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tiff" ContentType="image/tiff"/>
  <Default Extension="rels" ContentType="application/vnd.openxmlformats-package.relationships+xml"/>
  <Override PartName="/customXml/itemProps3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65" r:id="rId3"/>
    <p:sldId id="361" r:id="rId5"/>
    <p:sldId id="587" r:id="rId6"/>
    <p:sldId id="357" r:id="rId7"/>
    <p:sldId id="467" r:id="rId8"/>
    <p:sldId id="360" r:id="rId9"/>
    <p:sldId id="362" r:id="rId10"/>
    <p:sldId id="368" r:id="rId11"/>
    <p:sldId id="538" r:id="rId12"/>
    <p:sldId id="370" r:id="rId13"/>
    <p:sldId id="371" r:id="rId14"/>
    <p:sldId id="421" r:id="rId15"/>
    <p:sldId id="422" r:id="rId16"/>
    <p:sldId id="584" r:id="rId17"/>
    <p:sldId id="372" r:id="rId18"/>
    <p:sldId id="373" r:id="rId19"/>
    <p:sldId id="374" r:id="rId20"/>
    <p:sldId id="375" r:id="rId21"/>
    <p:sldId id="376" r:id="rId22"/>
    <p:sldId id="379" r:id="rId23"/>
    <p:sldId id="380" r:id="rId24"/>
    <p:sldId id="382" r:id="rId25"/>
    <p:sldId id="384" r:id="rId26"/>
    <p:sldId id="386" r:id="rId27"/>
    <p:sldId id="387" r:id="rId28"/>
    <p:sldId id="388" r:id="rId29"/>
    <p:sldId id="389" r:id="rId30"/>
    <p:sldId id="364" r:id="rId31"/>
    <p:sldId id="319" r:id="rId32"/>
    <p:sldId id="327" r:id="rId33"/>
    <p:sldId id="302" r:id="rId34"/>
    <p:sldId id="322" r:id="rId35"/>
    <p:sldId id="323" r:id="rId36"/>
    <p:sldId id="518" r:id="rId37"/>
    <p:sldId id="519" r:id="rId38"/>
    <p:sldId id="520" r:id="rId39"/>
    <p:sldId id="521" r:id="rId40"/>
    <p:sldId id="522" r:id="rId41"/>
    <p:sldId id="523" r:id="rId42"/>
    <p:sldId id="524" r:id="rId43"/>
    <p:sldId id="525" r:id="rId44"/>
    <p:sldId id="324" r:id="rId45"/>
    <p:sldId id="585" r:id="rId46"/>
    <p:sldId id="325" r:id="rId47"/>
    <p:sldId id="365" r:id="rId48"/>
    <p:sldId id="321" r:id="rId49"/>
    <p:sldId id="315" r:id="rId50"/>
    <p:sldId id="287" r:id="rId51"/>
    <p:sldId id="314" r:id="rId52"/>
    <p:sldId id="330" r:id="rId53"/>
    <p:sldId id="318" r:id="rId54"/>
    <p:sldId id="317" r:id="rId55"/>
    <p:sldId id="586" r:id="rId56"/>
    <p:sldId id="424" r:id="rId57"/>
    <p:sldId id="295" r:id="rId5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4756" userDrawn="1">
          <p15:clr>
            <a:srgbClr val="A4A3A4"/>
          </p15:clr>
        </p15:guide>
        <p15:guide id="2" pos="74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000" name="李学军_fiQfYzUF" initials="authorId_48560546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3983"/>
    <a:srgbClr val="FFFFFF"/>
    <a:srgbClr val="7E3A91"/>
    <a:srgbClr val="783887"/>
    <a:srgbClr val="77388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4"/>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4"/>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1"/>
    <p:restoredTop sz="94718"/>
  </p:normalViewPr>
  <p:slideViewPr>
    <p:cSldViewPr snapToObjects="1" showGuides="1">
      <p:cViewPr>
        <p:scale>
          <a:sx n="42" d="100"/>
          <a:sy n="42" d="100"/>
        </p:scale>
        <p:origin x="1632" y="888"/>
      </p:cViewPr>
      <p:guideLst>
        <p:guide orient="horz" pos="4756"/>
        <p:guide pos="7466"/>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customXml" Target="../customXml/item1.xml"/><Relationship Id="rId63" Type="http://schemas.openxmlformats.org/officeDocument/2006/relationships/customXmlProps" Target="../customXml/itemProps39.xml"/><Relationship Id="rId62" Type="http://schemas.openxmlformats.org/officeDocument/2006/relationships/commentAuthors" Target="commentAuthors.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p:txBody>
      </p:sp>
      <p:sp>
        <p:nvSpPr>
          <p:cNvPr id="113" name="Shape 11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4"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29" name="FIT2CLOUD飞致云 logo 蓝色 无空白.png" descr="FIT2CLOUD飞致云 logo 蓝色 无空白.png"/>
          <p:cNvPicPr>
            <a:picLocks noChangeAspect="1"/>
          </p:cNvPicPr>
          <p:nvPr/>
        </p:nvPicPr>
        <p:blipFill>
          <a:blip r:embed="rId2"/>
          <a:stretch>
            <a:fillRect/>
          </a:stretch>
        </p:blipFill>
        <p:spPr>
          <a:xfrm>
            <a:off x="18239512" y="1026458"/>
            <a:ext cx="5461001" cy="566744"/>
          </a:xfrm>
          <a:prstGeom prst="rect">
            <a:avLst/>
          </a:prstGeom>
          <a:ln w="12700">
            <a:miter lim="400000"/>
            <a:headEnd/>
            <a:tailEnd/>
          </a:ln>
        </p:spPr>
      </p:pic>
      <p:sp>
        <p:nvSpPr>
          <p:cNvPr id="30" name="幻灯片编号"/>
          <p:cNvSpPr txBox="1">
            <a:spLocks noGrp="1"/>
          </p:cNvSpPr>
          <p:nvPr>
            <p:ph type="sldNum" sz="quarter" idx="2"/>
          </p:nvPr>
        </p:nvSpPr>
        <p:spPr>
          <a:xfrm>
            <a:off x="911583" y="12682568"/>
            <a:ext cx="551003" cy="564361"/>
          </a:xfrm>
          <a:prstGeom prst="rect">
            <a:avLst/>
          </a:prstGeom>
        </p:spPr>
        <p:txBody>
          <a:bodyPr/>
          <a:lstStyle>
            <a:lvl1pPr>
              <a:defRPr sz="2800"/>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37" name="MeterSphere-辅助图形-紫色.png" descr="MeterSphere-辅助图形-紫色.png"/>
          <p:cNvPicPr>
            <a:picLocks noChangeAspect="1"/>
          </p:cNvPicPr>
          <p:nvPr/>
        </p:nvPicPr>
        <p:blipFill>
          <a:blip r:embed="rId2"/>
          <a:stretch>
            <a:fillRect/>
          </a:stretch>
        </p:blipFill>
        <p:spPr>
          <a:xfrm>
            <a:off x="22261157" y="231461"/>
            <a:ext cx="1134422" cy="1310197"/>
          </a:xfrm>
          <a:prstGeom prst="rect">
            <a:avLst/>
          </a:prstGeom>
          <a:ln w="12700">
            <a:miter lim="400000"/>
            <a:headEnd/>
            <a:tailEnd/>
          </a:ln>
        </p:spPr>
      </p:pic>
      <p:sp>
        <p:nvSpPr>
          <p:cNvPr id="3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7" name="矩形"/>
          <p:cNvSpPr/>
          <p:nvPr userDrawn="1"/>
        </p:nvSpPr>
        <p:spPr>
          <a:xfrm>
            <a:off x="-21273" y="-19202"/>
            <a:ext cx="5106620" cy="258797"/>
          </a:xfrm>
          <a:prstGeom prst="rect">
            <a:avLst/>
          </a:prstGeom>
          <a:solidFill>
            <a:srgbClr val="783887">
              <a:alpha val="80000"/>
            </a:srgbClr>
          </a:solidFill>
          <a:ln w="12700">
            <a:miter lim="400000"/>
          </a:ln>
        </p:spPr>
        <p:txBody>
          <a:bodyPr lIns="45719" rIns="45719" anchor="ctr"/>
          <a:p>
            <a:pPr defTabSz="914400">
              <a:defRPr sz="2400">
                <a:solidFill>
                  <a:srgbClr val="FFFFFF"/>
                </a:solidFill>
                <a:latin typeface="Calibri"/>
                <a:ea typeface="Calibri"/>
                <a:cs typeface="Calibri"/>
                <a:sym typeface="Calibri"/>
              </a:defRPr>
            </a:pPr>
            <a:endParaRPr sz="3200"/>
          </a:p>
        </p:txBody>
      </p:sp>
      <p:pic>
        <p:nvPicPr>
          <p:cNvPr id="29" name="FIT2CLOUD飞致云 logo 蓝色 无空白.png" descr="FIT2CLOUD飞致云 logo 蓝色 无空白.png"/>
          <p:cNvPicPr>
            <a:picLocks noChangeAspect="1"/>
          </p:cNvPicPr>
          <p:nvPr userDrawn="1"/>
        </p:nvPicPr>
        <p:blipFill>
          <a:blip r:embed="rId2"/>
          <a:stretch>
            <a:fillRect/>
          </a:stretch>
        </p:blipFill>
        <p:spPr>
          <a:xfrm>
            <a:off x="18455412" y="378123"/>
            <a:ext cx="5461001" cy="566744"/>
          </a:xfrm>
          <a:prstGeom prst="rect">
            <a:avLst/>
          </a:prstGeom>
          <a:ln w="12700">
            <a:miter lim="400000"/>
            <a:headEnd/>
            <a:tailEnd/>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61" name="【PPT 封面】MeterSphere-1920X1080.jpg" descr="【PPT 封面】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62" name="2@2x.png" descr="2@2x.png"/>
          <p:cNvPicPr>
            <a:picLocks noChangeAspect="1"/>
          </p:cNvPicPr>
          <p:nvPr/>
        </p:nvPicPr>
        <p:blipFill>
          <a:blip r:embed="rId3"/>
          <a:stretch>
            <a:fillRect/>
          </a:stretch>
        </p:blipFill>
        <p:spPr>
          <a:xfrm>
            <a:off x="1275397" y="1029012"/>
            <a:ext cx="5033353" cy="525461"/>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1_封面">
    <p:spTree>
      <p:nvGrpSpPr>
        <p:cNvPr id="1" name=""/>
        <p:cNvGrpSpPr/>
        <p:nvPr/>
      </p:nvGrpSpPr>
      <p:grpSpPr>
        <a:xfrm>
          <a:off x="0" y="0"/>
          <a:ext cx="0" cy="0"/>
          <a:chOff x="0" y="0"/>
          <a:chExt cx="0" cy="0"/>
        </a:xfrm>
      </p:grpSpPr>
      <p:pic>
        <p:nvPicPr>
          <p:cNvPr id="61" name="2@2x.png" descr="2@2x.png"/>
          <p:cNvPicPr>
            <a:picLocks noChangeAspect="1"/>
          </p:cNvPicPr>
          <p:nvPr userDrawn="1"/>
        </p:nvPicPr>
        <p:blipFill>
          <a:blip r:embed="rId2"/>
          <a:stretch>
            <a:fillRect/>
          </a:stretch>
        </p:blipFill>
        <p:spPr>
          <a:xfrm>
            <a:off x="1275397" y="1029012"/>
            <a:ext cx="5033353" cy="525461"/>
          </a:xfrm>
          <a:prstGeom prst="rect">
            <a:avLst/>
          </a:prstGeom>
          <a:ln w="12700">
            <a:miter lim="400000"/>
            <a:headEnd/>
            <a:tailEnd/>
          </a:ln>
        </p:spPr>
      </p:pic>
      <p:pic>
        <p:nvPicPr>
          <p:cNvPr id="62" name="【PPT封面】MeterSphere 2023（无文字）-1920X1080.jpg" descr="【PPT封面】MeterSphere 2023（无文字）-1920X1080.jpg"/>
          <p:cNvPicPr>
            <a:picLocks noChangeAspect="1"/>
          </p:cNvPicPr>
          <p:nvPr userDrawn="1"/>
        </p:nvPicPr>
        <p:blipFill>
          <a:blip r:embed="rId3"/>
          <a:stretch>
            <a:fillRect/>
          </a:stretch>
        </p:blipFill>
        <p:spPr>
          <a:xfrm>
            <a:off x="0" y="0"/>
            <a:ext cx="24384000" cy="13716000"/>
          </a:xfrm>
          <a:prstGeom prst="rect">
            <a:avLst/>
          </a:prstGeom>
          <a:ln w="12700">
            <a:miter lim="400000"/>
            <a:headEnd/>
            <a:tailEnd/>
          </a:ln>
        </p:spPr>
      </p:pic>
      <p:sp>
        <p:nvSpPr>
          <p:cNvPr id="63" name="幻灯片编号"/>
          <p:cNvSpPr txBox="1"/>
          <p:nvPr>
            <p:ph type="sldNum" sz="quarter" idx="2"/>
          </p:nvPr>
        </p:nvSpPr>
        <p:spPr>
          <a:prstGeom prst="rect">
            <a:avLst/>
          </a:prstGeom>
        </p:spPr>
        <p:txBody>
          <a:bodyPr/>
          <a:lstStyle/>
          <a:p>
            <a:fld id="{86CB4B4D-7CA3-9044-876B-883B54F8677D}" type="slidenum">
              <a:rPr/>
            </a:fld>
            <a:endParaRPr/>
          </a:p>
        </p:txBody>
      </p:sp>
      <p:pic>
        <p:nvPicPr>
          <p:cNvPr id="2" name="2@2x.png" descr="2@2x.png"/>
          <p:cNvPicPr>
            <a:picLocks noChangeAspect="1"/>
          </p:cNvPicPr>
          <p:nvPr userDrawn="1"/>
        </p:nvPicPr>
        <p:blipFill>
          <a:blip r:embed="rId2"/>
          <a:stretch>
            <a:fillRect/>
          </a:stretch>
        </p:blipFill>
        <p:spPr>
          <a:xfrm>
            <a:off x="1402397" y="1156012"/>
            <a:ext cx="5033353" cy="525461"/>
          </a:xfrm>
          <a:prstGeom prst="rect">
            <a:avLst/>
          </a:prstGeom>
          <a:ln w="12700">
            <a:miter lim="400000"/>
            <a:headEnd/>
            <a:tailEnd/>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690"/>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1"/>
          <a:stretch>
            <a:fillRect/>
          </a:stretch>
        </p:blipFill>
        <p:spPr>
          <a:xfrm>
            <a:off x="18227447" y="762000"/>
            <a:ext cx="5461001" cy="566743"/>
          </a:xfrm>
          <a:prstGeom prst="rect">
            <a:avLst/>
          </a:prstGeom>
          <a:ln w="12700">
            <a:miter lim="400000"/>
            <a:headEnd/>
            <a:tailEnd/>
          </a:ln>
        </p:spPr>
      </p:pic>
      <p:sp>
        <p:nvSpPr>
          <p:cNvPr id="3"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0" Type="http://schemas.openxmlformats.org/officeDocument/2006/relationships/notesSlide" Target="../notesSlides/notesSlide9.xml"/><Relationship Id="rId5" Type="http://schemas.openxmlformats.org/officeDocument/2006/relationships/image" Target="../media/image37.png"/><Relationship Id="rId49" Type="http://schemas.openxmlformats.org/officeDocument/2006/relationships/slideLayout" Target="../slideLayouts/slideLayout2.xml"/><Relationship Id="rId48" Type="http://schemas.openxmlformats.org/officeDocument/2006/relationships/image" Target="../media/image80.tiff"/><Relationship Id="rId47" Type="http://schemas.openxmlformats.org/officeDocument/2006/relationships/image" Target="../media/image79.tiff"/><Relationship Id="rId46" Type="http://schemas.openxmlformats.org/officeDocument/2006/relationships/image" Target="../media/image78.tiff"/><Relationship Id="rId45" Type="http://schemas.openxmlformats.org/officeDocument/2006/relationships/image" Target="../media/image77.tiff"/><Relationship Id="rId44" Type="http://schemas.openxmlformats.org/officeDocument/2006/relationships/image" Target="../media/image76.tiff"/><Relationship Id="rId43" Type="http://schemas.openxmlformats.org/officeDocument/2006/relationships/image" Target="../media/image75.png"/><Relationship Id="rId42" Type="http://schemas.openxmlformats.org/officeDocument/2006/relationships/image" Target="../media/image74.tiff"/><Relationship Id="rId41" Type="http://schemas.openxmlformats.org/officeDocument/2006/relationships/image" Target="../media/image73.tiff"/><Relationship Id="rId40" Type="http://schemas.openxmlformats.org/officeDocument/2006/relationships/image" Target="../media/image72.tiff"/><Relationship Id="rId4" Type="http://schemas.openxmlformats.org/officeDocument/2006/relationships/image" Target="../media/image36.png"/><Relationship Id="rId39" Type="http://schemas.openxmlformats.org/officeDocument/2006/relationships/image" Target="../media/image71.tiff"/><Relationship Id="rId38" Type="http://schemas.openxmlformats.org/officeDocument/2006/relationships/image" Target="../media/image70.tiff"/><Relationship Id="rId37" Type="http://schemas.openxmlformats.org/officeDocument/2006/relationships/image" Target="../media/image69.tiff"/><Relationship Id="rId36" Type="http://schemas.openxmlformats.org/officeDocument/2006/relationships/image" Target="../media/image68.tiff"/><Relationship Id="rId35" Type="http://schemas.openxmlformats.org/officeDocument/2006/relationships/image" Target="../media/image67.png"/><Relationship Id="rId34" Type="http://schemas.openxmlformats.org/officeDocument/2006/relationships/image" Target="../media/image66.png"/><Relationship Id="rId33" Type="http://schemas.openxmlformats.org/officeDocument/2006/relationships/image" Target="../media/image65.tiff"/><Relationship Id="rId32" Type="http://schemas.openxmlformats.org/officeDocument/2006/relationships/image" Target="../media/image64.png"/><Relationship Id="rId31" Type="http://schemas.openxmlformats.org/officeDocument/2006/relationships/image" Target="../media/image63.png"/><Relationship Id="rId30" Type="http://schemas.openxmlformats.org/officeDocument/2006/relationships/image" Target="../media/image62.png"/><Relationship Id="rId3" Type="http://schemas.openxmlformats.org/officeDocument/2006/relationships/image" Target="../media/image35.png"/><Relationship Id="rId29" Type="http://schemas.openxmlformats.org/officeDocument/2006/relationships/image" Target="../media/image61.png"/><Relationship Id="rId28" Type="http://schemas.openxmlformats.org/officeDocument/2006/relationships/image" Target="../media/image60.png"/><Relationship Id="rId27" Type="http://schemas.openxmlformats.org/officeDocument/2006/relationships/image" Target="../media/image59.png"/><Relationship Id="rId26" Type="http://schemas.openxmlformats.org/officeDocument/2006/relationships/image" Target="../media/image58.png"/><Relationship Id="rId25" Type="http://schemas.openxmlformats.org/officeDocument/2006/relationships/image" Target="../media/image57.png"/><Relationship Id="rId24" Type="http://schemas.openxmlformats.org/officeDocument/2006/relationships/image" Target="../media/image56.png"/><Relationship Id="rId23" Type="http://schemas.openxmlformats.org/officeDocument/2006/relationships/image" Target="../media/image55.png"/><Relationship Id="rId22" Type="http://schemas.openxmlformats.org/officeDocument/2006/relationships/image" Target="../media/image54.png"/><Relationship Id="rId21" Type="http://schemas.openxmlformats.org/officeDocument/2006/relationships/image" Target="../media/image53.png"/><Relationship Id="rId20" Type="http://schemas.openxmlformats.org/officeDocument/2006/relationships/image" Target="../media/image52.png"/><Relationship Id="rId2" Type="http://schemas.openxmlformats.org/officeDocument/2006/relationships/image" Target="../media/image34.png"/><Relationship Id="rId19" Type="http://schemas.openxmlformats.org/officeDocument/2006/relationships/image" Target="../media/image51.png"/><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tiff"/><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hyperlink" Target="https://gitee.com/fit2cloud-edu/MeterSphere" TargetMode="External"/><Relationship Id="rId1" Type="http://schemas.openxmlformats.org/officeDocument/2006/relationships/hyperlink" Target="https://github.com/fit2cloud-edu/MeterSphere" TargetMode="Externa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hyperlink" Target="https://gitee.com/fit2cloud-edu/MeterSphere" TargetMode="External"/><Relationship Id="rId1" Type="http://schemas.openxmlformats.org/officeDocument/2006/relationships/hyperlink" Target="https://github.com/fit2cloud-edu/MeterSphere" TargetMode="Externa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hyperlink" Target="https://gitee.com/fit2cloud-edu/MeterSphere" TargetMode="External"/><Relationship Id="rId1" Type="http://schemas.openxmlformats.org/officeDocument/2006/relationships/hyperlink" Target="https://github.com/fit2cloud-edu/MeterSphere" TargetMode="Externa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hyperlink" Target="https://www.metersphere.com/index" TargetMode="Externa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hyperlink" Target="https://www.metersphere.com/index" TargetMode="Externa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hyperlink" Target="https://www.metersphere.com/index"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hyperlink" Target="https://metersphere.io/docs/v2.x/installation/online_installation/" TargetMode="External"/><Relationship Id="rId1" Type="http://schemas.openxmlformats.org/officeDocument/2006/relationships/image" Target="../media/image124.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hyperlink" Target="http://halo.edu.metersphere.com/console/#/login" TargetMode="Externa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hyperlink" Target="http://halo.edu.metersphere.com/console/#/login"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image" Target="../media/image117.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8" Type="http://schemas.openxmlformats.org/officeDocument/2006/relationships/notesSlide" Target="../notesSlides/notesSlide5.xml"/><Relationship Id="rId17" Type="http://schemas.openxmlformats.org/officeDocument/2006/relationships/slideLayout" Target="../slideLayouts/slideLayout5.xml"/><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138.jpeg"/><Relationship Id="rId1" Type="http://schemas.openxmlformats.org/officeDocument/2006/relationships/image" Target="../media/image13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5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0" Type="http://schemas.openxmlformats.org/officeDocument/2006/relationships/notesSlide" Target="../notesSlides/notesSlide51.xml"/><Relationship Id="rId4" Type="http://schemas.openxmlformats.org/officeDocument/2006/relationships/tags" Target="../tags/tag4.xml"/><Relationship Id="rId39" Type="http://schemas.openxmlformats.org/officeDocument/2006/relationships/slideLayout" Target="../slideLayouts/slideLayout2.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42.png"/><Relationship Id="rId3" Type="http://schemas.openxmlformats.org/officeDocument/2006/relationships/image" Target="../media/image141.tiff"/><Relationship Id="rId2" Type="http://schemas.openxmlformats.org/officeDocument/2006/relationships/image" Target="../media/image140.png"/><Relationship Id="rId1" Type="http://schemas.openxmlformats.org/officeDocument/2006/relationships/hyperlink" Target="https://metersphere.io" TargetMode="Externa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9.xml"/><Relationship Id="rId3" Type="http://schemas.openxmlformats.org/officeDocument/2006/relationships/image" Target="../media/image8.png"/><Relationship Id="rId2" Type="http://schemas.openxmlformats.org/officeDocument/2006/relationships/image" Target="../media/image143.png"/><Relationship Id="rId1" Type="http://schemas.openxmlformats.org/officeDocument/2006/relationships/hyperlink" Target="http://www.metersphere.io" TargetMode="Externa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 name="一站式开源持续测试平台"/>
          <p:cNvSpPr txBox="1"/>
          <p:nvPr/>
        </p:nvSpPr>
        <p:spPr>
          <a:xfrm>
            <a:off x="7701915" y="6416987"/>
            <a:ext cx="8980170" cy="1951355"/>
          </a:xfrm>
          <a:prstGeom prst="rect">
            <a:avLst/>
          </a:prstGeom>
          <a:ln w="12700">
            <a:miter lim="400000"/>
          </a:ln>
        </p:spPr>
        <p:txBody>
          <a:bodyPr wrap="none" tIns="91439" bIns="91439">
            <a:spAutoFit/>
          </a:bodyPr>
          <a:lstStyle>
            <a:lvl1pPr defTabSz="1828800">
              <a:defRPr sz="9000">
                <a:solidFill>
                  <a:srgbClr val="FFFFFF"/>
                </a:solidFill>
                <a:latin typeface="Helvetica"/>
                <a:ea typeface="Helvetica"/>
                <a:cs typeface="Helvetica"/>
                <a:sym typeface="Helvetica"/>
              </a:defRPr>
            </a:lvl1pPr>
          </a:lstStyle>
          <a:p>
            <a:r>
              <a:rPr lang="zh-CN" altLang="en-US" sz="11500" dirty="0">
                <a:solidFill>
                  <a:srgbClr val="FFC000"/>
                </a:solidFill>
                <a:latin typeface="方正黑体简体" panose="02010601030101010101" charset="-122"/>
                <a:ea typeface="方正黑体简体" panose="02010601030101010101" charset="-122"/>
              </a:rPr>
              <a:t>高校合作计划</a:t>
            </a:r>
            <a:endParaRPr lang="zh-CN" altLang="en-US" sz="11500" dirty="0">
              <a:solidFill>
                <a:srgbClr val="FFC000"/>
              </a:solidFill>
              <a:latin typeface="方正黑体简体" panose="02010601030101010101" charset="-122"/>
              <a:ea typeface="方正黑体简体" panose="02010601030101010101" charset="-122"/>
            </a:endParaRPr>
          </a:p>
        </p:txBody>
      </p:sp>
      <p:sp>
        <p:nvSpPr>
          <p:cNvPr id="7" name="文本框 5"/>
          <p:cNvSpPr txBox="1"/>
          <p:nvPr/>
        </p:nvSpPr>
        <p:spPr>
          <a:xfrm>
            <a:off x="9127628" y="9810954"/>
            <a:ext cx="6128744" cy="1843405"/>
          </a:xfrm>
          <a:prstGeom prst="rect">
            <a:avLst/>
          </a:prstGeom>
          <a:ln w="12700">
            <a:miter lim="400000"/>
          </a:ln>
        </p:spPr>
        <p:txBody>
          <a:bodyPr tIns="91439" bIns="91439">
            <a:spAutoFit/>
          </a:bodyPr>
          <a:lstStyle>
            <a:lvl1pPr defTabSz="1828800">
              <a:defRPr b="0">
                <a:solidFill>
                  <a:srgbClr val="FFFFFF"/>
                </a:solidFill>
                <a:latin typeface="Helvetica"/>
                <a:ea typeface="Helvetica"/>
                <a:cs typeface="Helvetica"/>
                <a:sym typeface="Helvetica"/>
              </a:defRPr>
            </a:lvl1pPr>
          </a:lstStyle>
          <a:p>
            <a:r>
              <a:rPr lang="en-US" altLang="zh-CN" sz="3600" b="1" dirty="0" err="1">
                <a:latin typeface="Times New Roman Bold" panose="02020603050405020304" charset="0"/>
                <a:cs typeface="Times New Roman Bold" panose="02020603050405020304" charset="0"/>
              </a:rPr>
              <a:t>MeterSphere</a:t>
            </a:r>
            <a:r>
              <a:rPr lang="zh-CN" altLang="en-US" sz="3600" b="1" dirty="0"/>
              <a:t> </a:t>
            </a:r>
            <a:r>
              <a:rPr lang="zh-CN" altLang="en-US" sz="3600" b="1" dirty="0">
                <a:latin typeface="黑体" charset="0"/>
                <a:ea typeface="黑体" charset="0"/>
              </a:rPr>
              <a:t>开源社区</a:t>
            </a:r>
            <a:endParaRPr lang="en-US" altLang="zh-CN" sz="3600" b="1" dirty="0"/>
          </a:p>
          <a:p>
            <a:endParaRPr lang="en-US" altLang="zh-CN" sz="3600" b="1" dirty="0"/>
          </a:p>
          <a:p>
            <a:r>
              <a:rPr lang="en-US" altLang="zh-CN" sz="3600" b="1" dirty="0"/>
              <a:t>2023</a:t>
            </a:r>
            <a:r>
              <a:rPr lang="zh-CN" altLang="en-US" sz="3600" b="1" dirty="0"/>
              <a:t> 年 </a:t>
            </a:r>
            <a:r>
              <a:rPr lang="en-US" altLang="zh-CN" sz="3600" b="1" dirty="0"/>
              <a:t>9 </a:t>
            </a:r>
            <a:r>
              <a:rPr lang="zh-CN" altLang="en-US" sz="3600" b="1" dirty="0"/>
              <a:t>月</a:t>
            </a:r>
            <a:endParaRPr sz="3600" b="1" dirty="0"/>
          </a:p>
        </p:txBody>
      </p:sp>
      <p:grpSp>
        <p:nvGrpSpPr>
          <p:cNvPr id="3" name="组合 2"/>
          <p:cNvGrpSpPr/>
          <p:nvPr/>
        </p:nvGrpSpPr>
        <p:grpSpPr>
          <a:xfrm>
            <a:off x="5291138" y="4424045"/>
            <a:ext cx="13801725" cy="1535430"/>
            <a:chOff x="7521" y="6967"/>
            <a:chExt cx="21735" cy="2418"/>
          </a:xfrm>
        </p:grpSpPr>
        <p:pic>
          <p:nvPicPr>
            <p:cNvPr id="117" name="MeterSphere-反白.png" descr="MeterSphere-反白.png"/>
            <p:cNvPicPr>
              <a:picLocks noChangeAspect="1"/>
            </p:cNvPicPr>
            <p:nvPr/>
          </p:nvPicPr>
          <p:blipFill>
            <a:blip r:embed="rId1"/>
            <a:stretch>
              <a:fillRect/>
            </a:stretch>
          </p:blipFill>
          <p:spPr>
            <a:xfrm>
              <a:off x="7521" y="7171"/>
              <a:ext cx="10670" cy="2010"/>
            </a:xfrm>
            <a:prstGeom prst="rect">
              <a:avLst/>
            </a:prstGeom>
            <a:ln w="12700">
              <a:miter lim="400000"/>
              <a:headEnd/>
              <a:tailEnd/>
            </a:ln>
          </p:spPr>
        </p:pic>
        <p:sp>
          <p:nvSpPr>
            <p:cNvPr id="2" name="一站式开源持续测试平台"/>
            <p:cNvSpPr txBox="1"/>
            <p:nvPr/>
          </p:nvSpPr>
          <p:spPr>
            <a:xfrm>
              <a:off x="18860" y="6967"/>
              <a:ext cx="10397" cy="2418"/>
            </a:xfrm>
            <a:prstGeom prst="rect">
              <a:avLst/>
            </a:prstGeom>
            <a:ln w="12700">
              <a:miter lim="400000"/>
            </a:ln>
          </p:spPr>
          <p:txBody>
            <a:bodyPr wrap="square" tIns="91439" bIns="91439">
              <a:spAutoFit/>
            </a:bodyPr>
            <a:lstStyle>
              <a:lvl1pPr defTabSz="1828800">
                <a:defRPr sz="9000">
                  <a:solidFill>
                    <a:srgbClr val="FFFFFF"/>
                  </a:solidFill>
                  <a:latin typeface="Helvetica"/>
                  <a:ea typeface="Helvetica"/>
                  <a:cs typeface="Helvetica"/>
                  <a:sym typeface="Helvetica"/>
                </a:defRPr>
              </a:lvl1pPr>
            </a:lstStyle>
            <a:p>
              <a:pPr algn="dist"/>
              <a:r>
                <a:rPr lang="zh-CN" altLang="en-US" sz="8800" dirty="0">
                  <a:solidFill>
                    <a:srgbClr val="FFFFFF"/>
                  </a:solidFill>
                  <a:latin typeface="+mj-ea"/>
                  <a:ea typeface="微软雅黑" charset="0"/>
                </a:rPr>
                <a:t>专业测试云</a:t>
              </a:r>
              <a:endParaRPr lang="zh-CN" altLang="en-US" sz="8800" dirty="0">
                <a:solidFill>
                  <a:srgbClr val="FFFFFF"/>
                </a:solidFill>
                <a:latin typeface="+mj-ea"/>
                <a:ea typeface="微软雅黑" charset="0"/>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累计下载超过 160,000 次，使用群体持续扩大"/>
          <p:cNvSpPr txBox="1"/>
          <p:nvPr/>
        </p:nvSpPr>
        <p:spPr>
          <a:xfrm>
            <a:off x="4122975" y="1524000"/>
            <a:ext cx="163118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方正黑体简体" panose="02010601030101010101" charset="-122"/>
                <a:ea typeface="方正黑体简体" panose="02010601030101010101" charset="-122"/>
                <a:cs typeface="方正黑体简体" panose="02010601030101010101" charset="-122"/>
              </a:rPr>
              <a:t>累计下载超过 </a:t>
            </a:r>
            <a:r>
              <a:rPr>
                <a:latin typeface="Times New Roman Bold" panose="02020603050405020304" charset="0"/>
                <a:ea typeface="方正黑体简体" panose="02010601030101010101" charset="-122"/>
                <a:cs typeface="Times New Roman Bold" panose="02020603050405020304" charset="0"/>
              </a:rPr>
              <a:t>1</a:t>
            </a:r>
            <a:r>
              <a:rPr lang="en-US">
                <a:latin typeface="Times New Roman Bold" panose="02020603050405020304" charset="0"/>
                <a:ea typeface="方正黑体简体" panose="02010601030101010101" charset="-122"/>
                <a:cs typeface="Times New Roman Bold" panose="02020603050405020304" charset="0"/>
              </a:rPr>
              <a:t>8</a:t>
            </a:r>
            <a:r>
              <a:rPr>
                <a:latin typeface="Times New Roman Bold" panose="02020603050405020304" charset="0"/>
                <a:ea typeface="方正黑体简体" panose="02010601030101010101" charset="-122"/>
                <a:cs typeface="Times New Roman Bold" panose="02020603050405020304" charset="0"/>
              </a:rPr>
              <a:t>0,000 </a:t>
            </a:r>
            <a:r>
              <a:rPr>
                <a:latin typeface="方正黑体简体" panose="02010601030101010101" charset="-122"/>
                <a:ea typeface="方正黑体简体" panose="02010601030101010101" charset="-122"/>
                <a:cs typeface="方正黑体简体" panose="02010601030101010101" charset="-122"/>
              </a:rPr>
              <a:t>次，使用群体持续扩大</a:t>
            </a:r>
            <a:endParaRPr>
              <a:latin typeface="方正黑体简体" panose="02010601030101010101" charset="-122"/>
              <a:ea typeface="方正黑体简体" panose="02010601030101010101" charset="-122"/>
              <a:cs typeface="方正黑体简体" panose="02010601030101010101" charset="-122"/>
            </a:endParaRPr>
          </a:p>
        </p:txBody>
      </p:sp>
      <p:sp>
        <p:nvSpPr>
          <p:cNvPr id="256" name="- 用户群体分布广泛，参与社区讨论的用户超过 10,000 人 -"/>
          <p:cNvSpPr txBox="1"/>
          <p:nvPr/>
        </p:nvSpPr>
        <p:spPr>
          <a:xfrm>
            <a:off x="6156283" y="2833508"/>
            <a:ext cx="12019002"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defRPr>
            </a:lvl1pPr>
          </a:lstStyle>
          <a:p>
            <a:r>
              <a:t>- 用户群体分布广泛，参与社区讨论的用户超过 10,000 人 -</a:t>
            </a:r>
          </a:p>
        </p:txBody>
      </p:sp>
      <p:pic>
        <p:nvPicPr>
          <p:cNvPr id="257" name="普洛斯金融.png" descr="普洛斯金融.png"/>
          <p:cNvPicPr>
            <a:picLocks noChangeAspect="1"/>
          </p:cNvPicPr>
          <p:nvPr/>
        </p:nvPicPr>
        <p:blipFill>
          <a:blip r:embed="rId1"/>
          <a:stretch>
            <a:fillRect/>
          </a:stretch>
        </p:blipFill>
        <p:spPr>
          <a:xfrm>
            <a:off x="18450411" y="5489463"/>
            <a:ext cx="2352373" cy="1038352"/>
          </a:xfrm>
          <a:prstGeom prst="rect">
            <a:avLst/>
          </a:prstGeom>
          <a:ln w="12700">
            <a:miter lim="400000"/>
            <a:headEnd/>
            <a:tailEnd/>
          </a:ln>
        </p:spPr>
      </p:pic>
      <p:pic>
        <p:nvPicPr>
          <p:cNvPr id="258" name="国泰君安证券.png" descr="国泰君安证券.png"/>
          <p:cNvPicPr>
            <a:picLocks noChangeAspect="1"/>
          </p:cNvPicPr>
          <p:nvPr/>
        </p:nvPicPr>
        <p:blipFill>
          <a:blip r:embed="rId2"/>
          <a:stretch>
            <a:fillRect/>
          </a:stretch>
        </p:blipFill>
        <p:spPr>
          <a:xfrm>
            <a:off x="4441662" y="4371569"/>
            <a:ext cx="3935421" cy="628881"/>
          </a:xfrm>
          <a:prstGeom prst="rect">
            <a:avLst/>
          </a:prstGeom>
          <a:ln w="12700">
            <a:miter lim="400000"/>
            <a:headEnd/>
            <a:tailEnd/>
          </a:ln>
        </p:spPr>
      </p:pic>
      <p:pic>
        <p:nvPicPr>
          <p:cNvPr id="259" name="吉致金融.png" descr="吉致金融.png"/>
          <p:cNvPicPr>
            <a:picLocks noChangeAspect="1"/>
          </p:cNvPicPr>
          <p:nvPr/>
        </p:nvPicPr>
        <p:blipFill>
          <a:blip r:embed="rId3"/>
          <a:stretch>
            <a:fillRect/>
          </a:stretch>
        </p:blipFill>
        <p:spPr>
          <a:xfrm>
            <a:off x="20743465" y="6940556"/>
            <a:ext cx="3113089" cy="825601"/>
          </a:xfrm>
          <a:prstGeom prst="rect">
            <a:avLst/>
          </a:prstGeom>
          <a:ln w="12700">
            <a:miter lim="400000"/>
            <a:headEnd/>
            <a:tailEnd/>
          </a:ln>
        </p:spPr>
      </p:pic>
      <p:pic>
        <p:nvPicPr>
          <p:cNvPr id="260" name="富国基金.png" descr="富国基金.png"/>
          <p:cNvPicPr>
            <a:picLocks noChangeAspect="1"/>
          </p:cNvPicPr>
          <p:nvPr/>
        </p:nvPicPr>
        <p:blipFill>
          <a:blip r:embed="rId4"/>
          <a:srcRect t="9309" b="9309"/>
          <a:stretch>
            <a:fillRect/>
          </a:stretch>
        </p:blipFill>
        <p:spPr>
          <a:xfrm>
            <a:off x="11747954" y="5478408"/>
            <a:ext cx="2896429" cy="1325892"/>
          </a:xfrm>
          <a:prstGeom prst="rect">
            <a:avLst/>
          </a:prstGeom>
          <a:ln w="12700">
            <a:miter lim="400000"/>
            <a:headEnd/>
            <a:tailEnd/>
          </a:ln>
        </p:spPr>
      </p:pic>
      <p:pic>
        <p:nvPicPr>
          <p:cNvPr id="261" name="中欧基金.png" descr="中欧基金.png"/>
          <p:cNvPicPr>
            <a:picLocks noChangeAspect="1"/>
          </p:cNvPicPr>
          <p:nvPr/>
        </p:nvPicPr>
        <p:blipFill>
          <a:blip r:embed="rId5"/>
          <a:stretch>
            <a:fillRect/>
          </a:stretch>
        </p:blipFill>
        <p:spPr>
          <a:xfrm>
            <a:off x="14777567" y="5645579"/>
            <a:ext cx="3347710" cy="887534"/>
          </a:xfrm>
          <a:prstGeom prst="rect">
            <a:avLst/>
          </a:prstGeom>
          <a:ln w="12700">
            <a:miter lim="400000"/>
            <a:headEnd/>
            <a:tailEnd/>
          </a:ln>
        </p:spPr>
      </p:pic>
      <p:pic>
        <p:nvPicPr>
          <p:cNvPr id="262" name="国信证券（横）.png" descr="国信证券（横）.png"/>
          <p:cNvPicPr>
            <a:picLocks noChangeAspect="1"/>
          </p:cNvPicPr>
          <p:nvPr/>
        </p:nvPicPr>
        <p:blipFill>
          <a:blip r:embed="rId6"/>
          <a:stretch>
            <a:fillRect/>
          </a:stretch>
        </p:blipFill>
        <p:spPr>
          <a:xfrm>
            <a:off x="530136" y="4214057"/>
            <a:ext cx="3686685" cy="1038352"/>
          </a:xfrm>
          <a:prstGeom prst="rect">
            <a:avLst/>
          </a:prstGeom>
          <a:ln w="12700">
            <a:miter lim="400000"/>
            <a:headEnd/>
            <a:tailEnd/>
          </a:ln>
        </p:spPr>
      </p:pic>
      <p:pic>
        <p:nvPicPr>
          <p:cNvPr id="263" name="大参林.png" descr="大参林.png"/>
          <p:cNvPicPr>
            <a:picLocks noChangeAspect="1"/>
          </p:cNvPicPr>
          <p:nvPr/>
        </p:nvPicPr>
        <p:blipFill>
          <a:blip r:embed="rId7"/>
          <a:stretch>
            <a:fillRect/>
          </a:stretch>
        </p:blipFill>
        <p:spPr>
          <a:xfrm>
            <a:off x="3715956" y="12342041"/>
            <a:ext cx="4880655" cy="521967"/>
          </a:xfrm>
          <a:prstGeom prst="rect">
            <a:avLst/>
          </a:prstGeom>
          <a:ln w="12700">
            <a:miter lim="400000"/>
            <a:headEnd/>
            <a:tailEnd/>
          </a:ln>
        </p:spPr>
      </p:pic>
      <p:pic>
        <p:nvPicPr>
          <p:cNvPr id="264" name="三一重工.png" descr="三一重工.png"/>
          <p:cNvPicPr>
            <a:picLocks noChangeAspect="1"/>
          </p:cNvPicPr>
          <p:nvPr/>
        </p:nvPicPr>
        <p:blipFill>
          <a:blip r:embed="rId8"/>
          <a:stretch>
            <a:fillRect/>
          </a:stretch>
        </p:blipFill>
        <p:spPr>
          <a:xfrm>
            <a:off x="7430068" y="6658122"/>
            <a:ext cx="2830871" cy="1325881"/>
          </a:xfrm>
          <a:prstGeom prst="rect">
            <a:avLst/>
          </a:prstGeom>
          <a:ln w="12700">
            <a:miter lim="400000"/>
            <a:headEnd/>
            <a:tailEnd/>
          </a:ln>
        </p:spPr>
      </p:pic>
      <p:pic>
        <p:nvPicPr>
          <p:cNvPr id="265" name="致远互联logo.png" descr="致远互联logo.png"/>
          <p:cNvPicPr>
            <a:picLocks noChangeAspect="1"/>
          </p:cNvPicPr>
          <p:nvPr/>
        </p:nvPicPr>
        <p:blipFill>
          <a:blip r:embed="rId9"/>
          <a:stretch>
            <a:fillRect/>
          </a:stretch>
        </p:blipFill>
        <p:spPr>
          <a:xfrm>
            <a:off x="14313653" y="10973403"/>
            <a:ext cx="2891001" cy="996897"/>
          </a:xfrm>
          <a:prstGeom prst="rect">
            <a:avLst/>
          </a:prstGeom>
          <a:ln w="12700">
            <a:miter lim="400000"/>
            <a:headEnd/>
            <a:tailEnd/>
          </a:ln>
        </p:spPr>
      </p:pic>
      <p:pic>
        <p:nvPicPr>
          <p:cNvPr id="266" name="˼Ϊ 2.png" descr="˼Ϊ 2.png"/>
          <p:cNvPicPr>
            <a:picLocks noChangeAspect="1"/>
          </p:cNvPicPr>
          <p:nvPr/>
        </p:nvPicPr>
        <p:blipFill>
          <a:blip r:embed="rId10"/>
          <a:stretch>
            <a:fillRect/>
          </a:stretch>
        </p:blipFill>
        <p:spPr>
          <a:xfrm>
            <a:off x="20740031" y="10792969"/>
            <a:ext cx="3567304" cy="1155808"/>
          </a:xfrm>
          <a:prstGeom prst="rect">
            <a:avLst/>
          </a:prstGeom>
          <a:ln w="12700">
            <a:miter lim="400000"/>
            <a:headEnd/>
            <a:tailEnd/>
          </a:ln>
        </p:spPr>
      </p:pic>
      <p:pic>
        <p:nvPicPr>
          <p:cNvPr id="267" name="联想Lenovo.png" descr="联想Lenovo.png"/>
          <p:cNvPicPr>
            <a:picLocks noChangeAspect="1"/>
          </p:cNvPicPr>
          <p:nvPr/>
        </p:nvPicPr>
        <p:blipFill>
          <a:blip r:embed="rId11"/>
          <a:srcRect t="17411" b="17411"/>
          <a:stretch>
            <a:fillRect/>
          </a:stretch>
        </p:blipFill>
        <p:spPr>
          <a:xfrm>
            <a:off x="4108420" y="6741823"/>
            <a:ext cx="3159523" cy="1158361"/>
          </a:xfrm>
          <a:prstGeom prst="rect">
            <a:avLst/>
          </a:prstGeom>
          <a:ln w="12700">
            <a:miter lim="400000"/>
            <a:headEnd/>
            <a:tailEnd/>
          </a:ln>
        </p:spPr>
      </p:pic>
      <p:pic>
        <p:nvPicPr>
          <p:cNvPr id="268" name="汉口银行.png" descr="汉口银行.png"/>
          <p:cNvPicPr>
            <a:picLocks noChangeAspect="1"/>
          </p:cNvPicPr>
          <p:nvPr/>
        </p:nvPicPr>
        <p:blipFill>
          <a:blip r:embed="rId12"/>
          <a:stretch>
            <a:fillRect/>
          </a:stretch>
        </p:blipFill>
        <p:spPr>
          <a:xfrm>
            <a:off x="7686387" y="5570802"/>
            <a:ext cx="4088406" cy="944563"/>
          </a:xfrm>
          <a:prstGeom prst="rect">
            <a:avLst/>
          </a:prstGeom>
          <a:ln w="12700">
            <a:miter lim="400000"/>
            <a:headEnd/>
            <a:tailEnd/>
          </a:ln>
        </p:spPr>
      </p:pic>
      <p:pic>
        <p:nvPicPr>
          <p:cNvPr id="269" name="图像" descr="图像"/>
          <p:cNvPicPr>
            <a:picLocks noChangeAspect="1"/>
          </p:cNvPicPr>
          <p:nvPr/>
        </p:nvPicPr>
        <p:blipFill>
          <a:blip r:embed="rId13"/>
          <a:stretch>
            <a:fillRect/>
          </a:stretch>
        </p:blipFill>
        <p:spPr>
          <a:xfrm>
            <a:off x="21127984" y="5585490"/>
            <a:ext cx="2891001" cy="897208"/>
          </a:xfrm>
          <a:prstGeom prst="rect">
            <a:avLst/>
          </a:prstGeom>
          <a:ln w="12700">
            <a:miter lim="400000"/>
            <a:headEnd/>
            <a:tailEnd/>
          </a:ln>
        </p:spPr>
      </p:pic>
      <p:pic>
        <p:nvPicPr>
          <p:cNvPr id="270" name="国家电网-01.png" descr="国家电网-01.png"/>
          <p:cNvPicPr>
            <a:picLocks noChangeAspect="1"/>
          </p:cNvPicPr>
          <p:nvPr/>
        </p:nvPicPr>
        <p:blipFill>
          <a:blip r:embed="rId14"/>
          <a:stretch>
            <a:fillRect/>
          </a:stretch>
        </p:blipFill>
        <p:spPr>
          <a:xfrm>
            <a:off x="506777" y="7969885"/>
            <a:ext cx="3778399" cy="1452331"/>
          </a:xfrm>
          <a:prstGeom prst="rect">
            <a:avLst/>
          </a:prstGeom>
          <a:ln w="12700">
            <a:miter lim="400000"/>
            <a:headEnd/>
            <a:tailEnd/>
          </a:ln>
        </p:spPr>
      </p:pic>
      <p:pic>
        <p:nvPicPr>
          <p:cNvPr id="271" name="西安交通大学.png" descr="西安交通大学.png"/>
          <p:cNvPicPr>
            <a:picLocks noChangeAspect="1"/>
          </p:cNvPicPr>
          <p:nvPr/>
        </p:nvPicPr>
        <p:blipFill>
          <a:blip r:embed="rId15"/>
          <a:stretch>
            <a:fillRect/>
          </a:stretch>
        </p:blipFill>
        <p:spPr>
          <a:xfrm>
            <a:off x="450898" y="9636161"/>
            <a:ext cx="3514961" cy="1038352"/>
          </a:xfrm>
          <a:prstGeom prst="rect">
            <a:avLst/>
          </a:prstGeom>
          <a:ln w="12700">
            <a:miter lim="400000"/>
            <a:headEnd/>
            <a:tailEnd/>
          </a:ln>
        </p:spPr>
      </p:pic>
      <p:pic>
        <p:nvPicPr>
          <p:cNvPr id="272" name="中国工程物理研究院.png" descr="中国工程物理研究院.png"/>
          <p:cNvPicPr>
            <a:picLocks noChangeAspect="1"/>
          </p:cNvPicPr>
          <p:nvPr/>
        </p:nvPicPr>
        <p:blipFill>
          <a:blip r:embed="rId16"/>
          <a:stretch>
            <a:fillRect/>
          </a:stretch>
        </p:blipFill>
        <p:spPr>
          <a:xfrm>
            <a:off x="10641407" y="9605405"/>
            <a:ext cx="4974887" cy="1038352"/>
          </a:xfrm>
          <a:prstGeom prst="rect">
            <a:avLst/>
          </a:prstGeom>
          <a:ln w="12700">
            <a:miter lim="400000"/>
            <a:headEnd/>
            <a:tailEnd/>
          </a:ln>
        </p:spPr>
      </p:pic>
      <p:pic>
        <p:nvPicPr>
          <p:cNvPr id="273" name="二维火.png" descr="二维火.png"/>
          <p:cNvPicPr>
            <a:picLocks noChangeAspect="1"/>
          </p:cNvPicPr>
          <p:nvPr/>
        </p:nvPicPr>
        <p:blipFill>
          <a:blip r:embed="rId17"/>
          <a:stretch>
            <a:fillRect/>
          </a:stretch>
        </p:blipFill>
        <p:spPr>
          <a:xfrm>
            <a:off x="7090312" y="11001049"/>
            <a:ext cx="2937216" cy="1038352"/>
          </a:xfrm>
          <a:prstGeom prst="rect">
            <a:avLst/>
          </a:prstGeom>
          <a:ln w="12700">
            <a:miter lim="400000"/>
            <a:headEnd/>
            <a:tailEnd/>
          </a:ln>
        </p:spPr>
      </p:pic>
      <p:pic>
        <p:nvPicPr>
          <p:cNvPr id="274" name="东南大学.png" descr="东南大学.png"/>
          <p:cNvPicPr>
            <a:picLocks noChangeAspect="1"/>
          </p:cNvPicPr>
          <p:nvPr/>
        </p:nvPicPr>
        <p:blipFill>
          <a:blip r:embed="rId18"/>
          <a:stretch>
            <a:fillRect/>
          </a:stretch>
        </p:blipFill>
        <p:spPr>
          <a:xfrm>
            <a:off x="4245012" y="9664755"/>
            <a:ext cx="2886338" cy="919652"/>
          </a:xfrm>
          <a:prstGeom prst="rect">
            <a:avLst/>
          </a:prstGeom>
          <a:ln w="12700">
            <a:miter lim="400000"/>
            <a:headEnd/>
            <a:tailEnd/>
          </a:ln>
        </p:spPr>
      </p:pic>
      <p:pic>
        <p:nvPicPr>
          <p:cNvPr id="275" name="图像" descr="图像"/>
          <p:cNvPicPr>
            <a:picLocks noChangeAspect="1"/>
          </p:cNvPicPr>
          <p:nvPr/>
        </p:nvPicPr>
        <p:blipFill>
          <a:blip r:embed="rId19"/>
          <a:stretch>
            <a:fillRect/>
          </a:stretch>
        </p:blipFill>
        <p:spPr>
          <a:xfrm>
            <a:off x="7162753" y="9434176"/>
            <a:ext cx="3365501" cy="1320801"/>
          </a:xfrm>
          <a:prstGeom prst="rect">
            <a:avLst/>
          </a:prstGeom>
          <a:ln w="12700">
            <a:miter lim="400000"/>
            <a:headEnd/>
            <a:tailEnd/>
          </a:ln>
        </p:spPr>
      </p:pic>
      <p:pic>
        <p:nvPicPr>
          <p:cNvPr id="276" name="图像" descr="图像"/>
          <p:cNvPicPr>
            <a:picLocks noChangeAspect="1"/>
          </p:cNvPicPr>
          <p:nvPr/>
        </p:nvPicPr>
        <p:blipFill>
          <a:blip r:embed="rId20"/>
          <a:stretch>
            <a:fillRect/>
          </a:stretch>
        </p:blipFill>
        <p:spPr>
          <a:xfrm>
            <a:off x="13698278" y="6811763"/>
            <a:ext cx="3928575" cy="1083188"/>
          </a:xfrm>
          <a:prstGeom prst="rect">
            <a:avLst/>
          </a:prstGeom>
          <a:ln w="12700">
            <a:miter lim="400000"/>
            <a:headEnd/>
            <a:tailEnd/>
          </a:ln>
        </p:spPr>
      </p:pic>
      <p:pic>
        <p:nvPicPr>
          <p:cNvPr id="277" name="中原证券.png" descr="中原证券.png"/>
          <p:cNvPicPr>
            <a:picLocks noChangeAspect="1"/>
          </p:cNvPicPr>
          <p:nvPr/>
        </p:nvPicPr>
        <p:blipFill>
          <a:blip r:embed="rId21"/>
          <a:stretch>
            <a:fillRect/>
          </a:stretch>
        </p:blipFill>
        <p:spPr>
          <a:xfrm>
            <a:off x="15468128" y="4237406"/>
            <a:ext cx="3313151" cy="897208"/>
          </a:xfrm>
          <a:prstGeom prst="rect">
            <a:avLst/>
          </a:prstGeom>
          <a:ln w="12700">
            <a:miter lim="400000"/>
            <a:headEnd/>
            <a:tailEnd/>
          </a:ln>
        </p:spPr>
      </p:pic>
      <p:pic>
        <p:nvPicPr>
          <p:cNvPr id="278" name="南瑞.png" descr="南瑞.png"/>
          <p:cNvPicPr>
            <a:picLocks noChangeAspect="1"/>
          </p:cNvPicPr>
          <p:nvPr/>
        </p:nvPicPr>
        <p:blipFill>
          <a:blip r:embed="rId22"/>
          <a:stretch>
            <a:fillRect/>
          </a:stretch>
        </p:blipFill>
        <p:spPr>
          <a:xfrm>
            <a:off x="4758665" y="8502465"/>
            <a:ext cx="3301414" cy="554410"/>
          </a:xfrm>
          <a:prstGeom prst="rect">
            <a:avLst/>
          </a:prstGeom>
          <a:ln w="12700">
            <a:miter lim="400000"/>
            <a:headEnd/>
            <a:tailEnd/>
          </a:ln>
        </p:spPr>
      </p:pic>
      <p:pic>
        <p:nvPicPr>
          <p:cNvPr id="279" name="中海油.png" descr="中海油.png"/>
          <p:cNvPicPr>
            <a:picLocks noChangeAspect="1"/>
          </p:cNvPicPr>
          <p:nvPr/>
        </p:nvPicPr>
        <p:blipFill>
          <a:blip r:embed="rId23"/>
          <a:stretch>
            <a:fillRect/>
          </a:stretch>
        </p:blipFill>
        <p:spPr>
          <a:xfrm>
            <a:off x="8377081" y="8247453"/>
            <a:ext cx="2960292" cy="901683"/>
          </a:xfrm>
          <a:prstGeom prst="rect">
            <a:avLst/>
          </a:prstGeom>
          <a:ln w="12700">
            <a:miter lim="400000"/>
            <a:headEnd/>
            <a:tailEnd/>
          </a:ln>
        </p:spPr>
      </p:pic>
      <p:pic>
        <p:nvPicPr>
          <p:cNvPr id="280" name="图像" descr="图像"/>
          <p:cNvPicPr>
            <a:picLocks noChangeAspect="1"/>
          </p:cNvPicPr>
          <p:nvPr/>
        </p:nvPicPr>
        <p:blipFill>
          <a:blip r:embed="rId24"/>
          <a:stretch>
            <a:fillRect/>
          </a:stretch>
        </p:blipFill>
        <p:spPr>
          <a:xfrm>
            <a:off x="4148209" y="5644872"/>
            <a:ext cx="3435544" cy="913419"/>
          </a:xfrm>
          <a:prstGeom prst="rect">
            <a:avLst/>
          </a:prstGeom>
          <a:ln w="12700">
            <a:miter lim="400000"/>
            <a:headEnd/>
            <a:tailEnd/>
          </a:ln>
        </p:spPr>
      </p:pic>
      <p:pic>
        <p:nvPicPr>
          <p:cNvPr id="281" name="云智天下.png" descr="云智天下.png"/>
          <p:cNvPicPr>
            <a:picLocks noChangeAspect="1"/>
          </p:cNvPicPr>
          <p:nvPr/>
        </p:nvPicPr>
        <p:blipFill>
          <a:blip r:embed="rId25"/>
          <a:stretch>
            <a:fillRect/>
          </a:stretch>
        </p:blipFill>
        <p:spPr>
          <a:xfrm>
            <a:off x="10465230" y="10977395"/>
            <a:ext cx="3313151" cy="840651"/>
          </a:xfrm>
          <a:prstGeom prst="rect">
            <a:avLst/>
          </a:prstGeom>
          <a:ln w="12700">
            <a:miter lim="400000"/>
            <a:headEnd/>
            <a:tailEnd/>
          </a:ln>
        </p:spPr>
      </p:pic>
      <p:pic>
        <p:nvPicPr>
          <p:cNvPr id="282" name="图像" descr="图像"/>
          <p:cNvPicPr>
            <a:picLocks noChangeAspect="1"/>
          </p:cNvPicPr>
          <p:nvPr/>
        </p:nvPicPr>
        <p:blipFill>
          <a:blip r:embed="rId26"/>
          <a:stretch>
            <a:fillRect/>
          </a:stretch>
        </p:blipFill>
        <p:spPr>
          <a:xfrm>
            <a:off x="18491531" y="8037979"/>
            <a:ext cx="3175001" cy="1244601"/>
          </a:xfrm>
          <a:prstGeom prst="rect">
            <a:avLst/>
          </a:prstGeom>
          <a:ln w="12700">
            <a:miter lim="400000"/>
            <a:headEnd/>
            <a:tailEnd/>
          </a:ln>
        </p:spPr>
      </p:pic>
      <p:pic>
        <p:nvPicPr>
          <p:cNvPr id="283" name="立白.png" descr="立白.png"/>
          <p:cNvPicPr>
            <a:picLocks noChangeAspect="1"/>
          </p:cNvPicPr>
          <p:nvPr/>
        </p:nvPicPr>
        <p:blipFill>
          <a:blip r:embed="rId27"/>
          <a:srcRect t="14698" b="14698"/>
          <a:stretch>
            <a:fillRect/>
          </a:stretch>
        </p:blipFill>
        <p:spPr>
          <a:xfrm>
            <a:off x="10423064" y="6724999"/>
            <a:ext cx="3113147" cy="1236356"/>
          </a:xfrm>
          <a:prstGeom prst="rect">
            <a:avLst/>
          </a:prstGeom>
          <a:ln w="12700">
            <a:miter lim="400000"/>
            <a:headEnd/>
            <a:tailEnd/>
          </a:ln>
        </p:spPr>
      </p:pic>
      <p:pic>
        <p:nvPicPr>
          <p:cNvPr id="284" name="图像" descr="图像"/>
          <p:cNvPicPr>
            <a:picLocks noChangeAspect="1"/>
          </p:cNvPicPr>
          <p:nvPr/>
        </p:nvPicPr>
        <p:blipFill>
          <a:blip r:embed="rId28"/>
          <a:stretch>
            <a:fillRect/>
          </a:stretch>
        </p:blipFill>
        <p:spPr>
          <a:xfrm>
            <a:off x="17929601" y="6811763"/>
            <a:ext cx="2645875" cy="1018600"/>
          </a:xfrm>
          <a:prstGeom prst="rect">
            <a:avLst/>
          </a:prstGeom>
          <a:ln w="12700">
            <a:miter lim="400000"/>
            <a:headEnd/>
            <a:tailEnd/>
          </a:ln>
        </p:spPr>
      </p:pic>
      <p:pic>
        <p:nvPicPr>
          <p:cNvPr id="285" name="图像" descr="图像"/>
          <p:cNvPicPr>
            <a:picLocks noChangeAspect="1"/>
          </p:cNvPicPr>
          <p:nvPr/>
        </p:nvPicPr>
        <p:blipFill>
          <a:blip r:embed="rId29"/>
          <a:stretch>
            <a:fillRect/>
          </a:stretch>
        </p:blipFill>
        <p:spPr>
          <a:xfrm>
            <a:off x="3743442" y="11043975"/>
            <a:ext cx="3111501" cy="952501"/>
          </a:xfrm>
          <a:prstGeom prst="rect">
            <a:avLst/>
          </a:prstGeom>
          <a:ln w="12700">
            <a:miter lim="400000"/>
            <a:headEnd/>
            <a:tailEnd/>
          </a:ln>
        </p:spPr>
      </p:pic>
      <p:pic>
        <p:nvPicPr>
          <p:cNvPr id="286" name="图像" descr="图像"/>
          <p:cNvPicPr>
            <a:picLocks noChangeAspect="1"/>
          </p:cNvPicPr>
          <p:nvPr/>
        </p:nvPicPr>
        <p:blipFill>
          <a:blip r:embed="rId30"/>
          <a:stretch>
            <a:fillRect/>
          </a:stretch>
        </p:blipFill>
        <p:spPr>
          <a:xfrm>
            <a:off x="17739928" y="10859244"/>
            <a:ext cx="2933701" cy="1308101"/>
          </a:xfrm>
          <a:prstGeom prst="rect">
            <a:avLst/>
          </a:prstGeom>
          <a:ln w="12700">
            <a:miter lim="400000"/>
            <a:headEnd/>
            <a:tailEnd/>
          </a:ln>
        </p:spPr>
      </p:pic>
      <p:pic>
        <p:nvPicPr>
          <p:cNvPr id="287" name="图像" descr="图像"/>
          <p:cNvPicPr>
            <a:picLocks noChangeAspect="1"/>
          </p:cNvPicPr>
          <p:nvPr/>
        </p:nvPicPr>
        <p:blipFill>
          <a:blip r:embed="rId31"/>
          <a:srcRect t="11678" b="11678"/>
          <a:stretch>
            <a:fillRect/>
          </a:stretch>
        </p:blipFill>
        <p:spPr>
          <a:xfrm>
            <a:off x="18976747" y="9242840"/>
            <a:ext cx="1981201" cy="1518440"/>
          </a:xfrm>
          <a:prstGeom prst="rect">
            <a:avLst/>
          </a:prstGeom>
          <a:ln w="12700">
            <a:miter lim="400000"/>
            <a:headEnd/>
            <a:tailEnd/>
          </a:ln>
        </p:spPr>
      </p:pic>
      <p:pic>
        <p:nvPicPr>
          <p:cNvPr id="288" name="图像" descr="图像"/>
          <p:cNvPicPr>
            <a:picLocks noChangeAspect="1"/>
          </p:cNvPicPr>
          <p:nvPr/>
        </p:nvPicPr>
        <p:blipFill>
          <a:blip r:embed="rId32"/>
          <a:stretch>
            <a:fillRect/>
          </a:stretch>
        </p:blipFill>
        <p:spPr>
          <a:xfrm>
            <a:off x="15759152" y="9760112"/>
            <a:ext cx="2921001" cy="914401"/>
          </a:xfrm>
          <a:prstGeom prst="rect">
            <a:avLst/>
          </a:prstGeom>
          <a:ln w="12700">
            <a:miter lim="400000"/>
            <a:headEnd/>
            <a:tailEnd/>
          </a:ln>
        </p:spPr>
      </p:pic>
      <p:pic>
        <p:nvPicPr>
          <p:cNvPr id="289" name="图像" descr="图像"/>
          <p:cNvPicPr>
            <a:picLocks noChangeAspect="1"/>
          </p:cNvPicPr>
          <p:nvPr/>
        </p:nvPicPr>
        <p:blipFill>
          <a:blip r:embed="rId33"/>
          <a:srcRect l="13570" t="17289" r="13570" b="17289"/>
          <a:stretch>
            <a:fillRect/>
          </a:stretch>
        </p:blipFill>
        <p:spPr>
          <a:xfrm>
            <a:off x="11754670" y="7961265"/>
            <a:ext cx="2748201" cy="1412447"/>
          </a:xfrm>
          <a:prstGeom prst="rect">
            <a:avLst/>
          </a:prstGeom>
          <a:ln w="12700">
            <a:miter lim="400000"/>
            <a:headEnd/>
            <a:tailEnd/>
          </a:ln>
        </p:spPr>
      </p:pic>
      <p:pic>
        <p:nvPicPr>
          <p:cNvPr id="290" name="图像" descr="图像"/>
          <p:cNvPicPr>
            <a:picLocks noChangeAspect="1"/>
          </p:cNvPicPr>
          <p:nvPr/>
        </p:nvPicPr>
        <p:blipFill>
          <a:blip r:embed="rId34"/>
          <a:stretch>
            <a:fillRect/>
          </a:stretch>
        </p:blipFill>
        <p:spPr>
          <a:xfrm>
            <a:off x="22300009" y="3878983"/>
            <a:ext cx="1255630" cy="1255631"/>
          </a:xfrm>
          <a:prstGeom prst="rect">
            <a:avLst/>
          </a:prstGeom>
          <a:ln w="12700">
            <a:miter lim="400000"/>
            <a:headEnd/>
            <a:tailEnd/>
          </a:ln>
        </p:spPr>
      </p:pic>
      <p:pic>
        <p:nvPicPr>
          <p:cNvPr id="291" name="图像" descr="图像"/>
          <p:cNvPicPr>
            <a:picLocks noChangeAspect="1"/>
          </p:cNvPicPr>
          <p:nvPr/>
        </p:nvPicPr>
        <p:blipFill>
          <a:blip r:embed="rId35"/>
          <a:srcRect l="8491" t="11391" r="11726" b="11391"/>
          <a:stretch>
            <a:fillRect/>
          </a:stretch>
        </p:blipFill>
        <p:spPr>
          <a:xfrm>
            <a:off x="653620" y="11948776"/>
            <a:ext cx="2850091" cy="1308381"/>
          </a:xfrm>
          <a:prstGeom prst="rect">
            <a:avLst/>
          </a:prstGeom>
          <a:ln w="12700">
            <a:miter lim="400000"/>
            <a:headEnd/>
            <a:tailEnd/>
          </a:ln>
        </p:spPr>
      </p:pic>
      <p:pic>
        <p:nvPicPr>
          <p:cNvPr id="292" name="图像" descr="图像"/>
          <p:cNvPicPr>
            <a:picLocks noChangeAspect="1"/>
          </p:cNvPicPr>
          <p:nvPr/>
        </p:nvPicPr>
        <p:blipFill>
          <a:blip r:embed="rId36"/>
          <a:srcRect l="7548" t="15193" r="7548" b="18900"/>
          <a:stretch>
            <a:fillRect/>
          </a:stretch>
        </p:blipFill>
        <p:spPr>
          <a:xfrm>
            <a:off x="21982780" y="7830362"/>
            <a:ext cx="1818092" cy="1412345"/>
          </a:xfrm>
          <a:prstGeom prst="rect">
            <a:avLst/>
          </a:prstGeom>
          <a:ln w="12700">
            <a:miter lim="400000"/>
            <a:headEnd/>
            <a:tailEnd/>
          </a:ln>
        </p:spPr>
      </p:pic>
      <p:pic>
        <p:nvPicPr>
          <p:cNvPr id="293" name="图像" descr="图像"/>
          <p:cNvPicPr>
            <a:picLocks noChangeAspect="1"/>
          </p:cNvPicPr>
          <p:nvPr/>
        </p:nvPicPr>
        <p:blipFill>
          <a:blip r:embed="rId37"/>
          <a:srcRect l="21821" t="31195" r="23297" b="28791"/>
          <a:stretch>
            <a:fillRect/>
          </a:stretch>
        </p:blipFill>
        <p:spPr>
          <a:xfrm>
            <a:off x="8609387" y="4181576"/>
            <a:ext cx="3556352" cy="1103420"/>
          </a:xfrm>
          <a:prstGeom prst="rect">
            <a:avLst/>
          </a:prstGeom>
          <a:ln w="12700">
            <a:miter lim="400000"/>
            <a:headEnd/>
            <a:tailEnd/>
          </a:ln>
        </p:spPr>
      </p:pic>
      <p:pic>
        <p:nvPicPr>
          <p:cNvPr id="294" name="图像" descr="图像"/>
          <p:cNvPicPr>
            <a:picLocks noChangeAspect="1"/>
          </p:cNvPicPr>
          <p:nvPr/>
        </p:nvPicPr>
        <p:blipFill>
          <a:blip r:embed="rId38"/>
          <a:srcRect l="13799" r="13799"/>
          <a:stretch>
            <a:fillRect/>
          </a:stretch>
        </p:blipFill>
        <p:spPr>
          <a:xfrm>
            <a:off x="14907812" y="8115565"/>
            <a:ext cx="3267406" cy="1083093"/>
          </a:xfrm>
          <a:prstGeom prst="rect">
            <a:avLst/>
          </a:prstGeom>
          <a:ln w="12700">
            <a:miter lim="400000"/>
            <a:headEnd/>
            <a:tailEnd/>
          </a:ln>
        </p:spPr>
      </p:pic>
      <p:pic>
        <p:nvPicPr>
          <p:cNvPr id="295" name="图像" descr="图像"/>
          <p:cNvPicPr>
            <a:picLocks noChangeAspect="1"/>
          </p:cNvPicPr>
          <p:nvPr/>
        </p:nvPicPr>
        <p:blipFill>
          <a:blip r:embed="rId39"/>
          <a:srcRect l="6040" t="14843" r="4860" b="20139"/>
          <a:stretch>
            <a:fillRect/>
          </a:stretch>
        </p:blipFill>
        <p:spPr>
          <a:xfrm>
            <a:off x="470463" y="6723268"/>
            <a:ext cx="3475919" cy="1060234"/>
          </a:xfrm>
          <a:prstGeom prst="rect">
            <a:avLst/>
          </a:prstGeom>
          <a:ln w="12700">
            <a:miter lim="400000"/>
            <a:headEnd/>
            <a:tailEnd/>
          </a:ln>
        </p:spPr>
      </p:pic>
      <p:pic>
        <p:nvPicPr>
          <p:cNvPr id="296" name="图像" descr="图像"/>
          <p:cNvPicPr>
            <a:picLocks noChangeAspect="1"/>
          </p:cNvPicPr>
          <p:nvPr/>
        </p:nvPicPr>
        <p:blipFill>
          <a:blip r:embed="rId40"/>
          <a:srcRect l="5098" t="17456" r="8448" b="17456"/>
          <a:stretch>
            <a:fillRect/>
          </a:stretch>
        </p:blipFill>
        <p:spPr>
          <a:xfrm>
            <a:off x="565117" y="5661353"/>
            <a:ext cx="3286470" cy="897066"/>
          </a:xfrm>
          <a:prstGeom prst="rect">
            <a:avLst/>
          </a:prstGeom>
          <a:ln w="12700">
            <a:miter lim="400000"/>
            <a:headEnd/>
            <a:tailEnd/>
          </a:ln>
        </p:spPr>
      </p:pic>
      <p:pic>
        <p:nvPicPr>
          <p:cNvPr id="297" name="图像" descr="图像"/>
          <p:cNvPicPr>
            <a:picLocks noChangeAspect="1"/>
          </p:cNvPicPr>
          <p:nvPr/>
        </p:nvPicPr>
        <p:blipFill>
          <a:blip r:embed="rId41"/>
          <a:stretch>
            <a:fillRect/>
          </a:stretch>
        </p:blipFill>
        <p:spPr>
          <a:xfrm>
            <a:off x="19114975" y="4178935"/>
            <a:ext cx="2921001" cy="863023"/>
          </a:xfrm>
          <a:prstGeom prst="rect">
            <a:avLst/>
          </a:prstGeom>
          <a:ln w="12700">
            <a:miter lim="400000"/>
            <a:headEnd/>
            <a:tailEnd/>
          </a:ln>
        </p:spPr>
      </p:pic>
      <p:pic>
        <p:nvPicPr>
          <p:cNvPr id="298" name="图像" descr="图像"/>
          <p:cNvPicPr>
            <a:picLocks noChangeAspect="1"/>
          </p:cNvPicPr>
          <p:nvPr/>
        </p:nvPicPr>
        <p:blipFill>
          <a:blip r:embed="rId42"/>
          <a:srcRect l="7415" t="35749" r="46263" b="35749"/>
          <a:stretch>
            <a:fillRect/>
          </a:stretch>
        </p:blipFill>
        <p:spPr>
          <a:xfrm>
            <a:off x="506777" y="11001112"/>
            <a:ext cx="2996723" cy="1038340"/>
          </a:xfrm>
          <a:prstGeom prst="rect">
            <a:avLst/>
          </a:prstGeom>
          <a:ln w="12700">
            <a:miter lim="400000"/>
            <a:headEnd/>
            <a:tailEnd/>
          </a:ln>
        </p:spPr>
      </p:pic>
      <p:pic>
        <p:nvPicPr>
          <p:cNvPr id="299" name="1216珠海网欣软件.png" descr="1216珠海网欣软件.png"/>
          <p:cNvPicPr>
            <a:picLocks noChangeAspect="1"/>
          </p:cNvPicPr>
          <p:nvPr/>
        </p:nvPicPr>
        <p:blipFill>
          <a:blip r:embed="rId43"/>
          <a:srcRect l="3030" r="3030"/>
          <a:stretch>
            <a:fillRect/>
          </a:stretch>
        </p:blipFill>
        <p:spPr>
          <a:xfrm>
            <a:off x="8729933" y="12104504"/>
            <a:ext cx="5170377" cy="1100791"/>
          </a:xfrm>
          <a:prstGeom prst="rect">
            <a:avLst/>
          </a:prstGeom>
          <a:ln w="12700">
            <a:miter lim="400000"/>
            <a:headEnd/>
            <a:tailEnd/>
          </a:ln>
        </p:spPr>
      </p:pic>
      <p:pic>
        <p:nvPicPr>
          <p:cNvPr id="300" name="图像" descr="图像"/>
          <p:cNvPicPr>
            <a:picLocks noChangeAspect="1"/>
          </p:cNvPicPr>
          <p:nvPr/>
        </p:nvPicPr>
        <p:blipFill>
          <a:blip r:embed="rId44"/>
          <a:srcRect l="2539" t="16799" r="2539" b="16799"/>
          <a:stretch>
            <a:fillRect/>
          </a:stretch>
        </p:blipFill>
        <p:spPr>
          <a:xfrm>
            <a:off x="13900293" y="12179247"/>
            <a:ext cx="3026031" cy="860450"/>
          </a:xfrm>
          <a:prstGeom prst="rect">
            <a:avLst/>
          </a:prstGeom>
          <a:ln w="12700">
            <a:miter lim="400000"/>
            <a:headEnd/>
            <a:tailEnd/>
          </a:ln>
        </p:spPr>
      </p:pic>
      <p:pic>
        <p:nvPicPr>
          <p:cNvPr id="301" name="图像" descr="图像"/>
          <p:cNvPicPr>
            <a:picLocks noChangeAspect="1"/>
          </p:cNvPicPr>
          <p:nvPr/>
        </p:nvPicPr>
        <p:blipFill>
          <a:blip r:embed="rId45"/>
          <a:srcRect t="33290" b="33290"/>
          <a:stretch>
            <a:fillRect/>
          </a:stretch>
        </p:blipFill>
        <p:spPr>
          <a:xfrm>
            <a:off x="17072306" y="12152409"/>
            <a:ext cx="3006613" cy="1004773"/>
          </a:xfrm>
          <a:prstGeom prst="rect">
            <a:avLst/>
          </a:prstGeom>
          <a:ln w="12700">
            <a:miter lim="400000"/>
            <a:headEnd/>
            <a:tailEnd/>
          </a:ln>
        </p:spPr>
      </p:pic>
      <p:pic>
        <p:nvPicPr>
          <p:cNvPr id="302" name="图像" descr="图像"/>
          <p:cNvPicPr>
            <a:picLocks noChangeAspect="1"/>
          </p:cNvPicPr>
          <p:nvPr/>
        </p:nvPicPr>
        <p:blipFill>
          <a:blip r:embed="rId46"/>
          <a:stretch>
            <a:fillRect/>
          </a:stretch>
        </p:blipFill>
        <p:spPr>
          <a:xfrm>
            <a:off x="21254516" y="9658842"/>
            <a:ext cx="2796905" cy="718126"/>
          </a:xfrm>
          <a:prstGeom prst="rect">
            <a:avLst/>
          </a:prstGeom>
          <a:ln w="12700">
            <a:miter lim="400000"/>
            <a:headEnd/>
            <a:tailEnd/>
          </a:ln>
        </p:spPr>
      </p:pic>
      <p:pic>
        <p:nvPicPr>
          <p:cNvPr id="303" name="图像" descr="图像"/>
          <p:cNvPicPr>
            <a:picLocks noChangeAspect="1"/>
          </p:cNvPicPr>
          <p:nvPr/>
        </p:nvPicPr>
        <p:blipFill>
          <a:blip r:embed="rId47"/>
          <a:srcRect l="4364" t="14388" r="4364" b="14388"/>
          <a:stretch>
            <a:fillRect/>
          </a:stretch>
        </p:blipFill>
        <p:spPr>
          <a:xfrm>
            <a:off x="20575475" y="11658013"/>
            <a:ext cx="3107096" cy="1455361"/>
          </a:xfrm>
          <a:prstGeom prst="rect">
            <a:avLst/>
          </a:prstGeom>
          <a:ln w="12700">
            <a:miter lim="400000"/>
            <a:headEnd/>
            <a:tailEnd/>
          </a:ln>
        </p:spPr>
      </p:pic>
      <p:pic>
        <p:nvPicPr>
          <p:cNvPr id="304" name="图像" descr="图像"/>
          <p:cNvPicPr>
            <a:picLocks noChangeAspect="1"/>
          </p:cNvPicPr>
          <p:nvPr/>
        </p:nvPicPr>
        <p:blipFill>
          <a:blip r:embed="rId48"/>
          <a:srcRect l="11836" t="30894" r="11836" b="30894"/>
          <a:stretch>
            <a:fillRect/>
          </a:stretch>
        </p:blipFill>
        <p:spPr>
          <a:xfrm>
            <a:off x="12308224" y="4183565"/>
            <a:ext cx="2780253" cy="1004770"/>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矩形"/>
          <p:cNvSpPr/>
          <p:nvPr/>
        </p:nvSpPr>
        <p:spPr>
          <a:xfrm>
            <a:off x="15364812" y="1609473"/>
            <a:ext cx="4440610" cy="1146172"/>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378" name="- 一个平台解决测试人员、测试能力、测试数据一站式问题 -"/>
          <p:cNvSpPr txBox="1"/>
          <p:nvPr/>
        </p:nvSpPr>
        <p:spPr>
          <a:xfrm>
            <a:off x="6127486" y="2833508"/>
            <a:ext cx="131098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一个平台解决测试人员</a:t>
            </a:r>
            <a:r>
              <a:t>协作</a:t>
            </a:r>
            <a:r>
              <a:t>、测试能力、测试数据一站式问题 -</a:t>
            </a:r>
          </a:p>
        </p:txBody>
      </p:sp>
      <p:sp>
        <p:nvSpPr>
          <p:cNvPr id="6" name="MeterSphere 关键能力设计：平台一站式"/>
          <p:cNvSpPr txBox="1"/>
          <p:nvPr/>
        </p:nvSpPr>
        <p:spPr>
          <a:xfrm>
            <a:off x="4344670" y="1601470"/>
            <a:ext cx="11017885" cy="1127125"/>
          </a:xfrm>
          <a:prstGeom prst="rect">
            <a:avLst/>
          </a:prstGeom>
          <a:ln w="12700">
            <a:miter lim="400000"/>
          </a:ln>
        </p:spPr>
        <p:txBody>
          <a:bodyPr wrap="square" lIns="71436" tIns="71436" rIns="71436" bIns="71436" anchor="ctr">
            <a:spAutoFit/>
          </a:bodyPr>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b="0">
                <a:latin typeface="Times New Roman Regular" panose="02020603050405020304" charset="0"/>
                <a:ea typeface="方正黑体简体" panose="02010601030101010101" charset="-122"/>
                <a:cs typeface="Times New Roman Regular" panose="02020603050405020304" charset="0"/>
              </a:rPr>
              <a:t> </a:t>
            </a:r>
            <a:r>
              <a:rPr>
                <a:latin typeface="方正黑体简体" panose="02010601030101010101" charset="-122"/>
                <a:ea typeface="方正黑体简体" panose="02010601030101010101" charset="-122"/>
                <a:cs typeface="方正黑体简体" panose="02010601030101010101" charset="-122"/>
              </a:rPr>
              <a:t>关键能力设计：</a:t>
            </a:r>
            <a:r>
              <a:rPr lang="en-US">
                <a:latin typeface="方正黑体简体" panose="02010601030101010101" charset="-122"/>
                <a:ea typeface="方正黑体简体" panose="02010601030101010101" charset="-122"/>
                <a:cs typeface="方正黑体简体" panose="02010601030101010101" charset="-122"/>
              </a:rPr>
              <a:t>   </a:t>
            </a:r>
            <a:endParaRPr>
              <a:solidFill>
                <a:srgbClr val="FFFFFF"/>
              </a:solidFill>
              <a:latin typeface="方正黑体简体" panose="02010601030101010101" charset="-122"/>
              <a:ea typeface="方正黑体简体" panose="02010601030101010101" charset="-122"/>
              <a:cs typeface="方正黑体简体" panose="02010601030101010101" charset="-122"/>
            </a:endParaRPr>
          </a:p>
        </p:txBody>
      </p:sp>
      <p:sp>
        <p:nvSpPr>
          <p:cNvPr id="7" name="MeterSphere 关键能力设计：平台一站式"/>
          <p:cNvSpPr txBox="1"/>
          <p:nvPr/>
        </p:nvSpPr>
        <p:spPr>
          <a:xfrm>
            <a:off x="15474060" y="1618997"/>
            <a:ext cx="4222115" cy="1127125"/>
          </a:xfrm>
          <a:prstGeom prst="rect">
            <a:avLst/>
          </a:prstGeom>
          <a:ln w="12700">
            <a:miter lim="400000"/>
          </a:ln>
        </p:spPr>
        <p:txBody>
          <a:bodyPr wrap="none" lIns="71436" tIns="71436" rIns="71436" bIns="71436" anchor="ctr">
            <a:spAutoFit/>
          </a:bodyPr>
          <a:lstStyle/>
          <a:p>
            <a:pPr algn="l" defTabSz="1828800">
              <a:defRPr sz="6400">
                <a:solidFill>
                  <a:srgbClr val="5E5E5E"/>
                </a:solidFill>
                <a:latin typeface="Helvetica"/>
                <a:ea typeface="Helvetica"/>
                <a:cs typeface="Helvetica"/>
                <a:sym typeface="Helvetica"/>
              </a:defRPr>
            </a:pPr>
            <a:r>
              <a:rPr>
                <a:solidFill>
                  <a:srgbClr val="FFFFFF"/>
                </a:solidFill>
                <a:latin typeface="方正黑体简体" panose="02010601030101010101" charset="-122"/>
                <a:ea typeface="方正黑体简体" panose="02010601030101010101" charset="-122"/>
                <a:cs typeface="方正黑体简体" panose="02010601030101010101" charset="-122"/>
              </a:rPr>
              <a:t>平台一站式</a:t>
            </a:r>
            <a:endParaRPr>
              <a:solidFill>
                <a:srgbClr val="FFFFFF"/>
              </a:solidFill>
              <a:latin typeface="方正黑体简体" panose="02010601030101010101" charset="-122"/>
              <a:ea typeface="方正黑体简体" panose="02010601030101010101" charset="-122"/>
              <a:cs typeface="方正黑体简体" panose="02010601030101010101" charset="-122"/>
            </a:endParaRPr>
          </a:p>
        </p:txBody>
      </p:sp>
      <p:pic>
        <p:nvPicPr>
          <p:cNvPr id="11" name="ECB019B1-382A-4266-B25C-5B523AA43C14-1" descr="wpsoffice"/>
          <p:cNvPicPr>
            <a:picLocks noChangeAspect="1"/>
          </p:cNvPicPr>
          <p:nvPr/>
        </p:nvPicPr>
        <p:blipFill>
          <a:blip r:embed="rId1"/>
          <a:stretch>
            <a:fillRect/>
          </a:stretch>
        </p:blipFill>
        <p:spPr>
          <a:xfrm>
            <a:off x="2414270" y="2969895"/>
            <a:ext cx="19555460" cy="1091184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 以项目为维度的测试管理，让测试不再局限于具体测试人员-"/>
          <p:cNvSpPr txBox="1"/>
          <p:nvPr/>
        </p:nvSpPr>
        <p:spPr>
          <a:xfrm>
            <a:off x="5954848" y="2829784"/>
            <a:ext cx="12474303" cy="777875"/>
          </a:xfrm>
          <a:prstGeom prst="rect">
            <a:avLst/>
          </a:prstGeom>
          <a:ln w="12700">
            <a:miter lim="400000"/>
          </a:ln>
        </p:spPr>
        <p:txBody>
          <a:bodyPr wrap="none" lIns="71436" tIns="71436" rIns="71436" bIns="71436" anchor="ctr">
            <a:spAutoFit/>
          </a:bodyPr>
          <a:lstStyle>
            <a:lvl1pPr algn="l" defTabSz="821690">
              <a:spcBef>
                <a:spcPts val="5900"/>
              </a:spcBef>
              <a:defRPr sz="3600" b="0">
                <a:solidFill>
                  <a:srgbClr val="5E5E5E"/>
                </a:solidFill>
                <a:latin typeface="Helvetica"/>
                <a:ea typeface="Helvetica"/>
                <a:cs typeface="Helvetica"/>
                <a:sym typeface="Helvetica"/>
              </a:defRPr>
            </a:lvl1pPr>
          </a:lstStyle>
          <a:p>
            <a:r>
              <a:t>- 以项目为维度的测试管理，让测试不再局限于具体测试人员-</a:t>
            </a:r>
          </a:p>
        </p:txBody>
      </p:sp>
      <p:sp>
        <p:nvSpPr>
          <p:cNvPr id="430" name="MeterSphere 的关键架构设计之二：团队协作及多租户模型"/>
          <p:cNvSpPr txBox="1"/>
          <p:nvPr/>
        </p:nvSpPr>
        <p:spPr>
          <a:xfrm>
            <a:off x="-1" y="1478738"/>
            <a:ext cx="24383998" cy="1166495"/>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关键能力设计一：协作一站式</a:t>
            </a:r>
            <a:endParaRPr>
              <a:latin typeface="方正黑体简体" panose="02010601030101010101" charset="-122"/>
              <a:ea typeface="方正黑体简体" panose="02010601030101010101" charset="-122"/>
              <a:cs typeface="方正黑体简体" panose="02010601030101010101" charset="-122"/>
            </a:endParaRPr>
          </a:p>
        </p:txBody>
      </p:sp>
      <p:grpSp>
        <p:nvGrpSpPr>
          <p:cNvPr id="433" name="角色权限管理（菜单、操作）"/>
          <p:cNvGrpSpPr/>
          <p:nvPr/>
        </p:nvGrpSpPr>
        <p:grpSpPr>
          <a:xfrm>
            <a:off x="2822657" y="12311295"/>
            <a:ext cx="18579142" cy="889002"/>
            <a:chOff x="0" y="0"/>
            <a:chExt cx="18579140" cy="889000"/>
          </a:xfrm>
        </p:grpSpPr>
        <p:sp>
          <p:nvSpPr>
            <p:cNvPr id="431" name="矩形"/>
            <p:cNvSpPr/>
            <p:nvPr/>
          </p:nvSpPr>
          <p:spPr>
            <a:xfrm>
              <a:off x="-1" y="0"/>
              <a:ext cx="18579142" cy="889001"/>
            </a:xfrm>
            <a:prstGeom prst="rect">
              <a:avLst/>
            </a:prstGeom>
            <a:solidFill>
              <a:schemeClr val="accent2">
                <a:hueOff val="167855"/>
                <a:satOff val="17755"/>
                <a:lumOff val="-16662"/>
              </a:schemeClr>
            </a:solidFill>
            <a:ln w="12700" cap="flat">
              <a:noFill/>
              <a:miter lim="400000"/>
            </a:ln>
            <a:effectLst/>
          </p:spPr>
          <p:txBody>
            <a:bodyPr wrap="square" lIns="71436" tIns="71436" rIns="71436" bIns="71436" numCol="1" anchor="ctr">
              <a:noAutofit/>
            </a:bodyPr>
            <a:lstStyle/>
            <a:p>
              <a:pPr defTabSz="821690">
                <a:defRPr b="0">
                  <a:solidFill>
                    <a:srgbClr val="FFFFFF"/>
                  </a:solidFill>
                </a:defRPr>
              </a:pPr>
            </a:p>
          </p:txBody>
        </p:sp>
        <p:sp>
          <p:nvSpPr>
            <p:cNvPr id="432" name="角色权限管理（菜单、操作）"/>
            <p:cNvSpPr txBox="1"/>
            <p:nvPr/>
          </p:nvSpPr>
          <p:spPr>
            <a:xfrm>
              <a:off x="-1" y="113031"/>
              <a:ext cx="18579142" cy="662939"/>
            </a:xfrm>
            <a:prstGeom prst="rect">
              <a:avLst/>
            </a:prstGeom>
            <a:noFill/>
            <a:ln w="12700" cap="flat">
              <a:noFill/>
              <a:miter lim="400000"/>
            </a:ln>
            <a:effectLst/>
          </p:spPr>
          <p:txBody>
            <a:bodyPr wrap="square" lIns="45718" tIns="45718" rIns="45718" bIns="45718" numCol="1" anchor="ctr">
              <a:spAutoFit/>
            </a:bodyPr>
            <a:lstStyle>
              <a:lvl1pPr defTabSz="821690">
                <a:defRPr b="0">
                  <a:solidFill>
                    <a:srgbClr val="FFFFFF"/>
                  </a:solidFill>
                </a:defRPr>
              </a:lvl1pPr>
            </a:lstStyle>
            <a:p>
              <a:r>
                <a:t>角色权限管理（菜单、操作）</a:t>
              </a:r>
            </a:p>
          </p:txBody>
        </p:sp>
      </p:grpSp>
      <p:grpSp>
        <p:nvGrpSpPr>
          <p:cNvPr id="436" name="共享用例库"/>
          <p:cNvGrpSpPr/>
          <p:nvPr/>
        </p:nvGrpSpPr>
        <p:grpSpPr>
          <a:xfrm>
            <a:off x="3879434" y="4037295"/>
            <a:ext cx="2589772" cy="714373"/>
            <a:chOff x="0" y="0"/>
            <a:chExt cx="2589770" cy="714371"/>
          </a:xfrm>
        </p:grpSpPr>
        <p:sp>
          <p:nvSpPr>
            <p:cNvPr id="43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35" name="共享用例库"/>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共享用例库</a:t>
              </a:r>
            </a:p>
          </p:txBody>
        </p:sp>
      </p:grpSp>
      <p:grpSp>
        <p:nvGrpSpPr>
          <p:cNvPr id="439" name="项目交接"/>
          <p:cNvGrpSpPr/>
          <p:nvPr/>
        </p:nvGrpSpPr>
        <p:grpSpPr>
          <a:xfrm>
            <a:off x="3876330" y="4922456"/>
            <a:ext cx="2589772" cy="714373"/>
            <a:chOff x="0" y="0"/>
            <a:chExt cx="2589770" cy="714371"/>
          </a:xfrm>
        </p:grpSpPr>
        <p:sp>
          <p:nvSpPr>
            <p:cNvPr id="43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38" name="项目交接"/>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项目交接</a:t>
              </a:r>
            </a:p>
          </p:txBody>
        </p:sp>
      </p:grpSp>
      <p:sp>
        <p:nvSpPr>
          <p:cNvPr id="440" name="文本框 384"/>
          <p:cNvSpPr txBox="1"/>
          <p:nvPr/>
        </p:nvSpPr>
        <p:spPr>
          <a:xfrm>
            <a:off x="7304861" y="6419716"/>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t>甲团队</a:t>
            </a:r>
          </a:p>
        </p:txBody>
      </p:sp>
      <p:sp>
        <p:nvSpPr>
          <p:cNvPr id="441" name="文本框 386"/>
          <p:cNvSpPr txBox="1"/>
          <p:nvPr/>
        </p:nvSpPr>
        <p:spPr>
          <a:xfrm>
            <a:off x="1489536" y="7758141"/>
            <a:ext cx="3927428"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负责 A 项目全生命测试周期</a:t>
            </a:r>
          </a:p>
        </p:txBody>
      </p:sp>
      <p:sp>
        <p:nvSpPr>
          <p:cNvPr id="442" name="文本框 387"/>
          <p:cNvSpPr txBox="1"/>
          <p:nvPr/>
        </p:nvSpPr>
        <p:spPr>
          <a:xfrm>
            <a:off x="18822122" y="7686612"/>
            <a:ext cx="443653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负责 C 项目全生命测试周期</a:t>
            </a:r>
          </a:p>
        </p:txBody>
      </p:sp>
      <p:sp>
        <p:nvSpPr>
          <p:cNvPr id="443" name="文本框 388"/>
          <p:cNvSpPr txBox="1"/>
          <p:nvPr/>
        </p:nvSpPr>
        <p:spPr>
          <a:xfrm>
            <a:off x="10893666" y="7173572"/>
            <a:ext cx="2735330" cy="9296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共同参与项目测试（测试协同）</a:t>
            </a:r>
          </a:p>
        </p:txBody>
      </p:sp>
      <p:grpSp>
        <p:nvGrpSpPr>
          <p:cNvPr id="446" name="用例脑图"/>
          <p:cNvGrpSpPr/>
          <p:nvPr/>
        </p:nvGrpSpPr>
        <p:grpSpPr>
          <a:xfrm>
            <a:off x="6687570" y="4037295"/>
            <a:ext cx="2589772" cy="714373"/>
            <a:chOff x="0" y="0"/>
            <a:chExt cx="2589770" cy="714371"/>
          </a:xfrm>
        </p:grpSpPr>
        <p:sp>
          <p:nvSpPr>
            <p:cNvPr id="44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45" name="用例脑图"/>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用例脑图</a:t>
              </a:r>
            </a:p>
          </p:txBody>
        </p:sp>
      </p:grpSp>
      <p:grpSp>
        <p:nvGrpSpPr>
          <p:cNvPr id="449" name="场景编写"/>
          <p:cNvGrpSpPr/>
          <p:nvPr/>
        </p:nvGrpSpPr>
        <p:grpSpPr>
          <a:xfrm>
            <a:off x="6679014" y="4922456"/>
            <a:ext cx="2589772" cy="714373"/>
            <a:chOff x="0" y="0"/>
            <a:chExt cx="2589770" cy="714371"/>
          </a:xfrm>
        </p:grpSpPr>
        <p:sp>
          <p:nvSpPr>
            <p:cNvPr id="44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48" name="场景编写"/>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场景编写</a:t>
              </a:r>
            </a:p>
          </p:txBody>
        </p:sp>
      </p:grpSp>
      <p:sp>
        <p:nvSpPr>
          <p:cNvPr id="450" name="箭头: 左右 391"/>
          <p:cNvSpPr/>
          <p:nvPr/>
        </p:nvSpPr>
        <p:spPr>
          <a:xfrm>
            <a:off x="10596919" y="6479352"/>
            <a:ext cx="3328826" cy="554806"/>
          </a:xfrm>
          <a:prstGeom prst="leftRightArrow">
            <a:avLst>
              <a:gd name="adj1" fmla="val 50000"/>
              <a:gd name="adj2" fmla="val 50000"/>
            </a:avLst>
          </a:prstGeom>
          <a:ln>
            <a:solidFill>
              <a:srgbClr val="363535"/>
            </a:solidFill>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451" name="文本框 392"/>
          <p:cNvSpPr txBox="1"/>
          <p:nvPr/>
        </p:nvSpPr>
        <p:spPr>
          <a:xfrm>
            <a:off x="10978260" y="6089459"/>
            <a:ext cx="256614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人员调岗与交接</a:t>
            </a:r>
          </a:p>
        </p:txBody>
      </p:sp>
      <p:grpSp>
        <p:nvGrpSpPr>
          <p:cNvPr id="454" name="评审协同"/>
          <p:cNvGrpSpPr/>
          <p:nvPr/>
        </p:nvGrpSpPr>
        <p:grpSpPr>
          <a:xfrm>
            <a:off x="9493490" y="4040748"/>
            <a:ext cx="2589772" cy="714373"/>
            <a:chOff x="0" y="0"/>
            <a:chExt cx="2589770" cy="714371"/>
          </a:xfrm>
        </p:grpSpPr>
        <p:sp>
          <p:nvSpPr>
            <p:cNvPr id="452"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3" name="评审协同"/>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评审协同</a:t>
              </a:r>
            </a:p>
          </p:txBody>
        </p:sp>
      </p:grpSp>
      <p:grpSp>
        <p:nvGrpSpPr>
          <p:cNvPr id="457" name="计划制定"/>
          <p:cNvGrpSpPr/>
          <p:nvPr/>
        </p:nvGrpSpPr>
        <p:grpSpPr>
          <a:xfrm>
            <a:off x="9480143" y="4922456"/>
            <a:ext cx="2589772" cy="714373"/>
            <a:chOff x="0" y="0"/>
            <a:chExt cx="2589770" cy="714371"/>
          </a:xfrm>
        </p:grpSpPr>
        <p:sp>
          <p:nvSpPr>
            <p:cNvPr id="455"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6" name="计划制定"/>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计划制定</a:t>
              </a:r>
            </a:p>
          </p:txBody>
        </p:sp>
      </p:grpSp>
      <p:grpSp>
        <p:nvGrpSpPr>
          <p:cNvPr id="460" name="接口规范"/>
          <p:cNvGrpSpPr/>
          <p:nvPr/>
        </p:nvGrpSpPr>
        <p:grpSpPr>
          <a:xfrm>
            <a:off x="12301625" y="4040748"/>
            <a:ext cx="2589772" cy="714373"/>
            <a:chOff x="0" y="0"/>
            <a:chExt cx="2589770" cy="714371"/>
          </a:xfrm>
        </p:grpSpPr>
        <p:sp>
          <p:nvSpPr>
            <p:cNvPr id="458"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9" name="接口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接口规范</a:t>
              </a:r>
            </a:p>
          </p:txBody>
        </p:sp>
      </p:grpSp>
      <p:grpSp>
        <p:nvGrpSpPr>
          <p:cNvPr id="463" name="脚本规范"/>
          <p:cNvGrpSpPr/>
          <p:nvPr/>
        </p:nvGrpSpPr>
        <p:grpSpPr>
          <a:xfrm>
            <a:off x="12282824" y="4922456"/>
            <a:ext cx="2589772" cy="714373"/>
            <a:chOff x="0" y="0"/>
            <a:chExt cx="2589770" cy="714371"/>
          </a:xfrm>
        </p:grpSpPr>
        <p:sp>
          <p:nvSpPr>
            <p:cNvPr id="461"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2" name="脚本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脚本规范</a:t>
              </a:r>
            </a:p>
          </p:txBody>
        </p:sp>
      </p:grpSp>
      <p:grpSp>
        <p:nvGrpSpPr>
          <p:cNvPr id="466" name="数据度量"/>
          <p:cNvGrpSpPr/>
          <p:nvPr/>
        </p:nvGrpSpPr>
        <p:grpSpPr>
          <a:xfrm>
            <a:off x="17917898" y="4040748"/>
            <a:ext cx="2589772" cy="714373"/>
            <a:chOff x="0" y="0"/>
            <a:chExt cx="2589770" cy="714371"/>
          </a:xfrm>
        </p:grpSpPr>
        <p:sp>
          <p:nvSpPr>
            <p:cNvPr id="46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5" name="数据度量"/>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数据度量</a:t>
              </a:r>
            </a:p>
          </p:txBody>
        </p:sp>
      </p:grpSp>
      <p:grpSp>
        <p:nvGrpSpPr>
          <p:cNvPr id="469" name="报告分享"/>
          <p:cNvGrpSpPr/>
          <p:nvPr/>
        </p:nvGrpSpPr>
        <p:grpSpPr>
          <a:xfrm>
            <a:off x="17886638" y="4922456"/>
            <a:ext cx="2589772" cy="714373"/>
            <a:chOff x="0" y="0"/>
            <a:chExt cx="2589770" cy="714371"/>
          </a:xfrm>
        </p:grpSpPr>
        <p:sp>
          <p:nvSpPr>
            <p:cNvPr id="46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8" name="报告分享"/>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报告分享</a:t>
              </a:r>
            </a:p>
          </p:txBody>
        </p:sp>
      </p:grpSp>
      <p:grpSp>
        <p:nvGrpSpPr>
          <p:cNvPr id="472" name="版本管理"/>
          <p:cNvGrpSpPr/>
          <p:nvPr/>
        </p:nvGrpSpPr>
        <p:grpSpPr>
          <a:xfrm>
            <a:off x="15109761" y="4040748"/>
            <a:ext cx="2589773" cy="714373"/>
            <a:chOff x="0" y="0"/>
            <a:chExt cx="2589771" cy="714371"/>
          </a:xfrm>
        </p:grpSpPr>
        <p:sp>
          <p:nvSpPr>
            <p:cNvPr id="470" name="矩形"/>
            <p:cNvSpPr/>
            <p:nvPr/>
          </p:nvSpPr>
          <p:spPr>
            <a:xfrm>
              <a:off x="0" y="28412"/>
              <a:ext cx="2589772"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471" name="版本管理"/>
            <p:cNvSpPr txBox="1"/>
            <p:nvPr/>
          </p:nvSpPr>
          <p:spPr>
            <a:xfrm>
              <a:off x="0" y="-1"/>
              <a:ext cx="2589772" cy="714373"/>
            </a:xfrm>
            <a:prstGeom prst="rect">
              <a:avLst/>
            </a:prstGeom>
            <a:noFill/>
            <a:ln w="12700" cap="flat">
              <a:noFill/>
              <a:miter lim="400000"/>
            </a:ln>
            <a:effectLst/>
          </p:spPr>
          <p:txBody>
            <a:bodyPr wrap="square" lIns="71435" tIns="71435" rIns="71435" bIns="71435" numCol="1" anchor="ctr">
              <a:spAutoFit/>
            </a:bodyPr>
            <a:lstStyle/>
            <a:p>
              <a:pPr defTabSz="821690">
                <a:defRPr b="0">
                  <a:solidFill>
                    <a:srgbClr val="FFFFFF"/>
                  </a:solidFill>
                </a:defRPr>
              </a:pPr>
              <a:r>
                <a:t>版本</a:t>
              </a:r>
              <a:r>
                <a:rPr>
                  <a:latin typeface="Apple Braille" panose="05000000000000000000"/>
                  <a:ea typeface="Apple Braille" panose="05000000000000000000"/>
                  <a:cs typeface="Apple Braille" panose="05000000000000000000"/>
                  <a:sym typeface="Apple Braille" panose="05000000000000000000"/>
                </a:rPr>
                <a:t>管理</a:t>
              </a:r>
              <a:endParaRPr>
                <a:latin typeface="Apple Braille" panose="05000000000000000000"/>
                <a:ea typeface="Apple Braille" panose="05000000000000000000"/>
                <a:cs typeface="Apple Braille" panose="05000000000000000000"/>
                <a:sym typeface="Apple Braille" panose="05000000000000000000"/>
              </a:endParaRPr>
            </a:p>
          </p:txBody>
        </p:sp>
      </p:grpSp>
      <p:grpSp>
        <p:nvGrpSpPr>
          <p:cNvPr id="475" name="消息中心"/>
          <p:cNvGrpSpPr/>
          <p:nvPr/>
        </p:nvGrpSpPr>
        <p:grpSpPr>
          <a:xfrm>
            <a:off x="15085508" y="4922456"/>
            <a:ext cx="2589772" cy="714373"/>
            <a:chOff x="0" y="0"/>
            <a:chExt cx="2589770" cy="714371"/>
          </a:xfrm>
        </p:grpSpPr>
        <p:sp>
          <p:nvSpPr>
            <p:cNvPr id="473"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74" name="消息中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消息中心</a:t>
              </a:r>
            </a:p>
          </p:txBody>
        </p:sp>
      </p:grpSp>
      <p:sp>
        <p:nvSpPr>
          <p:cNvPr id="476" name="文本框 411"/>
          <p:cNvSpPr txBox="1"/>
          <p:nvPr/>
        </p:nvSpPr>
        <p:spPr>
          <a:xfrm>
            <a:off x="15281811" y="6372747"/>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t>乙团队</a:t>
            </a:r>
          </a:p>
        </p:txBody>
      </p:sp>
      <p:sp>
        <p:nvSpPr>
          <p:cNvPr id="477" name="矩形 412"/>
          <p:cNvSpPr/>
          <p:nvPr/>
        </p:nvSpPr>
        <p:spPr>
          <a:xfrm>
            <a:off x="2634171" y="3912001"/>
            <a:ext cx="18956114" cy="1853576"/>
          </a:xfrm>
          <a:prstGeom prst="rect">
            <a:avLst/>
          </a:prstGeom>
          <a:ln w="25400">
            <a:solidFill>
              <a:srgbClr val="929292"/>
            </a:solidFill>
            <a:miter lim="400000"/>
            <a:tailEnd type="triangle"/>
          </a:ln>
        </p:spPr>
        <p:txBody>
          <a:bodyPr lIns="71436" tIns="71436" rIns="71436" bIns="71436" anchor="ctr"/>
          <a:lstStyle/>
          <a:p>
            <a:pPr defTabSz="821690">
              <a:defRPr b="0">
                <a:solidFill>
                  <a:srgbClr val="5E5E5E"/>
                </a:solidFill>
                <a:latin typeface="+mn-lt"/>
                <a:ea typeface="+mn-ea"/>
                <a:cs typeface="+mn-cs"/>
                <a:sym typeface="Helvetica Neue Medium" panose="02000503000000020004"/>
              </a:defRPr>
            </a:pPr>
          </a:p>
        </p:txBody>
      </p:sp>
      <p:grpSp>
        <p:nvGrpSpPr>
          <p:cNvPr id="494" name="成组"/>
          <p:cNvGrpSpPr/>
          <p:nvPr/>
        </p:nvGrpSpPr>
        <p:grpSpPr>
          <a:xfrm>
            <a:off x="2463555" y="8426676"/>
            <a:ext cx="6068467" cy="3523736"/>
            <a:chOff x="0" y="0"/>
            <a:chExt cx="6068466" cy="3523734"/>
          </a:xfrm>
        </p:grpSpPr>
        <p:sp>
          <p:nvSpPr>
            <p:cNvPr id="478"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481" name="测试跟踪"/>
            <p:cNvGrpSpPr/>
            <p:nvPr/>
          </p:nvGrpSpPr>
          <p:grpSpPr>
            <a:xfrm>
              <a:off x="455138" y="1317366"/>
              <a:ext cx="2407462" cy="889002"/>
              <a:chOff x="0" y="0"/>
              <a:chExt cx="2407460" cy="889000"/>
            </a:xfrm>
          </p:grpSpPr>
          <p:sp>
            <p:nvSpPr>
              <p:cNvPr id="479"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0"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484" name="项目 A"/>
            <p:cNvGrpSpPr/>
            <p:nvPr/>
          </p:nvGrpSpPr>
          <p:grpSpPr>
            <a:xfrm>
              <a:off x="494232" y="173608"/>
              <a:ext cx="5080003" cy="889002"/>
              <a:chOff x="0" y="0"/>
              <a:chExt cx="5080001" cy="889000"/>
            </a:xfrm>
          </p:grpSpPr>
          <p:sp>
            <p:nvSpPr>
              <p:cNvPr id="482"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483" name="项目 A"/>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A</a:t>
                </a:r>
              </a:p>
            </p:txBody>
          </p:sp>
        </p:grpSp>
        <p:grpSp>
          <p:nvGrpSpPr>
            <p:cNvPr id="487" name="测试跟踪"/>
            <p:cNvGrpSpPr/>
            <p:nvPr/>
          </p:nvGrpSpPr>
          <p:grpSpPr>
            <a:xfrm>
              <a:off x="3176447" y="1317366"/>
              <a:ext cx="2407463" cy="889002"/>
              <a:chOff x="0" y="0"/>
              <a:chExt cx="2407461" cy="889000"/>
            </a:xfrm>
          </p:grpSpPr>
          <p:sp>
            <p:nvSpPr>
              <p:cNvPr id="48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6"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490" name="测试跟踪"/>
            <p:cNvGrpSpPr/>
            <p:nvPr/>
          </p:nvGrpSpPr>
          <p:grpSpPr>
            <a:xfrm>
              <a:off x="455138" y="2452189"/>
              <a:ext cx="2407462" cy="889002"/>
              <a:chOff x="0" y="0"/>
              <a:chExt cx="2407460" cy="889000"/>
            </a:xfrm>
          </p:grpSpPr>
          <p:sp>
            <p:nvSpPr>
              <p:cNvPr id="488"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9"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493" name="测试跟踪"/>
            <p:cNvGrpSpPr/>
            <p:nvPr/>
          </p:nvGrpSpPr>
          <p:grpSpPr>
            <a:xfrm>
              <a:off x="3176447" y="2452189"/>
              <a:ext cx="2407463" cy="889002"/>
              <a:chOff x="0" y="0"/>
              <a:chExt cx="2407461" cy="889000"/>
            </a:xfrm>
          </p:grpSpPr>
          <p:sp>
            <p:nvSpPr>
              <p:cNvPr id="491"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92"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grpSp>
        <p:nvGrpSpPr>
          <p:cNvPr id="511" name="成组"/>
          <p:cNvGrpSpPr/>
          <p:nvPr/>
        </p:nvGrpSpPr>
        <p:grpSpPr>
          <a:xfrm>
            <a:off x="9049222" y="8492356"/>
            <a:ext cx="6068466" cy="3523736"/>
            <a:chOff x="0" y="0"/>
            <a:chExt cx="6068465" cy="3523734"/>
          </a:xfrm>
        </p:grpSpPr>
        <p:sp>
          <p:nvSpPr>
            <p:cNvPr id="495" name="MeterSphere 开源持续测试平台"/>
            <p:cNvSpPr/>
            <p:nvPr/>
          </p:nvSpPr>
          <p:spPr>
            <a:xfrm>
              <a:off x="-1" y="0"/>
              <a:ext cx="6068467" cy="3523736"/>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498" name="测试跟踪"/>
            <p:cNvGrpSpPr/>
            <p:nvPr/>
          </p:nvGrpSpPr>
          <p:grpSpPr>
            <a:xfrm>
              <a:off x="455138" y="1317366"/>
              <a:ext cx="2407462" cy="889002"/>
              <a:chOff x="0" y="0"/>
              <a:chExt cx="2407460" cy="889000"/>
            </a:xfrm>
          </p:grpSpPr>
          <p:sp>
            <p:nvSpPr>
              <p:cNvPr id="496"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97"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501" name="项目 B"/>
            <p:cNvGrpSpPr/>
            <p:nvPr/>
          </p:nvGrpSpPr>
          <p:grpSpPr>
            <a:xfrm>
              <a:off x="494232" y="173608"/>
              <a:ext cx="5080002" cy="889002"/>
              <a:chOff x="0" y="0"/>
              <a:chExt cx="5080001" cy="889000"/>
            </a:xfrm>
          </p:grpSpPr>
          <p:sp>
            <p:nvSpPr>
              <p:cNvPr id="499" name="矩形"/>
              <p:cNvSpPr/>
              <p:nvPr/>
            </p:nvSpPr>
            <p:spPr>
              <a:xfrm>
                <a:off x="-1" y="0"/>
                <a:ext cx="5080003"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500" name="项目 B"/>
              <p:cNvSpPr txBox="1"/>
              <p:nvPr/>
            </p:nvSpPr>
            <p:spPr>
              <a:xfrm>
                <a:off x="-1" y="55564"/>
                <a:ext cx="5080003"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B</a:t>
                </a:r>
              </a:p>
            </p:txBody>
          </p:sp>
        </p:grpSp>
        <p:grpSp>
          <p:nvGrpSpPr>
            <p:cNvPr id="504" name="测试跟踪"/>
            <p:cNvGrpSpPr/>
            <p:nvPr/>
          </p:nvGrpSpPr>
          <p:grpSpPr>
            <a:xfrm>
              <a:off x="3176447" y="1317366"/>
              <a:ext cx="2407463" cy="889002"/>
              <a:chOff x="0" y="0"/>
              <a:chExt cx="2407461" cy="889000"/>
            </a:xfrm>
          </p:grpSpPr>
          <p:sp>
            <p:nvSpPr>
              <p:cNvPr id="502"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3"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507" name="测试跟踪"/>
            <p:cNvGrpSpPr/>
            <p:nvPr/>
          </p:nvGrpSpPr>
          <p:grpSpPr>
            <a:xfrm>
              <a:off x="455138" y="2452190"/>
              <a:ext cx="2407462" cy="889002"/>
              <a:chOff x="0" y="0"/>
              <a:chExt cx="2407460" cy="889000"/>
            </a:xfrm>
          </p:grpSpPr>
          <p:sp>
            <p:nvSpPr>
              <p:cNvPr id="505"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6"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510" name="测试跟踪"/>
            <p:cNvGrpSpPr/>
            <p:nvPr/>
          </p:nvGrpSpPr>
          <p:grpSpPr>
            <a:xfrm>
              <a:off x="3176447" y="2452190"/>
              <a:ext cx="2407463" cy="889002"/>
              <a:chOff x="0" y="0"/>
              <a:chExt cx="2407461" cy="889000"/>
            </a:xfrm>
          </p:grpSpPr>
          <p:sp>
            <p:nvSpPr>
              <p:cNvPr id="508"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9"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grpSp>
        <p:nvGrpSpPr>
          <p:cNvPr id="528" name="成组"/>
          <p:cNvGrpSpPr/>
          <p:nvPr/>
        </p:nvGrpSpPr>
        <p:grpSpPr>
          <a:xfrm>
            <a:off x="15692434" y="8492358"/>
            <a:ext cx="6068468" cy="3523735"/>
            <a:chOff x="0" y="0"/>
            <a:chExt cx="6068466" cy="3523734"/>
          </a:xfrm>
        </p:grpSpPr>
        <p:sp>
          <p:nvSpPr>
            <p:cNvPr id="512"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515" name="测试跟踪"/>
            <p:cNvGrpSpPr/>
            <p:nvPr/>
          </p:nvGrpSpPr>
          <p:grpSpPr>
            <a:xfrm>
              <a:off x="455138" y="1317366"/>
              <a:ext cx="2407462" cy="889002"/>
              <a:chOff x="0" y="0"/>
              <a:chExt cx="2407460" cy="889000"/>
            </a:xfrm>
          </p:grpSpPr>
          <p:sp>
            <p:nvSpPr>
              <p:cNvPr id="513"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14"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518" name="项目 C"/>
            <p:cNvGrpSpPr/>
            <p:nvPr/>
          </p:nvGrpSpPr>
          <p:grpSpPr>
            <a:xfrm>
              <a:off x="494232" y="173608"/>
              <a:ext cx="5080003" cy="889002"/>
              <a:chOff x="0" y="0"/>
              <a:chExt cx="5080001" cy="889000"/>
            </a:xfrm>
          </p:grpSpPr>
          <p:sp>
            <p:nvSpPr>
              <p:cNvPr id="516"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517" name="项目 C"/>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C</a:t>
                </a:r>
              </a:p>
            </p:txBody>
          </p:sp>
        </p:grpSp>
        <p:grpSp>
          <p:nvGrpSpPr>
            <p:cNvPr id="521" name="测试跟踪"/>
            <p:cNvGrpSpPr/>
            <p:nvPr/>
          </p:nvGrpSpPr>
          <p:grpSpPr>
            <a:xfrm>
              <a:off x="3176447" y="1317366"/>
              <a:ext cx="2407463" cy="889002"/>
              <a:chOff x="0" y="0"/>
              <a:chExt cx="2407461" cy="889000"/>
            </a:xfrm>
          </p:grpSpPr>
          <p:sp>
            <p:nvSpPr>
              <p:cNvPr id="519"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0"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524" name="测试跟踪"/>
            <p:cNvGrpSpPr/>
            <p:nvPr/>
          </p:nvGrpSpPr>
          <p:grpSpPr>
            <a:xfrm>
              <a:off x="455138" y="2452189"/>
              <a:ext cx="2407462" cy="889002"/>
              <a:chOff x="0" y="0"/>
              <a:chExt cx="2407460" cy="889000"/>
            </a:xfrm>
          </p:grpSpPr>
          <p:sp>
            <p:nvSpPr>
              <p:cNvPr id="522"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3"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527" name="测试跟踪"/>
            <p:cNvGrpSpPr/>
            <p:nvPr/>
          </p:nvGrpSpPr>
          <p:grpSpPr>
            <a:xfrm>
              <a:off x="3176447" y="2452189"/>
              <a:ext cx="2407463" cy="889002"/>
              <a:chOff x="0" y="0"/>
              <a:chExt cx="2407461" cy="889000"/>
            </a:xfrm>
          </p:grpSpPr>
          <p:sp>
            <p:nvSpPr>
              <p:cNvPr id="52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6"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sp>
        <p:nvSpPr>
          <p:cNvPr id="529" name="形状"/>
          <p:cNvSpPr/>
          <p:nvPr/>
        </p:nvSpPr>
        <p:spPr>
          <a:xfrm>
            <a:off x="6468639"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p>
        </p:txBody>
      </p:sp>
      <p:sp>
        <p:nvSpPr>
          <p:cNvPr id="530" name="连接线"/>
          <p:cNvSpPr/>
          <p:nvPr/>
        </p:nvSpPr>
        <p:spPr>
          <a:xfrm>
            <a:off x="6255544" y="7082655"/>
            <a:ext cx="1405588" cy="13313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79" y="13019"/>
                  <a:pt x="12779" y="5819"/>
                  <a:pt x="21600" y="0"/>
                </a:cubicBezTo>
              </a:path>
            </a:pathLst>
          </a:custGeom>
          <a:ln w="50800">
            <a:solidFill>
              <a:srgbClr val="783887"/>
            </a:solidFill>
            <a:miter lim="400000"/>
            <a:headEnd type="triangle"/>
          </a:ln>
        </p:spPr>
        <p:txBody>
          <a:bodyPr lIns="71436" tIns="71436" rIns="71436" bIns="71436"/>
          <a:lstStyle/>
          <a:p>
            <a:pPr defTabSz="821690"/>
          </a:p>
        </p:txBody>
      </p:sp>
      <p:sp>
        <p:nvSpPr>
          <p:cNvPr id="531" name="连接线"/>
          <p:cNvSpPr/>
          <p:nvPr/>
        </p:nvSpPr>
        <p:spPr>
          <a:xfrm>
            <a:off x="9240849" y="6974695"/>
            <a:ext cx="2709022" cy="15049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53" y="12507"/>
                  <a:pt x="10953" y="5307"/>
                  <a:pt x="0" y="0"/>
                </a:cubicBezTo>
              </a:path>
            </a:pathLst>
          </a:custGeom>
          <a:ln w="50800">
            <a:solidFill>
              <a:srgbClr val="783887"/>
            </a:solidFill>
            <a:miter lim="400000"/>
            <a:headEnd type="triangle"/>
          </a:ln>
        </p:spPr>
        <p:txBody>
          <a:bodyPr lIns="71436" tIns="71436" rIns="71436" bIns="71436"/>
          <a:lstStyle/>
          <a:p>
            <a:pPr defTabSz="821690"/>
          </a:p>
        </p:txBody>
      </p:sp>
      <p:sp>
        <p:nvSpPr>
          <p:cNvPr id="532" name="连接线"/>
          <p:cNvSpPr/>
          <p:nvPr/>
        </p:nvSpPr>
        <p:spPr>
          <a:xfrm>
            <a:off x="12914396" y="7022390"/>
            <a:ext cx="2367417" cy="14572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91" y="13031"/>
                  <a:pt x="12091" y="5831"/>
                  <a:pt x="21600" y="0"/>
                </a:cubicBezTo>
              </a:path>
            </a:pathLst>
          </a:custGeom>
          <a:ln w="50800">
            <a:solidFill>
              <a:srgbClr val="783887"/>
            </a:solidFill>
            <a:miter lim="400000"/>
            <a:headEnd type="triangle"/>
          </a:ln>
        </p:spPr>
        <p:txBody>
          <a:bodyPr lIns="71436" tIns="71436" rIns="71436" bIns="71436"/>
          <a:lstStyle/>
          <a:p>
            <a:pPr defTabSz="821690"/>
          </a:p>
        </p:txBody>
      </p:sp>
      <p:sp>
        <p:nvSpPr>
          <p:cNvPr id="533" name="连接线"/>
          <p:cNvSpPr/>
          <p:nvPr/>
        </p:nvSpPr>
        <p:spPr>
          <a:xfrm>
            <a:off x="17075895" y="7035685"/>
            <a:ext cx="1167429" cy="1363077"/>
          </a:xfrm>
          <a:custGeom>
            <a:avLst/>
            <a:gdLst/>
            <a:ahLst/>
            <a:cxnLst>
              <a:cxn ang="0">
                <a:pos x="wd2" y="hd2"/>
              </a:cxn>
              <a:cxn ang="5400000">
                <a:pos x="wd2" y="hd2"/>
              </a:cxn>
              <a:cxn ang="10800000">
                <a:pos x="wd2" y="hd2"/>
              </a:cxn>
              <a:cxn ang="16200000">
                <a:pos x="wd2" y="hd2"/>
              </a:cxn>
            </a:cxnLst>
            <a:rect l="0" t="0" r="r" b="b"/>
            <a:pathLst>
              <a:path w="19403" h="21600" extrusionOk="0">
                <a:moveTo>
                  <a:pt x="18722" y="21600"/>
                </a:moveTo>
                <a:cubicBezTo>
                  <a:pt x="21600" y="14064"/>
                  <a:pt x="15359" y="6864"/>
                  <a:pt x="0" y="0"/>
                </a:cubicBezTo>
              </a:path>
            </a:pathLst>
          </a:custGeom>
          <a:ln w="50800">
            <a:solidFill>
              <a:srgbClr val="783887"/>
            </a:solidFill>
            <a:miter lim="400000"/>
            <a:headEnd type="triangle"/>
          </a:ln>
        </p:spPr>
        <p:txBody>
          <a:bodyPr lIns="71436" tIns="71436" rIns="71436" bIns="71436"/>
          <a:lstStyle/>
          <a:p>
            <a:pPr defTabSz="821690"/>
          </a:p>
        </p:txBody>
      </p:sp>
      <p:sp>
        <p:nvSpPr>
          <p:cNvPr id="534" name="形状"/>
          <p:cNvSpPr/>
          <p:nvPr/>
        </p:nvSpPr>
        <p:spPr>
          <a:xfrm>
            <a:off x="17324221"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MeterSphere Jenkins 插件"/>
          <p:cNvSpPr/>
          <p:nvPr/>
        </p:nvSpPr>
        <p:spPr>
          <a:xfrm>
            <a:off x="11086668" y="3405943"/>
            <a:ext cx="5049108" cy="995119"/>
          </a:xfrm>
          <a:prstGeom prst="rect">
            <a:avLst/>
          </a:prstGeom>
          <a:solidFill>
            <a:srgbClr val="783887"/>
          </a:solidFill>
          <a:ln w="12700">
            <a:miter lim="400000"/>
          </a:ln>
        </p:spPr>
        <p:txBody>
          <a:bodyPr lIns="71437" tIns="71437" rIns="71437" bIns="71437" anchor="ctr"/>
          <a:lstStyle>
            <a:lvl1pPr defTabSz="821690">
              <a:spcBef>
                <a:spcPts val="5900"/>
              </a:spcBef>
              <a:defRPr sz="2800" b="0">
                <a:solidFill>
                  <a:srgbClr val="FFFFFF"/>
                </a:solidFill>
              </a:defRPr>
            </a:lvl1pPr>
          </a:lstStyle>
          <a:p>
            <a:r>
              <a:t>MeterSphere Jenkins 插件</a:t>
            </a:r>
          </a:p>
        </p:txBody>
      </p:sp>
      <p:sp>
        <p:nvSpPr>
          <p:cNvPr id="420" name="用户"/>
          <p:cNvSpPr/>
          <p:nvPr/>
        </p:nvSpPr>
        <p:spPr>
          <a:xfrm>
            <a:off x="6855272" y="3405943"/>
            <a:ext cx="2727478" cy="995119"/>
          </a:xfrm>
          <a:prstGeom prst="rect">
            <a:avLst/>
          </a:prstGeom>
          <a:solidFill>
            <a:schemeClr val="accent4">
              <a:hueOff val="-461056"/>
              <a:satOff val="4338"/>
              <a:lumOff val="-10215"/>
            </a:schemeClr>
          </a:solidFill>
          <a:ln w="12700">
            <a:miter lim="400000"/>
          </a:ln>
        </p:spPr>
        <p:txBody>
          <a:bodyPr lIns="71437" tIns="71437" rIns="71437" bIns="71437" anchor="ctr"/>
          <a:lstStyle>
            <a:lvl1pPr defTabSz="821690">
              <a:spcBef>
                <a:spcPts val="5900"/>
              </a:spcBef>
              <a:defRPr sz="2800" b="0">
                <a:solidFill>
                  <a:srgbClr val="FFFFFF"/>
                </a:solidFill>
              </a:defRPr>
            </a:lvl1pPr>
          </a:lstStyle>
          <a:p>
            <a:r>
              <a:t>用户</a:t>
            </a:r>
          </a:p>
        </p:txBody>
      </p:sp>
      <p:sp>
        <p:nvSpPr>
          <p:cNvPr id="421" name="矩形"/>
          <p:cNvSpPr/>
          <p:nvPr/>
        </p:nvSpPr>
        <p:spPr>
          <a:xfrm>
            <a:off x="945747" y="7172168"/>
            <a:ext cx="294411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2" name="矩形"/>
          <p:cNvSpPr/>
          <p:nvPr/>
        </p:nvSpPr>
        <p:spPr>
          <a:xfrm>
            <a:off x="5046477" y="7131375"/>
            <a:ext cx="3483711"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3" name="矩形"/>
          <p:cNvSpPr/>
          <p:nvPr/>
        </p:nvSpPr>
        <p:spPr>
          <a:xfrm>
            <a:off x="14029204"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4" name="矩形"/>
          <p:cNvSpPr/>
          <p:nvPr/>
        </p:nvSpPr>
        <p:spPr>
          <a:xfrm>
            <a:off x="18504467"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5" name="矩形"/>
          <p:cNvSpPr/>
          <p:nvPr/>
        </p:nvSpPr>
        <p:spPr>
          <a:xfrm>
            <a:off x="3011605" y="8653301"/>
            <a:ext cx="2555268" cy="729970"/>
          </a:xfrm>
          <a:prstGeom prst="rect">
            <a:avLst/>
          </a:prstGeom>
          <a:solidFill>
            <a:schemeClr val="accent1">
              <a:lumOff val="-1356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6" name="矩形"/>
          <p:cNvSpPr/>
          <p:nvPr/>
        </p:nvSpPr>
        <p:spPr>
          <a:xfrm>
            <a:off x="3011605" y="9606381"/>
            <a:ext cx="2555268" cy="729971"/>
          </a:xfrm>
          <a:prstGeom prst="rect">
            <a:avLst/>
          </a:prstGeom>
          <a:solidFill>
            <a:schemeClr val="accent1">
              <a:lumOff val="-1356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7" name="矩形"/>
          <p:cNvSpPr/>
          <p:nvPr/>
        </p:nvSpPr>
        <p:spPr>
          <a:xfrm>
            <a:off x="3011605" y="10658483"/>
            <a:ext cx="2555268" cy="729970"/>
          </a:xfrm>
          <a:prstGeom prst="rect">
            <a:avLst/>
          </a:prstGeom>
          <a:solidFill>
            <a:schemeClr val="accent1">
              <a:lumOff val="-1356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8" name="矩形"/>
          <p:cNvSpPr/>
          <p:nvPr/>
        </p:nvSpPr>
        <p:spPr>
          <a:xfrm>
            <a:off x="12191857" y="8592734"/>
            <a:ext cx="2139449" cy="729970"/>
          </a:xfrm>
          <a:prstGeom prst="rect">
            <a:avLst/>
          </a:prstGeom>
          <a:solidFill>
            <a:schemeClr val="accent1">
              <a:lumOff val="-1356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9" name="矩形"/>
          <p:cNvSpPr/>
          <p:nvPr/>
        </p:nvSpPr>
        <p:spPr>
          <a:xfrm>
            <a:off x="12191857" y="9545814"/>
            <a:ext cx="2139449" cy="729971"/>
          </a:xfrm>
          <a:prstGeom prst="rect">
            <a:avLst/>
          </a:prstGeom>
          <a:solidFill>
            <a:schemeClr val="accent1">
              <a:lumOff val="-1356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0" name="矩形"/>
          <p:cNvSpPr/>
          <p:nvPr/>
        </p:nvSpPr>
        <p:spPr>
          <a:xfrm>
            <a:off x="12191857" y="10505423"/>
            <a:ext cx="2139449" cy="729970"/>
          </a:xfrm>
          <a:prstGeom prst="rect">
            <a:avLst/>
          </a:prstGeom>
          <a:solidFill>
            <a:schemeClr val="accent1">
              <a:lumOff val="-1356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1" name="矩形"/>
          <p:cNvSpPr/>
          <p:nvPr/>
        </p:nvSpPr>
        <p:spPr>
          <a:xfrm>
            <a:off x="15979423" y="8547699"/>
            <a:ext cx="2944116" cy="995120"/>
          </a:xfrm>
          <a:prstGeom prst="rect">
            <a:avLst/>
          </a:prstGeom>
          <a:solidFill>
            <a:schemeClr val="accent1">
              <a:lumOff val="-1356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2" name="矩形"/>
          <p:cNvSpPr/>
          <p:nvPr/>
        </p:nvSpPr>
        <p:spPr>
          <a:xfrm>
            <a:off x="15979423" y="9706773"/>
            <a:ext cx="2944116" cy="1530426"/>
          </a:xfrm>
          <a:prstGeom prst="rect">
            <a:avLst/>
          </a:prstGeom>
          <a:solidFill>
            <a:schemeClr val="accent1">
              <a:lumOff val="-1356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3" name="矩形"/>
          <p:cNvSpPr/>
          <p:nvPr/>
        </p:nvSpPr>
        <p:spPr>
          <a:xfrm>
            <a:off x="5091052" y="11591734"/>
            <a:ext cx="3514702" cy="995121"/>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4" name="矩形"/>
          <p:cNvSpPr/>
          <p:nvPr/>
        </p:nvSpPr>
        <p:spPr>
          <a:xfrm>
            <a:off x="13788576" y="11591735"/>
            <a:ext cx="3514702" cy="995120"/>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5" name="矩形"/>
          <p:cNvSpPr/>
          <p:nvPr/>
        </p:nvSpPr>
        <p:spPr>
          <a:xfrm>
            <a:off x="18516844" y="11591735"/>
            <a:ext cx="3514702" cy="995120"/>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6" name="矩形"/>
          <p:cNvSpPr/>
          <p:nvPr/>
        </p:nvSpPr>
        <p:spPr>
          <a:xfrm>
            <a:off x="4459791" y="5956185"/>
            <a:ext cx="2001060" cy="729970"/>
          </a:xfrm>
          <a:prstGeom prst="rect">
            <a:avLst/>
          </a:prstGeom>
          <a:solidFill>
            <a:srgbClr val="942193"/>
          </a:solidFill>
          <a:ln w="12700">
            <a:miter lim="400000"/>
          </a:ln>
        </p:spPr>
        <p:txBody>
          <a:bodyPr lIns="71436" tIns="71436" rIns="71436" bIns="71436" anchor="ctr"/>
          <a:lstStyle>
            <a:lvl1pPr defTabSz="821690">
              <a:spcBef>
                <a:spcPts val="5900"/>
              </a:spcBef>
              <a:defRPr sz="2800" b="0">
                <a:solidFill>
                  <a:srgbClr val="FFFFFF"/>
                </a:solidFill>
              </a:defRPr>
            </a:lvl1pPr>
          </a:lstStyle>
          <a:p>
            <a:r>
              <a:t>手动测试</a:t>
            </a:r>
          </a:p>
        </p:txBody>
      </p:sp>
      <p:sp>
        <p:nvSpPr>
          <p:cNvPr id="437" name="矩形"/>
          <p:cNvSpPr/>
          <p:nvPr/>
        </p:nvSpPr>
        <p:spPr>
          <a:xfrm>
            <a:off x="7145745" y="5943807"/>
            <a:ext cx="2001059" cy="729971"/>
          </a:xfrm>
          <a:prstGeom prst="rect">
            <a:avLst/>
          </a:prstGeom>
          <a:solidFill>
            <a:srgbClr val="942193"/>
          </a:solidFill>
          <a:ln w="12700">
            <a:miter lim="400000"/>
          </a:ln>
        </p:spPr>
        <p:txBody>
          <a:bodyPr lIns="71436" tIns="71436" rIns="71436" bIns="71436" anchor="ctr"/>
          <a:lstStyle>
            <a:lvl1pPr defTabSz="821690">
              <a:spcBef>
                <a:spcPts val="5900"/>
              </a:spcBef>
              <a:defRPr sz="2800" b="0">
                <a:solidFill>
                  <a:srgbClr val="FFFFFF"/>
                </a:solidFill>
              </a:defRPr>
            </a:lvl1pPr>
          </a:lstStyle>
          <a:p>
            <a:r>
              <a:t>自动测试</a:t>
            </a:r>
          </a:p>
        </p:txBody>
      </p:sp>
      <p:sp>
        <p:nvSpPr>
          <p:cNvPr id="438" name="矩形"/>
          <p:cNvSpPr/>
          <p:nvPr/>
        </p:nvSpPr>
        <p:spPr>
          <a:xfrm>
            <a:off x="734017" y="5656707"/>
            <a:ext cx="22127123" cy="2652512"/>
          </a:xfrm>
          <a:prstGeom prst="rect">
            <a:avLst/>
          </a:prstGeom>
          <a:ln w="38100">
            <a:solidFill>
              <a:srgbClr val="5E5E5E"/>
            </a:solidFill>
            <a:custDash>
              <a:ds d="200000" sp="200000"/>
            </a:custDash>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9" name="矩形"/>
          <p:cNvSpPr/>
          <p:nvPr/>
        </p:nvSpPr>
        <p:spPr>
          <a:xfrm>
            <a:off x="11991516" y="9418404"/>
            <a:ext cx="2488317" cy="1993290"/>
          </a:xfrm>
          <a:prstGeom prst="rect">
            <a:avLst/>
          </a:prstGeom>
          <a:ln w="38100">
            <a:solidFill>
              <a:srgbClr val="5E5E5E"/>
            </a:solidFill>
            <a:custDash>
              <a:ds d="200000" sp="200000"/>
            </a:custDash>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40" name="圆角矩形"/>
          <p:cNvSpPr/>
          <p:nvPr/>
        </p:nvSpPr>
        <p:spPr>
          <a:xfrm>
            <a:off x="21322906" y="10116115"/>
            <a:ext cx="2346128" cy="847060"/>
          </a:xfrm>
          <a:prstGeom prst="roundRect">
            <a:avLst>
              <a:gd name="adj" fmla="val 22490"/>
            </a:avLst>
          </a:prstGeom>
          <a:solidFill>
            <a:srgbClr val="0096FF"/>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41" name="测试计划"/>
          <p:cNvSpPr txBox="1"/>
          <p:nvPr/>
        </p:nvSpPr>
        <p:spPr>
          <a:xfrm>
            <a:off x="1586353"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测试计划</a:t>
            </a:r>
          </a:p>
        </p:txBody>
      </p:sp>
      <p:sp>
        <p:nvSpPr>
          <p:cNvPr id="442" name="测试用例"/>
          <p:cNvSpPr txBox="1"/>
          <p:nvPr/>
        </p:nvSpPr>
        <p:spPr>
          <a:xfrm>
            <a:off x="5952325"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测试用例</a:t>
            </a:r>
          </a:p>
        </p:txBody>
      </p:sp>
      <p:sp>
        <p:nvSpPr>
          <p:cNvPr id="443" name="接口测试"/>
          <p:cNvSpPr txBox="1"/>
          <p:nvPr/>
        </p:nvSpPr>
        <p:spPr>
          <a:xfrm>
            <a:off x="14957959"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接口测试</a:t>
            </a:r>
          </a:p>
        </p:txBody>
      </p:sp>
      <p:sp>
        <p:nvSpPr>
          <p:cNvPr id="444" name="性能测试"/>
          <p:cNvSpPr txBox="1"/>
          <p:nvPr/>
        </p:nvSpPr>
        <p:spPr>
          <a:xfrm>
            <a:off x="19500229"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性能测试</a:t>
            </a:r>
          </a:p>
        </p:txBody>
      </p:sp>
      <p:sp>
        <p:nvSpPr>
          <p:cNvPr id="445" name="脑图导入"/>
          <p:cNvSpPr txBox="1"/>
          <p:nvPr/>
        </p:nvSpPr>
        <p:spPr>
          <a:xfrm>
            <a:off x="3500250" y="8692848"/>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脑图导入</a:t>
            </a:r>
          </a:p>
        </p:txBody>
      </p:sp>
      <p:sp>
        <p:nvSpPr>
          <p:cNvPr id="446" name="用例评审"/>
          <p:cNvSpPr txBox="1"/>
          <p:nvPr/>
        </p:nvSpPr>
        <p:spPr>
          <a:xfrm>
            <a:off x="3500250" y="9645928"/>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用例评审</a:t>
            </a:r>
          </a:p>
        </p:txBody>
      </p:sp>
      <p:sp>
        <p:nvSpPr>
          <p:cNvPr id="447" name="Jira / TAPD"/>
          <p:cNvSpPr txBox="1"/>
          <p:nvPr/>
        </p:nvSpPr>
        <p:spPr>
          <a:xfrm>
            <a:off x="3119486" y="10685876"/>
            <a:ext cx="2381631" cy="650875"/>
          </a:xfrm>
          <a:prstGeom prst="rect">
            <a:avLst/>
          </a:prstGeom>
          <a:ln w="12700">
            <a:miter lim="400000"/>
          </a:ln>
        </p:spPr>
        <p:txBody>
          <a:bodyPr wrap="none" lIns="71436" tIns="71436" rIns="71436" bIns="71436" anchor="ctr">
            <a:spAutoFit/>
          </a:bodyPr>
          <a:lstStyle/>
          <a:p>
            <a:pPr algn="l" defTabSz="821690">
              <a:spcBef>
                <a:spcPts val="5900"/>
              </a:spcBef>
              <a:defRPr sz="2800" b="0">
                <a:solidFill>
                  <a:srgbClr val="FFFFFF"/>
                </a:solidFill>
              </a:defRPr>
            </a:pPr>
            <a:r>
              <a:t>Jira / TAPD </a:t>
            </a:r>
            <a:r>
              <a:t>等</a:t>
            </a:r>
          </a:p>
        </p:txBody>
      </p:sp>
      <p:sp>
        <p:nvSpPr>
          <p:cNvPr id="448" name="Mock 数据"/>
          <p:cNvSpPr txBox="1"/>
          <p:nvPr/>
        </p:nvSpPr>
        <p:spPr>
          <a:xfrm>
            <a:off x="12334087" y="8632281"/>
            <a:ext cx="1854987"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Mock 数据</a:t>
            </a:r>
          </a:p>
        </p:txBody>
      </p:sp>
      <p:sp>
        <p:nvSpPr>
          <p:cNvPr id="449" name="Postman"/>
          <p:cNvSpPr txBox="1"/>
          <p:nvPr/>
        </p:nvSpPr>
        <p:spPr>
          <a:xfrm>
            <a:off x="12475616" y="9613424"/>
            <a:ext cx="1571929" cy="564718"/>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Postman</a:t>
            </a:r>
          </a:p>
        </p:txBody>
      </p:sp>
      <p:sp>
        <p:nvSpPr>
          <p:cNvPr id="450" name="Swagger"/>
          <p:cNvSpPr txBox="1"/>
          <p:nvPr/>
        </p:nvSpPr>
        <p:spPr>
          <a:xfrm>
            <a:off x="12479527" y="10588049"/>
            <a:ext cx="1564107" cy="564719"/>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Swagger</a:t>
            </a:r>
          </a:p>
        </p:txBody>
      </p:sp>
      <p:sp>
        <p:nvSpPr>
          <p:cNvPr id="451" name="JMeter 脚本、CSV脚本"/>
          <p:cNvSpPr txBox="1"/>
          <p:nvPr/>
        </p:nvSpPr>
        <p:spPr>
          <a:xfrm>
            <a:off x="16288146" y="8460842"/>
            <a:ext cx="2555268" cy="1168831"/>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JMeter 脚本、CSV 脚本</a:t>
            </a:r>
          </a:p>
        </p:txBody>
      </p:sp>
      <p:sp>
        <p:nvSpPr>
          <p:cNvPr id="452" name="MeterSphere Chrome 插件录制脚本"/>
          <p:cNvSpPr txBox="1"/>
          <p:nvPr/>
        </p:nvSpPr>
        <p:spPr>
          <a:xfrm>
            <a:off x="16075976" y="9700981"/>
            <a:ext cx="2751009" cy="1600632"/>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MeterSphere Chrome 插件录制脚本</a:t>
            </a:r>
          </a:p>
        </p:txBody>
      </p:sp>
      <p:sp>
        <p:nvSpPr>
          <p:cNvPr id="453" name="压测集群"/>
          <p:cNvSpPr txBox="1"/>
          <p:nvPr/>
        </p:nvSpPr>
        <p:spPr>
          <a:xfrm>
            <a:off x="21706982" y="10178143"/>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压测集群</a:t>
            </a:r>
          </a:p>
        </p:txBody>
      </p:sp>
      <p:sp>
        <p:nvSpPr>
          <p:cNvPr id="454" name="测试结果"/>
          <p:cNvSpPr txBox="1"/>
          <p:nvPr/>
        </p:nvSpPr>
        <p:spPr>
          <a:xfrm>
            <a:off x="6059415"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测试结果</a:t>
            </a:r>
          </a:p>
        </p:txBody>
      </p:sp>
      <p:sp>
        <p:nvSpPr>
          <p:cNvPr id="455" name="测试报告"/>
          <p:cNvSpPr txBox="1"/>
          <p:nvPr/>
        </p:nvSpPr>
        <p:spPr>
          <a:xfrm>
            <a:off x="14756939"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测试报告</a:t>
            </a:r>
          </a:p>
        </p:txBody>
      </p:sp>
      <p:sp>
        <p:nvSpPr>
          <p:cNvPr id="456" name="动态测试报告"/>
          <p:cNvSpPr txBox="1"/>
          <p:nvPr/>
        </p:nvSpPr>
        <p:spPr>
          <a:xfrm>
            <a:off x="19129607" y="11763856"/>
            <a:ext cx="22891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动态测试报告</a:t>
            </a:r>
          </a:p>
        </p:txBody>
      </p:sp>
      <p:sp>
        <p:nvSpPr>
          <p:cNvPr id="457" name="线条"/>
          <p:cNvSpPr/>
          <p:nvPr/>
        </p:nvSpPr>
        <p:spPr>
          <a:xfrm flipV="1">
            <a:off x="9576137" y="3918973"/>
            <a:ext cx="1510531" cy="2"/>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58" name="线条"/>
          <p:cNvSpPr/>
          <p:nvPr/>
        </p:nvSpPr>
        <p:spPr>
          <a:xfrm>
            <a:off x="3894876" y="7689501"/>
            <a:ext cx="1196177" cy="1"/>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59" name="线条"/>
          <p:cNvSpPr/>
          <p:nvPr/>
        </p:nvSpPr>
        <p:spPr>
          <a:xfrm>
            <a:off x="17568657" y="7630204"/>
            <a:ext cx="948188" cy="1"/>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0" name="线条"/>
          <p:cNvSpPr/>
          <p:nvPr/>
        </p:nvSpPr>
        <p:spPr>
          <a:xfrm>
            <a:off x="9146803" y="6251517"/>
            <a:ext cx="11142414" cy="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61" name="线条"/>
          <p:cNvSpPr/>
          <p:nvPr/>
        </p:nvSpPr>
        <p:spPr>
          <a:xfrm>
            <a:off x="20289217" y="6250246"/>
            <a:ext cx="2" cy="906205"/>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2" name="线条"/>
          <p:cNvSpPr/>
          <p:nvPr/>
        </p:nvSpPr>
        <p:spPr>
          <a:xfrm>
            <a:off x="13594701" y="4423183"/>
            <a:ext cx="1" cy="1214474"/>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3" name="线条"/>
          <p:cNvSpPr/>
          <p:nvPr/>
        </p:nvSpPr>
        <p:spPr>
          <a:xfrm>
            <a:off x="8203519" y="4401061"/>
            <a:ext cx="1" cy="1236596"/>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4" name="线条"/>
          <p:cNvSpPr/>
          <p:nvPr/>
        </p:nvSpPr>
        <p:spPr>
          <a:xfrm>
            <a:off x="15446874" y="6262962"/>
            <a:ext cx="1" cy="910790"/>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5" name="线条"/>
          <p:cNvSpPr/>
          <p:nvPr/>
        </p:nvSpPr>
        <p:spPr>
          <a:xfrm>
            <a:off x="6848402" y="8128665"/>
            <a:ext cx="3"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6" name="线条"/>
          <p:cNvSpPr/>
          <p:nvPr/>
        </p:nvSpPr>
        <p:spPr>
          <a:xfrm>
            <a:off x="15553437" y="8068098"/>
            <a:ext cx="3"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7" name="线条"/>
          <p:cNvSpPr/>
          <p:nvPr/>
        </p:nvSpPr>
        <p:spPr>
          <a:xfrm>
            <a:off x="20289217" y="8068098"/>
            <a:ext cx="2"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8" name="线条"/>
          <p:cNvSpPr/>
          <p:nvPr/>
        </p:nvSpPr>
        <p:spPr>
          <a:xfrm>
            <a:off x="5458267" y="6985467"/>
            <a:ext cx="2702191" cy="3794"/>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69" name="线条"/>
          <p:cNvSpPr/>
          <p:nvPr/>
        </p:nvSpPr>
        <p:spPr>
          <a:xfrm>
            <a:off x="5460320" y="6649603"/>
            <a:ext cx="2" cy="367327"/>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0" name="线条"/>
          <p:cNvSpPr/>
          <p:nvPr/>
        </p:nvSpPr>
        <p:spPr>
          <a:xfrm>
            <a:off x="8146273" y="6649603"/>
            <a:ext cx="2" cy="367327"/>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1" name="线条"/>
          <p:cNvSpPr/>
          <p:nvPr/>
        </p:nvSpPr>
        <p:spPr>
          <a:xfrm>
            <a:off x="6828514" y="7005572"/>
            <a:ext cx="1" cy="150880"/>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2" name="线条"/>
          <p:cNvSpPr/>
          <p:nvPr/>
        </p:nvSpPr>
        <p:spPr>
          <a:xfrm>
            <a:off x="6130124" y="8128665"/>
            <a:ext cx="2" cy="288519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3" name="线条"/>
          <p:cNvSpPr/>
          <p:nvPr/>
        </p:nvSpPr>
        <p:spPr>
          <a:xfrm>
            <a:off x="5576334" y="9018284"/>
            <a:ext cx="575877" cy="2706"/>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4" name="线条"/>
          <p:cNvSpPr/>
          <p:nvPr/>
        </p:nvSpPr>
        <p:spPr>
          <a:xfrm>
            <a:off x="5576334" y="9970578"/>
            <a:ext cx="575877" cy="2705"/>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5" name="线条"/>
          <p:cNvSpPr/>
          <p:nvPr/>
        </p:nvSpPr>
        <p:spPr>
          <a:xfrm>
            <a:off x="5576334" y="11022680"/>
            <a:ext cx="575877" cy="2704"/>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6" name="线条"/>
          <p:cNvSpPr/>
          <p:nvPr/>
        </p:nvSpPr>
        <p:spPr>
          <a:xfrm>
            <a:off x="15013484" y="8085699"/>
            <a:ext cx="3" cy="2329351"/>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7" name="线条"/>
          <p:cNvSpPr/>
          <p:nvPr/>
        </p:nvSpPr>
        <p:spPr>
          <a:xfrm>
            <a:off x="14325624" y="8957717"/>
            <a:ext cx="710037" cy="2108"/>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8" name="线条"/>
          <p:cNvSpPr/>
          <p:nvPr/>
        </p:nvSpPr>
        <p:spPr>
          <a:xfrm flipV="1">
            <a:off x="14484892" y="10391656"/>
            <a:ext cx="547588" cy="4809"/>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9" name="线条"/>
          <p:cNvSpPr/>
          <p:nvPr/>
        </p:nvSpPr>
        <p:spPr>
          <a:xfrm>
            <a:off x="19624081" y="8143134"/>
            <a:ext cx="3" cy="2329350"/>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80" name="线条"/>
          <p:cNvSpPr/>
          <p:nvPr/>
        </p:nvSpPr>
        <p:spPr>
          <a:xfrm>
            <a:off x="18936222" y="9015152"/>
            <a:ext cx="710036" cy="2106"/>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81" name="线条"/>
          <p:cNvSpPr/>
          <p:nvPr/>
        </p:nvSpPr>
        <p:spPr>
          <a:xfrm>
            <a:off x="18939403" y="10449090"/>
            <a:ext cx="703674" cy="2"/>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82" name="配置 Job"/>
          <p:cNvSpPr txBox="1"/>
          <p:nvPr/>
        </p:nvSpPr>
        <p:spPr>
          <a:xfrm>
            <a:off x="9653737" y="3468949"/>
            <a:ext cx="1212774"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配置 Job</a:t>
            </a:r>
          </a:p>
        </p:txBody>
      </p:sp>
      <p:sp>
        <p:nvSpPr>
          <p:cNvPr id="483" name="UI 登录"/>
          <p:cNvSpPr txBox="1"/>
          <p:nvPr/>
        </p:nvSpPr>
        <p:spPr>
          <a:xfrm>
            <a:off x="8353086" y="4744042"/>
            <a:ext cx="1024750"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UI 登录</a:t>
            </a:r>
          </a:p>
        </p:txBody>
      </p:sp>
      <p:sp>
        <p:nvSpPr>
          <p:cNvPr id="484" name="调用"/>
          <p:cNvSpPr txBox="1"/>
          <p:nvPr/>
        </p:nvSpPr>
        <p:spPr>
          <a:xfrm>
            <a:off x="13841558" y="4836078"/>
            <a:ext cx="1177836"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API 调用</a:t>
            </a:r>
          </a:p>
        </p:txBody>
      </p:sp>
      <p:sp>
        <p:nvSpPr>
          <p:cNvPr id="485" name="关联"/>
          <p:cNvSpPr txBox="1"/>
          <p:nvPr/>
        </p:nvSpPr>
        <p:spPr>
          <a:xfrm>
            <a:off x="13447137" y="5799584"/>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运行</a:t>
            </a:r>
          </a:p>
        </p:txBody>
      </p:sp>
      <p:sp>
        <p:nvSpPr>
          <p:cNvPr id="486" name="关联"/>
          <p:cNvSpPr txBox="1"/>
          <p:nvPr/>
        </p:nvSpPr>
        <p:spPr>
          <a:xfrm>
            <a:off x="4142893" y="7199103"/>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关联</a:t>
            </a:r>
          </a:p>
        </p:txBody>
      </p:sp>
      <p:sp>
        <p:nvSpPr>
          <p:cNvPr id="487" name="对接口直接进行压测"/>
          <p:cNvSpPr txBox="1"/>
          <p:nvPr/>
        </p:nvSpPr>
        <p:spPr>
          <a:xfrm>
            <a:off x="17154796" y="6300133"/>
            <a:ext cx="1510532" cy="879475"/>
          </a:xfrm>
          <a:prstGeom prst="rect">
            <a:avLst/>
          </a:prstGeom>
          <a:ln w="12700">
            <a:miter lim="400000"/>
          </a:ln>
        </p:spPr>
        <p:txBody>
          <a:bodyPr lIns="71436" tIns="71436" rIns="71436" bIns="71436" anchor="ctr">
            <a:spAutoFit/>
          </a:bodyPr>
          <a:lstStyle>
            <a:lvl1pPr defTabSz="821690">
              <a:spcBef>
                <a:spcPts val="5900"/>
              </a:spcBef>
              <a:defRPr sz="2100" b="0">
                <a:solidFill>
                  <a:srgbClr val="5E5E5E"/>
                </a:solidFill>
              </a:defRPr>
            </a:lvl1pPr>
          </a:lstStyle>
          <a:p>
            <a:r>
              <a:t>对接口直接进行压测</a:t>
            </a:r>
          </a:p>
        </p:txBody>
      </p:sp>
      <p:sp>
        <p:nvSpPr>
          <p:cNvPr id="488" name="缺陷同步"/>
          <p:cNvSpPr txBox="1"/>
          <p:nvPr/>
        </p:nvSpPr>
        <p:spPr>
          <a:xfrm>
            <a:off x="5518937" y="11032745"/>
            <a:ext cx="12223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缺陷同步</a:t>
            </a:r>
          </a:p>
        </p:txBody>
      </p:sp>
      <p:sp>
        <p:nvSpPr>
          <p:cNvPr id="489" name="接口导入"/>
          <p:cNvSpPr txBox="1"/>
          <p:nvPr/>
        </p:nvSpPr>
        <p:spPr>
          <a:xfrm>
            <a:off x="14580097" y="10430671"/>
            <a:ext cx="866777" cy="879475"/>
          </a:xfrm>
          <a:prstGeom prst="rect">
            <a:avLst/>
          </a:prstGeom>
          <a:ln w="12700">
            <a:miter lim="400000"/>
          </a:ln>
        </p:spPr>
        <p:txBody>
          <a:bodyPr lIns="71436" tIns="71436" rIns="71436" bIns="71436" anchor="ctr">
            <a:spAutoFit/>
          </a:bodyPr>
          <a:lstStyle>
            <a:lvl1pPr algn="l" defTabSz="821690">
              <a:spcBef>
                <a:spcPts val="5900"/>
              </a:spcBef>
              <a:defRPr sz="2100" b="0">
                <a:solidFill>
                  <a:srgbClr val="5E5E5E"/>
                </a:solidFill>
              </a:defRPr>
            </a:lvl1pPr>
          </a:lstStyle>
          <a:p>
            <a:r>
              <a:t>接口导入</a:t>
            </a:r>
          </a:p>
        </p:txBody>
      </p:sp>
      <p:sp>
        <p:nvSpPr>
          <p:cNvPr id="490" name="上传"/>
          <p:cNvSpPr txBox="1"/>
          <p:nvPr/>
        </p:nvSpPr>
        <p:spPr>
          <a:xfrm>
            <a:off x="18954103" y="9406336"/>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上传</a:t>
            </a:r>
          </a:p>
        </p:txBody>
      </p:sp>
      <p:sp>
        <p:nvSpPr>
          <p:cNvPr id="491" name="维护、管理、调用"/>
          <p:cNvSpPr txBox="1"/>
          <p:nvPr/>
        </p:nvSpPr>
        <p:spPr>
          <a:xfrm>
            <a:off x="21444937" y="8538857"/>
            <a:ext cx="688975" cy="1423035"/>
          </a:xfrm>
          <a:prstGeom prst="rect">
            <a:avLst/>
          </a:prstGeom>
          <a:ln w="12700">
            <a:miter lim="400000"/>
          </a:ln>
        </p:spPr>
        <p:txBody>
          <a:bodyPr wrap="none" lIns="71436" tIns="71436" rIns="71436" bIns="71436" anchor="ctr">
            <a:spAutoFit/>
          </a:bodyPr>
          <a:lstStyle/>
          <a:p>
            <a:pPr algn="l" defTabSz="821690">
              <a:lnSpc>
                <a:spcPct val="10000"/>
              </a:lnSpc>
              <a:spcBef>
                <a:spcPts val="3300"/>
              </a:spcBef>
              <a:defRPr sz="2100" b="0">
                <a:solidFill>
                  <a:srgbClr val="5E5E5E"/>
                </a:solidFill>
              </a:defRPr>
            </a:pPr>
            <a:r>
              <a:t>维护</a:t>
            </a:r>
          </a:p>
          <a:p>
            <a:pPr algn="l" defTabSz="821690">
              <a:lnSpc>
                <a:spcPct val="10000"/>
              </a:lnSpc>
              <a:spcBef>
                <a:spcPts val="3300"/>
              </a:spcBef>
              <a:defRPr sz="2100" b="0">
                <a:solidFill>
                  <a:srgbClr val="5E5E5E"/>
                </a:solidFill>
              </a:defRPr>
            </a:pPr>
            <a:r>
              <a:t>管理</a:t>
            </a:r>
          </a:p>
          <a:p>
            <a:pPr algn="l" defTabSz="821690">
              <a:lnSpc>
                <a:spcPct val="10000"/>
              </a:lnSpc>
              <a:spcBef>
                <a:spcPts val="3300"/>
              </a:spcBef>
              <a:defRPr sz="2100" b="0">
                <a:solidFill>
                  <a:srgbClr val="5E5E5E"/>
                </a:solidFill>
              </a:defRPr>
            </a:pPr>
            <a:r>
              <a:t>调用</a:t>
            </a:r>
          </a:p>
        </p:txBody>
      </p:sp>
      <p:sp>
        <p:nvSpPr>
          <p:cNvPr id="492" name="MeterSphere 的关键架构设计之二：团队协作及多租户模型"/>
          <p:cNvSpPr txBox="1"/>
          <p:nvPr/>
        </p:nvSpPr>
        <p:spPr>
          <a:xfrm>
            <a:off x="3" y="1499895"/>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a:t>
            </a:r>
            <a:r>
              <a:rPr>
                <a:latin typeface="方正黑体简体" panose="02010601030101010101" charset="-122"/>
                <a:ea typeface="方正黑体简体" panose="02010601030101010101" charset="-122"/>
                <a:cs typeface="方正黑体简体" panose="02010601030101010101" charset="-122"/>
              </a:rPr>
              <a:t>关键能力设计二：能力一站式</a:t>
            </a:r>
            <a:endParaRPr>
              <a:latin typeface="方正黑体简体" panose="02010601030101010101" charset="-122"/>
              <a:ea typeface="方正黑体简体" panose="02010601030101010101" charset="-122"/>
              <a:cs typeface="方正黑体简体" panose="02010601030101010101" charset="-122"/>
            </a:endParaRPr>
          </a:p>
        </p:txBody>
      </p:sp>
      <p:sp>
        <p:nvSpPr>
          <p:cNvPr id="493" name="矩形"/>
          <p:cNvSpPr/>
          <p:nvPr/>
        </p:nvSpPr>
        <p:spPr>
          <a:xfrm>
            <a:off x="9553939"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cxnSp>
        <p:nvCxnSpPr>
          <p:cNvPr id="494" name="连接符: 肘形 162"/>
          <p:cNvCxnSpPr>
            <a:stCxn id="424" idx="3"/>
            <a:endCxn id="440" idx="0"/>
          </p:cNvCxnSpPr>
          <p:nvPr/>
        </p:nvCxnSpPr>
        <p:spPr>
          <a:xfrm>
            <a:off x="22044025" y="7628890"/>
            <a:ext cx="452120" cy="2487295"/>
          </a:xfrm>
          <a:prstGeom prst="bentConnector2">
            <a:avLst/>
          </a:prstGeom>
          <a:ln w="25400">
            <a:solidFill>
              <a:srgbClr val="000000"/>
            </a:solidFill>
            <a:miter lim="400000"/>
            <a:tailEnd type="triangle"/>
          </a:ln>
        </p:spPr>
      </p:cxnSp>
      <p:sp>
        <p:nvSpPr>
          <p:cNvPr id="495" name="测试用例"/>
          <p:cNvSpPr txBox="1"/>
          <p:nvPr/>
        </p:nvSpPr>
        <p:spPr>
          <a:xfrm>
            <a:off x="10663230" y="7324305"/>
            <a:ext cx="1314475" cy="650875"/>
          </a:xfrm>
          <a:prstGeom prst="rect">
            <a:avLst/>
          </a:prstGeom>
          <a:ln w="12700">
            <a:miter lim="400000"/>
          </a:ln>
        </p:spPr>
        <p:txBody>
          <a:bodyPr wrap="none" lIns="71436" tIns="71436" rIns="71436" bIns="71436" anchor="ctr">
            <a:spAutoFit/>
          </a:bodyPr>
          <a:lstStyle/>
          <a:p>
            <a:pPr algn="l" defTabSz="821690">
              <a:spcBef>
                <a:spcPts val="5900"/>
              </a:spcBef>
              <a:defRPr sz="2800" b="0">
                <a:solidFill>
                  <a:srgbClr val="FFFFFF"/>
                </a:solidFill>
              </a:defRPr>
            </a:pPr>
            <a:r>
              <a:t>UI </a:t>
            </a:r>
            <a:r>
              <a:t>测试</a:t>
            </a:r>
          </a:p>
        </p:txBody>
      </p:sp>
      <p:sp>
        <p:nvSpPr>
          <p:cNvPr id="496" name="直接箭头连接符 166"/>
          <p:cNvSpPr/>
          <p:nvPr/>
        </p:nvSpPr>
        <p:spPr>
          <a:xfrm>
            <a:off x="11323667" y="6250246"/>
            <a:ext cx="1" cy="881129"/>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97" name="线条"/>
          <p:cNvSpPr/>
          <p:nvPr/>
        </p:nvSpPr>
        <p:spPr>
          <a:xfrm>
            <a:off x="11323668" y="8085700"/>
            <a:ext cx="1" cy="3516296"/>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98" name="矩形"/>
          <p:cNvSpPr/>
          <p:nvPr/>
        </p:nvSpPr>
        <p:spPr>
          <a:xfrm>
            <a:off x="9578693" y="11591734"/>
            <a:ext cx="3514702" cy="995121"/>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99" name="测试结果"/>
          <p:cNvSpPr txBox="1"/>
          <p:nvPr/>
        </p:nvSpPr>
        <p:spPr>
          <a:xfrm>
            <a:off x="10547056"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测试结果</a:t>
            </a:r>
          </a:p>
        </p:txBody>
      </p:sp>
      <p:sp>
        <p:nvSpPr>
          <p:cNvPr id="500" name="线条"/>
          <p:cNvSpPr/>
          <p:nvPr/>
        </p:nvSpPr>
        <p:spPr>
          <a:xfrm>
            <a:off x="10438160" y="8137490"/>
            <a:ext cx="1" cy="1569284"/>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01" name="线条"/>
          <p:cNvSpPr/>
          <p:nvPr/>
        </p:nvSpPr>
        <p:spPr>
          <a:xfrm>
            <a:off x="9726478" y="9694520"/>
            <a:ext cx="730733" cy="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502" name="矩形"/>
          <p:cNvSpPr/>
          <p:nvPr/>
        </p:nvSpPr>
        <p:spPr>
          <a:xfrm>
            <a:off x="7251515" y="8885110"/>
            <a:ext cx="2474964" cy="1451242"/>
          </a:xfrm>
          <a:prstGeom prst="rect">
            <a:avLst/>
          </a:prstGeom>
          <a:solidFill>
            <a:schemeClr val="accent1">
              <a:lumOff val="-13565"/>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503" name="MeterSphere Chrome 插件录制脚本"/>
          <p:cNvSpPr txBox="1"/>
          <p:nvPr/>
        </p:nvSpPr>
        <p:spPr>
          <a:xfrm>
            <a:off x="7194021" y="9069393"/>
            <a:ext cx="2589952" cy="1082675"/>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Selenium IDE插件录制</a:t>
            </a:r>
          </a:p>
        </p:txBody>
      </p:sp>
      <p:sp>
        <p:nvSpPr>
          <p:cNvPr id="504" name="上传"/>
          <p:cNvSpPr txBox="1"/>
          <p:nvPr/>
        </p:nvSpPr>
        <p:spPr>
          <a:xfrm>
            <a:off x="9783115" y="9067115"/>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上传</a:t>
            </a:r>
          </a:p>
        </p:txBody>
      </p:sp>
      <p:grpSp>
        <p:nvGrpSpPr>
          <p:cNvPr id="507" name="组合 189"/>
          <p:cNvGrpSpPr/>
          <p:nvPr/>
        </p:nvGrpSpPr>
        <p:grpSpPr>
          <a:xfrm>
            <a:off x="1586353" y="5799584"/>
            <a:ext cx="1662905" cy="981897"/>
            <a:chOff x="0" y="0"/>
            <a:chExt cx="1662904" cy="981895"/>
          </a:xfrm>
        </p:grpSpPr>
        <p:sp>
          <p:nvSpPr>
            <p:cNvPr id="505" name="椭圆 183"/>
            <p:cNvSpPr/>
            <p:nvPr/>
          </p:nvSpPr>
          <p:spPr>
            <a:xfrm>
              <a:off x="-1" y="0"/>
              <a:ext cx="1662906" cy="981896"/>
            </a:xfrm>
            <a:prstGeom prst="ellipse">
              <a:avLst/>
            </a:prstGeom>
            <a:solidFill>
              <a:srgbClr val="005180"/>
            </a:solidFill>
            <a:ln w="12700" cap="flat">
              <a:noFill/>
              <a:miter lim="400000"/>
            </a:ln>
            <a:effectLst/>
          </p:spPr>
          <p:txBody>
            <a:bodyPr wrap="square" lIns="71436" tIns="71436" rIns="71436" bIns="71436" numCol="1" anchor="ctr">
              <a:noAutofit/>
            </a:bodyPr>
            <a:lstStyle/>
            <a:p>
              <a:pPr defTabSz="821690">
                <a:defRPr sz="3600" b="0">
                  <a:solidFill>
                    <a:srgbClr val="FFFFFF"/>
                  </a:solidFill>
                  <a:latin typeface="+mn-lt"/>
                  <a:ea typeface="+mn-ea"/>
                  <a:cs typeface="+mn-cs"/>
                  <a:sym typeface="Helvetica Neue Medium" panose="02000503000000020004"/>
                </a:defRPr>
              </a:pPr>
            </a:p>
          </p:txBody>
        </p:sp>
        <p:sp>
          <p:nvSpPr>
            <p:cNvPr id="506" name="用户"/>
            <p:cNvSpPr txBox="1"/>
            <p:nvPr/>
          </p:nvSpPr>
          <p:spPr>
            <a:xfrm>
              <a:off x="451540" y="209961"/>
              <a:ext cx="765175" cy="561975"/>
            </a:xfrm>
            <a:prstGeom prst="rect">
              <a:avLst/>
            </a:prstGeom>
            <a:noFill/>
            <a:ln w="12700" cap="flat">
              <a:noFill/>
              <a:miter lim="400000"/>
            </a:ln>
            <a:effectLst/>
          </p:spPr>
          <p:txBody>
            <a:bodyPr wrap="none" lIns="71436" tIns="71436" rIns="71436" bIns="71436" numCol="1" anchor="ctr">
              <a:spAutoFit/>
            </a:bodyPr>
            <a:lstStyle>
              <a:lvl1pPr algn="l" defTabSz="821690">
                <a:spcBef>
                  <a:spcPts val="5900"/>
                </a:spcBef>
                <a:defRPr sz="2400" b="0">
                  <a:solidFill>
                    <a:srgbClr val="FFFFFF"/>
                  </a:solidFill>
                </a:defRPr>
              </a:lvl1pPr>
            </a:lstStyle>
            <a:p>
              <a:r>
                <a:t>发起</a:t>
              </a:r>
            </a:p>
          </p:txBody>
        </p:sp>
      </p:grpSp>
      <p:sp>
        <p:nvSpPr>
          <p:cNvPr id="510" name="直接箭头连接符 186"/>
          <p:cNvSpPr/>
          <p:nvPr/>
        </p:nvSpPr>
        <p:spPr>
          <a:xfrm>
            <a:off x="2417805" y="6781580"/>
            <a:ext cx="1" cy="390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5400">
            <a:solidFill>
              <a:srgbClr val="000000"/>
            </a:solidFill>
            <a:miter lim="400000"/>
            <a:tailEnd type="triangle"/>
          </a:ln>
        </p:spPr>
        <p:txBody>
          <a:bodyPr/>
          <a:lstStyle/>
          <a:p/>
        </p:txBody>
      </p:sp>
      <p:sp>
        <p:nvSpPr>
          <p:cNvPr id="511" name="直接箭头连接符 188"/>
          <p:cNvSpPr/>
          <p:nvPr/>
        </p:nvSpPr>
        <p:spPr>
          <a:xfrm>
            <a:off x="3248984" y="6298902"/>
            <a:ext cx="1210808" cy="12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MeterSphere 的关键架构设计之二：团队协作及多租户模型"/>
          <p:cNvSpPr txBox="1"/>
          <p:nvPr/>
        </p:nvSpPr>
        <p:spPr>
          <a:xfrm>
            <a:off x="2" y="1499895"/>
            <a:ext cx="24384000" cy="1166495"/>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a:latin typeface="方正黑体简体" panose="02010601030101010101" charset="-122"/>
                <a:ea typeface="方正黑体简体" panose="02010601030101010101" charset="-122"/>
              </a:rPr>
              <a:t>MeterSphere 关键能力设计三：数据一站式</a:t>
            </a:r>
            <a:endParaRPr>
              <a:latin typeface="方正黑体简体" panose="02010601030101010101" charset="-122"/>
              <a:ea typeface="方正黑体简体" panose="02010601030101010101" charset="-122"/>
            </a:endParaRPr>
          </a:p>
        </p:txBody>
      </p:sp>
      <p:sp>
        <p:nvSpPr>
          <p:cNvPr id="634" name="rectangle_274342"/>
          <p:cNvSpPr/>
          <p:nvPr/>
        </p:nvSpPr>
        <p:spPr>
          <a:xfrm rot="16200000">
            <a:off x="11115809" y="7168382"/>
            <a:ext cx="6749115" cy="1172365"/>
          </a:xfrm>
          <a:custGeom>
            <a:avLst/>
            <a:gdLst/>
            <a:ahLst/>
            <a:cxnLst>
              <a:cxn ang="0">
                <a:pos x="wd2" y="hd2"/>
              </a:cxn>
              <a:cxn ang="5400000">
                <a:pos x="wd2" y="hd2"/>
              </a:cxn>
              <a:cxn ang="10800000">
                <a:pos x="wd2" y="hd2"/>
              </a:cxn>
              <a:cxn ang="16200000">
                <a:pos x="wd2" y="hd2"/>
              </a:cxn>
            </a:cxnLst>
            <a:rect l="0" t="0" r="r" b="b"/>
            <a:pathLst>
              <a:path w="21600" h="21600" extrusionOk="0">
                <a:moveTo>
                  <a:pt x="21148" y="0"/>
                </a:moveTo>
                <a:lnTo>
                  <a:pt x="449" y="0"/>
                </a:lnTo>
                <a:cubicBezTo>
                  <a:pt x="202" y="0"/>
                  <a:pt x="0" y="324"/>
                  <a:pt x="0" y="719"/>
                </a:cubicBezTo>
                <a:lnTo>
                  <a:pt x="0" y="20876"/>
                </a:lnTo>
                <a:cubicBezTo>
                  <a:pt x="0" y="21276"/>
                  <a:pt x="202" y="21600"/>
                  <a:pt x="449" y="21600"/>
                </a:cubicBezTo>
                <a:lnTo>
                  <a:pt x="21148" y="21600"/>
                </a:lnTo>
                <a:cubicBezTo>
                  <a:pt x="21398" y="21600"/>
                  <a:pt x="21600" y="21276"/>
                  <a:pt x="21600" y="20876"/>
                </a:cubicBezTo>
                <a:lnTo>
                  <a:pt x="21600" y="719"/>
                </a:lnTo>
                <a:cubicBezTo>
                  <a:pt x="21600" y="324"/>
                  <a:pt x="21398" y="0"/>
                  <a:pt x="21148" y="0"/>
                </a:cubicBezTo>
                <a:close/>
              </a:path>
            </a:pathLst>
          </a:custGeom>
          <a:solidFill>
            <a:srgbClr val="783887"/>
          </a:solidFill>
          <a:ln w="12700">
            <a:miter lim="400000"/>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35" name="文本框 16"/>
          <p:cNvSpPr txBox="1"/>
          <p:nvPr/>
        </p:nvSpPr>
        <p:spPr>
          <a:xfrm>
            <a:off x="14114128" y="5446282"/>
            <a:ext cx="752473" cy="4903257"/>
          </a:xfrm>
          <a:prstGeom prst="rect">
            <a:avLst/>
          </a:prstGeom>
          <a:ln w="12700">
            <a:miter lim="400000"/>
          </a:ln>
        </p:spPr>
        <p:txBody>
          <a:bodyPr vert="eaVert" lIns="71435" tIns="71435" rIns="71435" bIns="71435" anchor="ctr">
            <a:spAutoFit/>
          </a:bodyPr>
          <a:lstStyle>
            <a:lvl1pPr defTabSz="821690">
              <a:defRPr sz="4800">
                <a:solidFill>
                  <a:srgbClr val="FFFFFF"/>
                </a:solidFill>
              </a:defRPr>
            </a:lvl1pPr>
          </a:lstStyle>
          <a:p>
            <a:r>
              <a:t>测试执行</a:t>
            </a:r>
          </a:p>
        </p:txBody>
      </p:sp>
      <p:sp>
        <p:nvSpPr>
          <p:cNvPr id="636" name="文本框 17"/>
          <p:cNvSpPr txBox="1"/>
          <p:nvPr/>
        </p:nvSpPr>
        <p:spPr>
          <a:xfrm>
            <a:off x="8204253" y="6361114"/>
            <a:ext cx="4903258" cy="993773"/>
          </a:xfrm>
          <a:prstGeom prst="rect">
            <a:avLst/>
          </a:prstGeom>
          <a:ln w="12700">
            <a:miter lim="400000"/>
          </a:ln>
        </p:spPr>
        <p:txBody>
          <a:bodyPr lIns="71435" tIns="71435" rIns="71435" bIns="71435" anchor="ctr">
            <a:spAutoFit/>
          </a:bodyPr>
          <a:lstStyle>
            <a:lvl1pPr defTabSz="821690">
              <a:defRPr sz="4800">
                <a:solidFill>
                  <a:srgbClr val="5E5E5E"/>
                </a:solidFill>
              </a:defRPr>
            </a:lvl1pPr>
          </a:lstStyle>
          <a:p>
            <a:r>
              <a:t>数据输入</a:t>
            </a:r>
          </a:p>
        </p:txBody>
      </p:sp>
      <p:sp>
        <p:nvSpPr>
          <p:cNvPr id="637" name="文本框 18"/>
          <p:cNvSpPr txBox="1"/>
          <p:nvPr/>
        </p:nvSpPr>
        <p:spPr>
          <a:xfrm>
            <a:off x="15557545" y="6361114"/>
            <a:ext cx="4903257" cy="993773"/>
          </a:xfrm>
          <a:prstGeom prst="rect">
            <a:avLst/>
          </a:prstGeom>
          <a:ln w="12700">
            <a:miter lim="400000"/>
          </a:ln>
        </p:spPr>
        <p:txBody>
          <a:bodyPr lIns="71435" tIns="71435" rIns="71435" bIns="71435" anchor="ctr">
            <a:spAutoFit/>
          </a:bodyPr>
          <a:lstStyle>
            <a:lvl1pPr defTabSz="821690">
              <a:defRPr sz="4800">
                <a:solidFill>
                  <a:srgbClr val="5E5E5E"/>
                </a:solidFill>
              </a:defRPr>
            </a:lvl1pPr>
          </a:lstStyle>
          <a:p>
            <a:r>
              <a:t>数据输出</a:t>
            </a:r>
          </a:p>
        </p:txBody>
      </p:sp>
      <p:sp>
        <p:nvSpPr>
          <p:cNvPr id="638" name="矩形 37"/>
          <p:cNvSpPr/>
          <p:nvPr/>
        </p:nvSpPr>
        <p:spPr>
          <a:xfrm>
            <a:off x="21151743" y="5016920"/>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39" name="文本框 38"/>
          <p:cNvSpPr txBox="1"/>
          <p:nvPr/>
        </p:nvSpPr>
        <p:spPr>
          <a:xfrm>
            <a:off x="21483437" y="507139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测试计划报告</a:t>
            </a:r>
          </a:p>
        </p:txBody>
      </p:sp>
      <p:sp>
        <p:nvSpPr>
          <p:cNvPr id="640" name="矩形 40"/>
          <p:cNvSpPr/>
          <p:nvPr/>
        </p:nvSpPr>
        <p:spPr>
          <a:xfrm>
            <a:off x="21151743" y="6237018"/>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1" name="文本框 41"/>
          <p:cNvSpPr txBox="1"/>
          <p:nvPr/>
        </p:nvSpPr>
        <p:spPr>
          <a:xfrm>
            <a:off x="21483437" y="6291491"/>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功能测试报告</a:t>
            </a:r>
          </a:p>
        </p:txBody>
      </p:sp>
      <p:sp>
        <p:nvSpPr>
          <p:cNvPr id="642" name="矩形 43"/>
          <p:cNvSpPr/>
          <p:nvPr/>
        </p:nvSpPr>
        <p:spPr>
          <a:xfrm>
            <a:off x="21151743" y="7457115"/>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3" name="文本框 44"/>
          <p:cNvSpPr txBox="1"/>
          <p:nvPr/>
        </p:nvSpPr>
        <p:spPr>
          <a:xfrm>
            <a:off x="21483437" y="7511588"/>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接口测试报告</a:t>
            </a:r>
          </a:p>
        </p:txBody>
      </p:sp>
      <p:sp>
        <p:nvSpPr>
          <p:cNvPr id="644" name="矩形 46"/>
          <p:cNvSpPr/>
          <p:nvPr/>
        </p:nvSpPr>
        <p:spPr>
          <a:xfrm>
            <a:off x="21151743" y="8677212"/>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5" name="文本框 47"/>
          <p:cNvSpPr txBox="1"/>
          <p:nvPr/>
        </p:nvSpPr>
        <p:spPr>
          <a:xfrm>
            <a:off x="21483437" y="873168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UI 测试报告</a:t>
            </a:r>
          </a:p>
        </p:txBody>
      </p:sp>
      <p:sp>
        <p:nvSpPr>
          <p:cNvPr id="646" name="矩形 49"/>
          <p:cNvSpPr/>
          <p:nvPr/>
        </p:nvSpPr>
        <p:spPr>
          <a:xfrm>
            <a:off x="21151743" y="9897306"/>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7" name="文本框 50"/>
          <p:cNvSpPr txBox="1"/>
          <p:nvPr/>
        </p:nvSpPr>
        <p:spPr>
          <a:xfrm>
            <a:off x="21483437" y="9951780"/>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性能测试报告</a:t>
            </a:r>
          </a:p>
        </p:txBody>
      </p:sp>
      <p:grpSp>
        <p:nvGrpSpPr>
          <p:cNvPr id="650" name="组合 24"/>
          <p:cNvGrpSpPr/>
          <p:nvPr/>
        </p:nvGrpSpPr>
        <p:grpSpPr>
          <a:xfrm>
            <a:off x="5446131" y="8754684"/>
            <a:ext cx="2322249" cy="894340"/>
            <a:chOff x="0" y="0"/>
            <a:chExt cx="2322247" cy="894338"/>
          </a:xfrm>
        </p:grpSpPr>
        <p:sp>
          <p:nvSpPr>
            <p:cNvPr id="648" name="矩形 25"/>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49" name="文本框 26"/>
            <p:cNvSpPr txBox="1"/>
            <p:nvPr/>
          </p:nvSpPr>
          <p:spPr>
            <a:xfrm>
              <a:off x="261960" y="197933"/>
              <a:ext cx="1798326"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t>脚本伪造数据</a:t>
              </a:r>
            </a:p>
          </p:txBody>
        </p:sp>
      </p:grpSp>
      <p:grpSp>
        <p:nvGrpSpPr>
          <p:cNvPr id="653" name="组合 27"/>
          <p:cNvGrpSpPr/>
          <p:nvPr/>
        </p:nvGrpSpPr>
        <p:grpSpPr>
          <a:xfrm>
            <a:off x="5446131" y="6271340"/>
            <a:ext cx="2322249" cy="894339"/>
            <a:chOff x="0" y="0"/>
            <a:chExt cx="2322247" cy="894338"/>
          </a:xfrm>
        </p:grpSpPr>
        <p:sp>
          <p:nvSpPr>
            <p:cNvPr id="651" name="矩形 28"/>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2" name="文本框 29"/>
            <p:cNvSpPr txBox="1"/>
            <p:nvPr/>
          </p:nvSpPr>
          <p:spPr>
            <a:xfrm>
              <a:off x="261960" y="197934"/>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JMeter </a:t>
              </a:r>
              <a:r>
                <a:t>函数</a:t>
              </a:r>
            </a:p>
          </p:txBody>
        </p:sp>
      </p:grpSp>
      <p:grpSp>
        <p:nvGrpSpPr>
          <p:cNvPr id="656" name="组合 30"/>
          <p:cNvGrpSpPr/>
          <p:nvPr/>
        </p:nvGrpSpPr>
        <p:grpSpPr>
          <a:xfrm>
            <a:off x="5446131" y="7514794"/>
            <a:ext cx="2322249" cy="894339"/>
            <a:chOff x="0" y="0"/>
            <a:chExt cx="2322247" cy="894338"/>
          </a:xfrm>
        </p:grpSpPr>
        <p:sp>
          <p:nvSpPr>
            <p:cNvPr id="654" name="矩形 31"/>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5" name="文本框 32"/>
            <p:cNvSpPr txBox="1"/>
            <p:nvPr/>
          </p:nvSpPr>
          <p:spPr>
            <a:xfrm>
              <a:off x="261960" y="197937"/>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MockJs </a:t>
              </a:r>
              <a:r>
                <a:t>函数</a:t>
              </a:r>
            </a:p>
          </p:txBody>
        </p:sp>
      </p:grpSp>
      <p:grpSp>
        <p:nvGrpSpPr>
          <p:cNvPr id="659" name="组合 33"/>
          <p:cNvGrpSpPr/>
          <p:nvPr/>
        </p:nvGrpSpPr>
        <p:grpSpPr>
          <a:xfrm>
            <a:off x="631086" y="6271340"/>
            <a:ext cx="2322249" cy="894339"/>
            <a:chOff x="0" y="0"/>
            <a:chExt cx="2322248" cy="894338"/>
          </a:xfrm>
        </p:grpSpPr>
        <p:sp>
          <p:nvSpPr>
            <p:cNvPr id="657" name="矩形 34"/>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8" name="文本框 35"/>
            <p:cNvSpPr txBox="1"/>
            <p:nvPr/>
          </p:nvSpPr>
          <p:spPr>
            <a:xfrm>
              <a:off x="-1" y="197934"/>
              <a:ext cx="2230209" cy="498475"/>
            </a:xfrm>
            <a:prstGeom prst="rect">
              <a:avLst/>
            </a:prstGeom>
            <a:noFill/>
            <a:ln w="12700" cap="flat">
              <a:noFill/>
              <a:miter lim="400000"/>
            </a:ln>
            <a:effectLst/>
          </p:spPr>
          <p:txBody>
            <a:bodyPr wrap="square" lIns="71436" tIns="71436" rIns="71436" bIns="71436" numCol="1" anchor="ctr">
              <a:spAutoFit/>
            </a:bodyPr>
            <a:lstStyle/>
            <a:p>
              <a:pPr defTabSz="821690">
                <a:defRPr sz="1100">
                  <a:solidFill>
                    <a:srgbClr val="FFFFFF"/>
                  </a:solidFill>
                </a:defRPr>
              </a:pPr>
              <a:r>
                <a:t> </a:t>
              </a:r>
              <a:r>
                <a:rPr sz="2000"/>
                <a:t>数据库抽取数据</a:t>
              </a:r>
              <a:endParaRPr sz="2000"/>
            </a:p>
          </p:txBody>
        </p:sp>
      </p:grpSp>
      <p:grpSp>
        <p:nvGrpSpPr>
          <p:cNvPr id="662" name="组合 36"/>
          <p:cNvGrpSpPr/>
          <p:nvPr/>
        </p:nvGrpSpPr>
        <p:grpSpPr>
          <a:xfrm>
            <a:off x="3029979" y="6271340"/>
            <a:ext cx="2322249" cy="894339"/>
            <a:chOff x="0" y="0"/>
            <a:chExt cx="2322247" cy="894338"/>
          </a:xfrm>
        </p:grpSpPr>
        <p:sp>
          <p:nvSpPr>
            <p:cNvPr id="660" name="矩形 37"/>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1" name="文本框 38"/>
            <p:cNvSpPr txBox="1"/>
            <p:nvPr/>
          </p:nvSpPr>
          <p:spPr>
            <a:xfrm>
              <a:off x="177001" y="197937"/>
              <a:ext cx="1968245"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自定义 </a:t>
              </a:r>
              <a:r>
                <a:t>JAR </a:t>
              </a:r>
              <a:r>
                <a:t>包</a:t>
              </a:r>
            </a:p>
          </p:txBody>
        </p:sp>
      </p:grpSp>
      <p:grpSp>
        <p:nvGrpSpPr>
          <p:cNvPr id="665" name="组合 39"/>
          <p:cNvGrpSpPr/>
          <p:nvPr/>
        </p:nvGrpSpPr>
        <p:grpSpPr>
          <a:xfrm>
            <a:off x="3029979" y="7514793"/>
            <a:ext cx="2322249" cy="894339"/>
            <a:chOff x="0" y="0"/>
            <a:chExt cx="2322247" cy="894338"/>
          </a:xfrm>
        </p:grpSpPr>
        <p:sp>
          <p:nvSpPr>
            <p:cNvPr id="663" name="矩形 40"/>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4" name="文本框 41"/>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CSV </a:t>
              </a:r>
              <a:r>
                <a:t>参数化数据</a:t>
              </a:r>
            </a:p>
          </p:txBody>
        </p:sp>
      </p:grpSp>
      <p:sp>
        <p:nvSpPr>
          <p:cNvPr id="666" name="文本框 42"/>
          <p:cNvSpPr txBox="1"/>
          <p:nvPr/>
        </p:nvSpPr>
        <p:spPr>
          <a:xfrm>
            <a:off x="6044114" y="5443854"/>
            <a:ext cx="1168411" cy="662941"/>
          </a:xfrm>
          <a:prstGeom prst="rect">
            <a:avLst/>
          </a:prstGeom>
          <a:ln w="12700">
            <a:miter lim="400000"/>
          </a:ln>
        </p:spPr>
        <p:txBody>
          <a:bodyPr lIns="45719" rIns="45719">
            <a:spAutoFit/>
          </a:bodyPr>
          <a:lstStyle>
            <a:lvl1pPr defTabSz="821690">
              <a:defRPr>
                <a:solidFill>
                  <a:srgbClr val="5E5E5E"/>
                </a:solidFill>
              </a:defRPr>
            </a:lvl1pPr>
          </a:lstStyle>
          <a:p>
            <a:r>
              <a:t>造数</a:t>
            </a:r>
          </a:p>
        </p:txBody>
      </p:sp>
      <p:sp>
        <p:nvSpPr>
          <p:cNvPr id="667" name="文本框 43"/>
          <p:cNvSpPr txBox="1"/>
          <p:nvPr/>
        </p:nvSpPr>
        <p:spPr>
          <a:xfrm>
            <a:off x="3334573" y="5443854"/>
            <a:ext cx="1789707" cy="662941"/>
          </a:xfrm>
          <a:prstGeom prst="rect">
            <a:avLst/>
          </a:prstGeom>
          <a:ln w="12700">
            <a:miter lim="400000"/>
          </a:ln>
        </p:spPr>
        <p:txBody>
          <a:bodyPr lIns="45719" rIns="45719">
            <a:spAutoFit/>
          </a:bodyPr>
          <a:lstStyle>
            <a:lvl1pPr defTabSz="821690">
              <a:defRPr>
                <a:solidFill>
                  <a:srgbClr val="5E5E5E"/>
                </a:solidFill>
              </a:defRPr>
            </a:lvl1pPr>
          </a:lstStyle>
          <a:p>
            <a:r>
              <a:t>文件管理</a:t>
            </a:r>
          </a:p>
        </p:txBody>
      </p:sp>
      <p:sp>
        <p:nvSpPr>
          <p:cNvPr id="668" name="文本框 44"/>
          <p:cNvSpPr txBox="1"/>
          <p:nvPr/>
        </p:nvSpPr>
        <p:spPr>
          <a:xfrm>
            <a:off x="1246328" y="5443854"/>
            <a:ext cx="1168412" cy="662941"/>
          </a:xfrm>
          <a:prstGeom prst="rect">
            <a:avLst/>
          </a:prstGeom>
          <a:ln w="12700">
            <a:miter lim="400000"/>
          </a:ln>
        </p:spPr>
        <p:txBody>
          <a:bodyPr lIns="45719" rIns="45719">
            <a:spAutoFit/>
          </a:bodyPr>
          <a:lstStyle>
            <a:lvl1pPr defTabSz="821690">
              <a:defRPr>
                <a:solidFill>
                  <a:srgbClr val="5E5E5E"/>
                </a:solidFill>
              </a:defRPr>
            </a:lvl1pPr>
          </a:lstStyle>
          <a:p>
            <a:r>
              <a:t>取数</a:t>
            </a:r>
          </a:p>
        </p:txBody>
      </p:sp>
      <p:sp>
        <p:nvSpPr>
          <p:cNvPr id="669" name="矩形 45"/>
          <p:cNvSpPr/>
          <p:nvPr/>
        </p:nvSpPr>
        <p:spPr>
          <a:xfrm>
            <a:off x="527538" y="5302060"/>
            <a:ext cx="7438293" cy="4668418"/>
          </a:xfrm>
          <a:prstGeom prst="rect">
            <a:avLst/>
          </a:prstGeom>
          <a:ln w="25400">
            <a:solidFill>
              <a:srgbClr val="BFBFBF"/>
            </a:solidFill>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70" name="文本框 46"/>
          <p:cNvSpPr txBox="1"/>
          <p:nvPr/>
        </p:nvSpPr>
        <p:spPr>
          <a:xfrm>
            <a:off x="1036305" y="4492137"/>
            <a:ext cx="6552977" cy="726441"/>
          </a:xfrm>
          <a:prstGeom prst="rect">
            <a:avLst/>
          </a:prstGeom>
          <a:ln w="12700">
            <a:miter lim="400000"/>
          </a:ln>
        </p:spPr>
        <p:txBody>
          <a:bodyPr lIns="45719" rIns="45719">
            <a:spAutoFit/>
          </a:bodyPr>
          <a:lstStyle/>
          <a:p>
            <a:pPr defTabSz="821690">
              <a:defRPr sz="3600">
                <a:solidFill>
                  <a:srgbClr val="5E5E5E"/>
                </a:solidFill>
              </a:defRPr>
            </a:pPr>
            <a:r>
              <a:t>MeterSphere</a:t>
            </a:r>
            <a:r>
              <a:t> 提供的数据能力</a:t>
            </a:r>
          </a:p>
        </p:txBody>
      </p:sp>
      <p:grpSp>
        <p:nvGrpSpPr>
          <p:cNvPr id="673" name="组合 48"/>
          <p:cNvGrpSpPr/>
          <p:nvPr/>
        </p:nvGrpSpPr>
        <p:grpSpPr>
          <a:xfrm>
            <a:off x="3024119" y="8757439"/>
            <a:ext cx="2322249" cy="894339"/>
            <a:chOff x="0" y="0"/>
            <a:chExt cx="2322247" cy="894338"/>
          </a:xfrm>
        </p:grpSpPr>
        <p:sp>
          <p:nvSpPr>
            <p:cNvPr id="671" name="矩形 49"/>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72" name="文本框 50"/>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t>其他依赖文件</a:t>
              </a:r>
            </a:p>
          </p:txBody>
        </p:sp>
      </p:grpSp>
      <p:sp>
        <p:nvSpPr>
          <p:cNvPr id="674" name="箭头"/>
          <p:cNvSpPr/>
          <p:nvPr/>
        </p:nvSpPr>
        <p:spPr>
          <a:xfrm>
            <a:off x="8651574" y="6501037"/>
            <a:ext cx="4369623" cy="2541137"/>
          </a:xfrm>
          <a:prstGeom prst="rightArrow">
            <a:avLst>
              <a:gd name="adj1" fmla="val 32000"/>
              <a:gd name="adj2" fmla="val 31986"/>
            </a:avLst>
          </a:prstGeom>
          <a:gradFill>
            <a:gsLst>
              <a:gs pos="0">
                <a:srgbClr val="9D9BEA"/>
              </a:gs>
              <a:gs pos="100000">
                <a:srgbClr val="783887"/>
              </a:gs>
            </a:gsLst>
          </a:gra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675" name="箭头"/>
          <p:cNvSpPr/>
          <p:nvPr/>
        </p:nvSpPr>
        <p:spPr>
          <a:xfrm>
            <a:off x="15959536" y="6483996"/>
            <a:ext cx="4369622" cy="2541137"/>
          </a:xfrm>
          <a:prstGeom prst="rightArrow">
            <a:avLst>
              <a:gd name="adj1" fmla="val 32000"/>
              <a:gd name="adj2" fmla="val 31986"/>
            </a:avLst>
          </a:prstGeom>
          <a:gradFill>
            <a:gsLst>
              <a:gs pos="0">
                <a:srgbClr val="9D9BEA"/>
              </a:gs>
              <a:gs pos="100000">
                <a:srgbClr val="783887"/>
              </a:gs>
            </a:gsLst>
          </a:gra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依据三个关键能力打造一站式持续测试平台"/>
          <p:cNvSpPr txBox="1"/>
          <p:nvPr/>
        </p:nvSpPr>
        <p:spPr>
          <a:xfrm>
            <a:off x="4372609" y="1499936"/>
            <a:ext cx="1568640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方正黑体简体" panose="02010601030101010101" charset="-122"/>
                <a:ea typeface="方正黑体简体" panose="02010601030101010101" charset="-122"/>
              </a:rPr>
              <a:t>依据三个关键能力打造一站式持续测试平台</a:t>
            </a:r>
            <a:endParaRPr>
              <a:latin typeface="方正黑体简体" panose="02010601030101010101" charset="-122"/>
              <a:ea typeface="方正黑体简体" panose="02010601030101010101" charset="-122"/>
            </a:endParaRPr>
          </a:p>
        </p:txBody>
      </p:sp>
      <p:sp>
        <p:nvSpPr>
          <p:cNvPr id="551" name="- 让测试成为一种能力，为不同的团队进行赋能 -"/>
          <p:cNvSpPr txBox="1"/>
          <p:nvPr/>
        </p:nvSpPr>
        <p:spPr>
          <a:xfrm>
            <a:off x="7276124" y="2848231"/>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让测试成为一种能力，为不同的团队进行赋能 -</a:t>
            </a:r>
          </a:p>
        </p:txBody>
      </p:sp>
      <p:grpSp>
        <p:nvGrpSpPr>
          <p:cNvPr id="554" name="MeterSphere 一站式开源持续测试平台"/>
          <p:cNvGrpSpPr/>
          <p:nvPr/>
        </p:nvGrpSpPr>
        <p:grpSpPr>
          <a:xfrm>
            <a:off x="2028022" y="4388987"/>
            <a:ext cx="20354332" cy="4066707"/>
            <a:chOff x="0" y="0"/>
            <a:chExt cx="20354331" cy="4066706"/>
          </a:xfrm>
        </p:grpSpPr>
        <p:sp>
          <p:nvSpPr>
            <p:cNvPr id="553" name="MeterSphere 一站式开源持续测试平台"/>
            <p:cNvSpPr/>
            <p:nvPr/>
          </p:nvSpPr>
          <p:spPr>
            <a:xfrm>
              <a:off x="50800" y="50800"/>
              <a:ext cx="20252732" cy="3965107"/>
            </a:xfrm>
            <a:prstGeom prst="rect">
              <a:avLst/>
            </a:prstGeom>
            <a:noFill/>
            <a:ln>
              <a:noFill/>
            </a:ln>
            <a:effectLst/>
          </p:spPr>
          <p:txBody>
            <a:bodyPr wrap="square" lIns="71437" tIns="71437" rIns="71437" bIns="71437" numCol="1" anchor="t">
              <a:noAutofit/>
            </a:bodyPr>
            <a:lstStyle>
              <a:lvl1pPr>
                <a:defRPr sz="2900">
                  <a:solidFill>
                    <a:srgbClr val="783887"/>
                  </a:solidFill>
                </a:defRPr>
              </a:lvl1pPr>
            </a:lstStyle>
            <a:p>
              <a:r>
                <a:t>MeterSphere 一站式开源持续测试平台</a:t>
              </a:r>
            </a:p>
          </p:txBody>
        </p:sp>
        <p:pic>
          <p:nvPicPr>
            <p:cNvPr id="552" name="MeterSphere 一站式开源持续测试平台 MeterSphere 一站式开源持续测试平台" descr="MeterSphere 一站式开源持续测试平台 MeterSphere 一站式开源持续测试平台"/>
            <p:cNvPicPr/>
            <p:nvPr/>
          </p:nvPicPr>
          <p:blipFill>
            <a:blip r:embed="rId1"/>
            <a:stretch>
              <a:fillRect/>
            </a:stretch>
          </p:blipFill>
          <p:spPr>
            <a:xfrm>
              <a:off x="0" y="0"/>
              <a:ext cx="20354332" cy="4066707"/>
            </a:xfrm>
            <a:prstGeom prst="rect">
              <a:avLst/>
            </a:prstGeom>
            <a:effectLst/>
          </p:spPr>
        </p:pic>
      </p:grpSp>
      <p:sp>
        <p:nvSpPr>
          <p:cNvPr id="555" name="敏捷流程"/>
          <p:cNvSpPr/>
          <p:nvPr/>
        </p:nvSpPr>
        <p:spPr>
          <a:xfrm>
            <a:off x="2048153" y="10918441"/>
            <a:ext cx="20265289" cy="764092"/>
          </a:xfrm>
          <a:prstGeom prst="rect">
            <a:avLst/>
          </a:prstGeom>
          <a:solidFill>
            <a:schemeClr val="accent1">
              <a:lumOff val="16847"/>
            </a:schemeClr>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敏捷流程</a:t>
            </a:r>
          </a:p>
        </p:txBody>
      </p:sp>
      <p:sp>
        <p:nvSpPr>
          <p:cNvPr id="556" name="持续监控"/>
          <p:cNvSpPr/>
          <p:nvPr/>
        </p:nvSpPr>
        <p:spPr>
          <a:xfrm>
            <a:off x="2069446" y="9870680"/>
            <a:ext cx="20271484" cy="764093"/>
          </a:xfrm>
          <a:prstGeom prst="rect">
            <a:avLst/>
          </a:prstGeom>
          <a:solidFill>
            <a:schemeClr val="accent1"/>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持续监控</a:t>
            </a:r>
          </a:p>
        </p:txBody>
      </p:sp>
      <p:sp>
        <p:nvSpPr>
          <p:cNvPr id="557" name="持续开发"/>
          <p:cNvSpPr/>
          <p:nvPr/>
        </p:nvSpPr>
        <p:spPr>
          <a:xfrm>
            <a:off x="2017544" y="8802394"/>
            <a:ext cx="7149085"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63"/>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持续开发</a:t>
            </a:r>
          </a:p>
        </p:txBody>
      </p:sp>
      <p:sp>
        <p:nvSpPr>
          <p:cNvPr id="558" name="团队协作、融入 DevOps"/>
          <p:cNvSpPr/>
          <p:nvPr/>
        </p:nvSpPr>
        <p:spPr>
          <a:xfrm>
            <a:off x="2703043" y="7356027"/>
            <a:ext cx="19004290" cy="764093"/>
          </a:xfrm>
          <a:prstGeom prst="rect">
            <a:avLst/>
          </a:prstGeom>
          <a:solidFill>
            <a:srgbClr val="783887"/>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团队协作、融入 DevOps</a:t>
            </a:r>
          </a:p>
        </p:txBody>
      </p:sp>
      <p:sp>
        <p:nvSpPr>
          <p:cNvPr id="559" name="持续集成"/>
          <p:cNvSpPr/>
          <p:nvPr/>
        </p:nvSpPr>
        <p:spPr>
          <a:xfrm>
            <a:off x="8606254" y="8777353"/>
            <a:ext cx="7149085" cy="764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63"/>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持续集成</a:t>
            </a:r>
          </a:p>
        </p:txBody>
      </p:sp>
      <p:sp>
        <p:nvSpPr>
          <p:cNvPr id="560" name="持续部署"/>
          <p:cNvSpPr/>
          <p:nvPr/>
        </p:nvSpPr>
        <p:spPr>
          <a:xfrm>
            <a:off x="15194967" y="8802394"/>
            <a:ext cx="7149084"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63"/>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持续部署</a:t>
            </a:r>
          </a:p>
        </p:txBody>
      </p:sp>
      <p:sp>
        <p:nvSpPr>
          <p:cNvPr id="561" name="测试跟踪…"/>
          <p:cNvSpPr/>
          <p:nvPr/>
        </p:nvSpPr>
        <p:spPr>
          <a:xfrm>
            <a:off x="2707012" y="5507237"/>
            <a:ext cx="4180944"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测试跟踪</a:t>
            </a:r>
          </a:p>
          <a:p>
            <a:pPr>
              <a:lnSpc>
                <a:spcPct val="120000"/>
              </a:lnSpc>
              <a:defRPr sz="1900" b="0">
                <a:solidFill>
                  <a:srgbClr val="FFFFFF"/>
                </a:solidFill>
              </a:defRPr>
            </a:pPr>
            <a:r>
              <a:t>测试计划、用例管理、测试报告</a:t>
            </a:r>
          </a:p>
        </p:txBody>
      </p:sp>
      <p:sp>
        <p:nvSpPr>
          <p:cNvPr id="562" name="接口测试…"/>
          <p:cNvSpPr/>
          <p:nvPr/>
        </p:nvSpPr>
        <p:spPr>
          <a:xfrm>
            <a:off x="7629221"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接口测试</a:t>
            </a:r>
          </a:p>
          <a:p>
            <a:pPr>
              <a:lnSpc>
                <a:spcPct val="120000"/>
              </a:lnSpc>
              <a:defRPr sz="1900" b="0">
                <a:solidFill>
                  <a:srgbClr val="FFFFFF"/>
                </a:solidFill>
              </a:defRPr>
            </a:pPr>
            <a:r>
              <a:t>接口管理、接口 Mock、接口自动化</a:t>
            </a:r>
          </a:p>
        </p:txBody>
      </p:sp>
      <p:sp>
        <p:nvSpPr>
          <p:cNvPr id="563" name="性能测试…"/>
          <p:cNvSpPr/>
          <p:nvPr/>
        </p:nvSpPr>
        <p:spPr>
          <a:xfrm>
            <a:off x="17473640"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性能测试</a:t>
            </a:r>
          </a:p>
          <a:p>
            <a:pPr>
              <a:lnSpc>
                <a:spcPct val="120000"/>
              </a:lnSpc>
              <a:defRPr sz="1900" b="0">
                <a:solidFill>
                  <a:srgbClr val="FFFFFF"/>
                </a:solidFill>
              </a:defRPr>
            </a:pPr>
            <a:r>
              <a:t>兼容 JMeter、云端压测、实时展示</a:t>
            </a:r>
          </a:p>
        </p:txBody>
      </p:sp>
      <p:sp>
        <p:nvSpPr>
          <p:cNvPr id="564" name="UI 测试（X-Pack）…"/>
          <p:cNvSpPr/>
          <p:nvPr/>
        </p:nvSpPr>
        <p:spPr>
          <a:xfrm>
            <a:off x="12551429"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UI 测试</a:t>
            </a:r>
            <a:r>
              <a:rPr sz="2000"/>
              <a:t>（X-Pack）</a:t>
            </a:r>
            <a:endParaRPr sz="2000"/>
          </a:p>
          <a:p>
            <a:pPr>
              <a:lnSpc>
                <a:spcPct val="120000"/>
              </a:lnSpc>
              <a:defRPr sz="1900" b="0">
                <a:solidFill>
                  <a:srgbClr val="FFFFFF"/>
                </a:solidFill>
              </a:defRPr>
            </a:pPr>
            <a:r>
              <a:t>兼容 Selenium、元素库、UI 自动化</a:t>
            </a:r>
          </a:p>
        </p:txBody>
      </p:sp>
      <p:sp>
        <p:nvSpPr>
          <p:cNvPr id="565" name="三角形"/>
          <p:cNvSpPr/>
          <p:nvPr/>
        </p:nvSpPr>
        <p:spPr>
          <a:xfrm rot="10800000" flipH="1">
            <a:off x="2131278" y="4486647"/>
            <a:ext cx="1569840" cy="15742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p>
        </p:txBody>
      </p:sp>
      <p:sp>
        <p:nvSpPr>
          <p:cNvPr id="566" name="持续…"/>
          <p:cNvSpPr txBox="1"/>
          <p:nvPr/>
        </p:nvSpPr>
        <p:spPr>
          <a:xfrm>
            <a:off x="2188957" y="4508343"/>
            <a:ext cx="663576" cy="854076"/>
          </a:xfrm>
          <a:prstGeom prst="rect">
            <a:avLst/>
          </a:prstGeom>
          <a:ln w="12700">
            <a:miter lim="400000"/>
          </a:ln>
        </p:spPr>
        <p:txBody>
          <a:bodyPr wrap="none" lIns="71437" tIns="71437" rIns="71437" bIns="71437" anchor="ctr">
            <a:spAutoFit/>
          </a:bodyPr>
          <a:lstStyle/>
          <a:p>
            <a:pPr>
              <a:defRPr sz="2000" b="0">
                <a:solidFill>
                  <a:srgbClr val="FFFFFF"/>
                </a:solidFill>
              </a:defRPr>
            </a:pPr>
            <a:r>
              <a:t>持续</a:t>
            </a:r>
          </a:p>
          <a:p>
            <a:pPr>
              <a:defRPr sz="2000" b="0">
                <a:solidFill>
                  <a:srgbClr val="FFFFFF"/>
                </a:solidFill>
              </a:defRPr>
            </a:pPr>
            <a:r>
              <a:t>测试</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 五大核心能力，满足企业持续测试成熟度模型 -"/>
          <p:cNvSpPr txBox="1"/>
          <p:nvPr/>
        </p:nvSpPr>
        <p:spPr>
          <a:xfrm>
            <a:off x="7237259" y="2839452"/>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五大核心能力，满足企业持续测试成熟度模型 -</a:t>
            </a:r>
          </a:p>
        </p:txBody>
      </p:sp>
      <p:sp>
        <p:nvSpPr>
          <p:cNvPr id="731" name="MeterSphere 的核心功能设计"/>
          <p:cNvSpPr txBox="1"/>
          <p:nvPr/>
        </p:nvSpPr>
        <p:spPr>
          <a:xfrm>
            <a:off x="6674683" y="1524000"/>
            <a:ext cx="106559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的核心功能设计</a:t>
            </a:r>
            <a:endParaRPr>
              <a:latin typeface="方正黑体简体" panose="02010601030101010101" charset="-122"/>
              <a:ea typeface="方正黑体简体" panose="02010601030101010101" charset="-122"/>
              <a:cs typeface="方正黑体简体" panose="02010601030101010101" charset="-122"/>
            </a:endParaRPr>
          </a:p>
        </p:txBody>
      </p:sp>
      <p:graphicFrame>
        <p:nvGraphicFramePr>
          <p:cNvPr id="732" name="表格"/>
          <p:cNvGraphicFramePr/>
          <p:nvPr/>
        </p:nvGraphicFramePr>
        <p:xfrm>
          <a:off x="938243" y="4023995"/>
          <a:ext cx="22532914" cy="7942400"/>
        </p:xfrm>
        <a:graphic>
          <a:graphicData uri="http://schemas.openxmlformats.org/drawingml/2006/table">
            <a:tbl>
              <a:tblPr>
                <a:tableStyleId>{4C3C2611-4C71-4FC5-86AE-919BDF0F9419}</a:tableStyleId>
              </a:tblPr>
              <a:tblGrid>
                <a:gridCol w="11253756"/>
                <a:gridCol w="11253756"/>
              </a:tblGrid>
              <a:tr h="2639000">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t>一、测试跟踪</a:t>
                      </a: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FFFFFF"/>
                          </a:solidFill>
                          <a:latin typeface="Helvetica"/>
                          <a:ea typeface="Helvetica"/>
                          <a:cs typeface="Helvetica"/>
                          <a:sym typeface="Helvetica"/>
                        </a:defRPr>
                      </a:pPr>
                      <a:r>
                        <a:t>全场景的测试跟踪能力</a:t>
                      </a:r>
                    </a:p>
                  </a:txBody>
                  <a:tcPr marL="50800" marR="50800" marT="50800" marB="50800" anchor="ctr" anchorCtr="0" horzOverflow="overflow">
                    <a:lnL w="25400">
                      <a:solidFill>
                        <a:srgbClr val="783887"/>
                      </a:solidFill>
                      <a:miter lim="400000"/>
                    </a:lnL>
                    <a:lnR w="12700">
                      <a:solidFill>
                        <a:srgbClr val="B8B8B8"/>
                      </a:solidFill>
                      <a:miter lim="400000"/>
                    </a:lnR>
                    <a:lnT w="25400">
                      <a:solidFill>
                        <a:srgbClr val="783887"/>
                      </a:solidFill>
                      <a:miter lim="400000"/>
                    </a:lnT>
                    <a:lnB w="12700">
                      <a:solidFill>
                        <a:srgbClr val="B8B8B8"/>
                      </a:solidFill>
                      <a:miter lim="400000"/>
                    </a:lnB>
                    <a:solidFill>
                      <a:srgbClr val="783887"/>
                    </a:solidFill>
                  </a:tcPr>
                </a:tc>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二、接口测试</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Helvetica"/>
                          <a:ea typeface="Helvetica"/>
                          <a:cs typeface="Helvetica"/>
                          <a:sym typeface="Helvetica"/>
                        </a:defRPr>
                      </a:pPr>
                      <a:r>
                        <a:t>灵活的接口自动化能力</a:t>
                      </a:r>
                    </a:p>
                  </a:txBody>
                  <a:tcPr marL="50800" marR="50800" marT="50800" marB="50800" anchor="ctr" anchorCtr="0" horzOverflow="overflow">
                    <a:lnL w="12700">
                      <a:solidFill>
                        <a:srgbClr val="B8B8B8"/>
                      </a:solidFill>
                      <a:miter lim="400000"/>
                    </a:lnL>
                    <a:lnR w="25400">
                      <a:solidFill>
                        <a:srgbClr val="783887"/>
                      </a:solidFill>
                      <a:miter lim="400000"/>
                    </a:lnR>
                    <a:lnT w="25400">
                      <a:solidFill>
                        <a:srgbClr val="783887"/>
                      </a:solidFill>
                      <a:miter lim="400000"/>
                    </a:lnT>
                    <a:lnB w="12700">
                      <a:solidFill>
                        <a:srgbClr val="B8B8B8"/>
                      </a:solidFill>
                      <a:miter lim="400000"/>
                    </a:lnB>
                  </a:tcPr>
                </a:tc>
              </a:tr>
              <a:tr h="2639000">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三、UI 测试</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Helvetica"/>
                          <a:ea typeface="Helvetica"/>
                          <a:cs typeface="Helvetica"/>
                          <a:sym typeface="Helvetica"/>
                        </a:defRPr>
                      </a:pPr>
                      <a:r>
                        <a:t>自然语言的 UI 自动化测试</a:t>
                      </a:r>
                    </a:p>
                  </a:txBody>
                  <a:tcPr marL="50800" marR="50800" marT="50800" marB="50800" anchor="ctr" anchorCtr="0" horzOverflow="overflow">
                    <a:lnL w="25400">
                      <a:solidFill>
                        <a:srgbClr val="783887"/>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t>四、性能测试</a:t>
                      </a: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FFFFFF"/>
                          </a:solidFill>
                          <a:latin typeface="Helvetica"/>
                          <a:ea typeface="Helvetica"/>
                          <a:cs typeface="Helvetica"/>
                          <a:sym typeface="Helvetica"/>
                        </a:defRPr>
                      </a:pPr>
                      <a:r>
                        <a:t>大规模的性能测试能力</a:t>
                      </a:r>
                    </a:p>
                  </a:txBody>
                  <a:tcPr marL="50800" marR="50800" marT="50800" marB="50800" anchor="ctr" anchorCtr="0" horzOverflow="overflow">
                    <a:lnL w="12700">
                      <a:solidFill>
                        <a:srgbClr val="B8B8B8"/>
                      </a:solidFill>
                      <a:miter lim="400000"/>
                    </a:lnL>
                    <a:lnR w="25400">
                      <a:solidFill>
                        <a:srgbClr val="783887"/>
                      </a:solidFill>
                      <a:miter lim="400000"/>
                    </a:lnR>
                    <a:lnT w="12700">
                      <a:solidFill>
                        <a:srgbClr val="B8B8B8"/>
                      </a:solidFill>
                      <a:miter lim="400000"/>
                    </a:lnT>
                    <a:lnB w="12700">
                      <a:solidFill>
                        <a:srgbClr val="B8B8B8"/>
                      </a:solidFill>
                      <a:miter lim="400000"/>
                    </a:lnB>
                    <a:solidFill>
                      <a:srgbClr val="783887"/>
                    </a:solidFill>
                  </a:tcPr>
                </a:tc>
              </a:tr>
              <a:tr h="2639000">
                <a:tc gridSpan="2">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五、团队协作、融入 DevOps</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Trebuchet MS" panose="020B0603020202020204"/>
                          <a:ea typeface="Trebuchet MS" panose="020B0603020202020204"/>
                          <a:cs typeface="Trebuchet MS" panose="020B0603020202020204"/>
                          <a:sym typeface="Trebuchet MS" panose="020B0603020202020204"/>
                        </a:defRPr>
                      </a:pPr>
                      <a:r>
                        <a:t>融入业务交付线能力</a:t>
                      </a:r>
                    </a:p>
                  </a:txBody>
                  <a:tcPr marL="50800" marR="50800" marT="50800" marB="50800" anchor="ctr" anchorCtr="0" horzOverflow="overflow">
                    <a:lnL w="25400">
                      <a:solidFill>
                        <a:srgbClr val="783887"/>
                      </a:solidFill>
                      <a:miter lim="400000"/>
                    </a:lnL>
                    <a:lnR w="25400">
                      <a:solidFill>
                        <a:srgbClr val="783887"/>
                      </a:solidFill>
                      <a:miter lim="400000"/>
                    </a:lnR>
                    <a:lnT w="12700">
                      <a:solidFill>
                        <a:srgbClr val="B8B8B8"/>
                      </a:solidFill>
                      <a:miter lim="400000"/>
                    </a:lnT>
                    <a:lnB w="25400">
                      <a:solidFill>
                        <a:srgbClr val="783887"/>
                      </a:solidFill>
                      <a:miter lim="400000"/>
                    </a:lnB>
                    <a:solidFill>
                      <a:srgbClr val="D6D5D5"/>
                    </a:solidFill>
                  </a:tcPr>
                </a:tc>
                <a:tc hMerge="1">
                  <a:tcPr/>
                </a:tc>
              </a:tr>
            </a:tbl>
          </a:graphicData>
        </a:graphic>
      </p:graphicFrame>
      <p:sp>
        <p:nvSpPr>
          <p:cNvPr id="733" name="注：Level 1:手动为主；Level 2：初步尝试；Level 3：实践阶段；Level 4：熟练运用。"/>
          <p:cNvSpPr txBox="1"/>
          <p:nvPr/>
        </p:nvSpPr>
        <p:spPr>
          <a:xfrm>
            <a:off x="11245508" y="12351929"/>
            <a:ext cx="12184175" cy="981075"/>
          </a:xfrm>
          <a:prstGeom prst="rect">
            <a:avLst/>
          </a:prstGeom>
          <a:ln w="12700">
            <a:miter lim="400000"/>
          </a:ln>
        </p:spPr>
        <p:txBody>
          <a:bodyPr lIns="71436" tIns="71436" rIns="71436" bIns="71436" anchor="ctr">
            <a:spAutoFit/>
          </a:bodyPr>
          <a:lstStyle/>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t>注：</a:t>
            </a:r>
            <a:r>
              <a:t>测试成熟度模型参考</a:t>
            </a:r>
            <a:r>
              <a:t>《</a:t>
            </a:r>
            <a:r>
              <a:t>持续测试白皮书</a:t>
            </a:r>
            <a:r>
              <a:t>》</a:t>
            </a:r>
            <a:r>
              <a:t>。白皮书中定义了测试成熟度的四个等级：</a:t>
            </a:r>
          </a:p>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t>Level 1:手动为主；Level 2：初步尝试；Level 3：实践阶段；Level 4：熟练运用。</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连接符: 肘形 78"/>
          <p:cNvSpPr/>
          <p:nvPr/>
        </p:nvSpPr>
        <p:spPr>
          <a:xfrm>
            <a:off x="6892290" y="7635240"/>
            <a:ext cx="2712721" cy="2160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94"/>
                </a:lnTo>
                <a:lnTo>
                  <a:pt x="21600" y="13194"/>
                </a:lnTo>
                <a:lnTo>
                  <a:pt x="21600" y="21600"/>
                </a:lnTo>
              </a:path>
            </a:pathLst>
          </a:custGeom>
          <a:ln w="63500">
            <a:solidFill>
              <a:srgbClr val="6C6969"/>
            </a:solidFill>
            <a:miter lim="400000"/>
            <a:tailEnd type="triangle"/>
          </a:ln>
        </p:spPr>
        <p:txBody>
          <a:bodyPr/>
          <a:lstStyle/>
          <a:p/>
        </p:txBody>
      </p:sp>
      <p:sp>
        <p:nvSpPr>
          <p:cNvPr id="611" name="直接箭头连接符 76"/>
          <p:cNvSpPr/>
          <p:nvPr/>
        </p:nvSpPr>
        <p:spPr>
          <a:xfrm>
            <a:off x="6892535" y="5816367"/>
            <a:ext cx="1" cy="1819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0">
            <a:solidFill>
              <a:srgbClr val="6C6969"/>
            </a:solidFill>
            <a:miter lim="400000"/>
            <a:tailEnd type="triangle"/>
          </a:ln>
        </p:spPr>
        <p:txBody>
          <a:bodyPr/>
          <a:lstStyle/>
          <a:p/>
        </p:txBody>
      </p:sp>
      <p:sp>
        <p:nvSpPr>
          <p:cNvPr id="575" name="4"/>
          <p:cNvSpPr/>
          <p:nvPr/>
        </p:nvSpPr>
        <p:spPr>
          <a:xfrm>
            <a:off x="17128923" y="3169802"/>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4</a:t>
            </a:r>
          </a:p>
        </p:txBody>
      </p:sp>
      <p:sp>
        <p:nvSpPr>
          <p:cNvPr id="576" name="3"/>
          <p:cNvSpPr/>
          <p:nvPr/>
        </p:nvSpPr>
        <p:spPr>
          <a:xfrm>
            <a:off x="11769981" y="5495806"/>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3</a:t>
            </a:r>
          </a:p>
        </p:txBody>
      </p:sp>
      <p:sp>
        <p:nvSpPr>
          <p:cNvPr id="577" name="2"/>
          <p:cNvSpPr/>
          <p:nvPr/>
        </p:nvSpPr>
        <p:spPr>
          <a:xfrm>
            <a:off x="6470517" y="3169802"/>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2</a:t>
            </a:r>
          </a:p>
        </p:txBody>
      </p:sp>
      <p:sp>
        <p:nvSpPr>
          <p:cNvPr id="578" name="圆角矩形"/>
          <p:cNvSpPr/>
          <p:nvPr/>
        </p:nvSpPr>
        <p:spPr>
          <a:xfrm>
            <a:off x="6331787" y="9796574"/>
            <a:ext cx="6548804" cy="2109564"/>
          </a:xfrm>
          <a:prstGeom prst="roundRect">
            <a:avLst>
              <a:gd name="adj" fmla="val 14820"/>
            </a:avLst>
          </a:prstGeom>
          <a:solidFill>
            <a:srgbClr val="5E5E5E"/>
          </a:solidFill>
          <a:ln w="12700">
            <a:miter lim="400000"/>
          </a:ln>
        </p:spPr>
        <p:txBody>
          <a:bodyPr lIns="71437" tIns="71437" rIns="71437" bIns="71437" anchor="ctr"/>
          <a:lstStyle/>
          <a:p>
            <a:pPr defTabSz="821690">
              <a:defRPr sz="2000">
                <a:solidFill>
                  <a:srgbClr val="FFFFFF"/>
                </a:solidFill>
              </a:defRPr>
            </a:pPr>
          </a:p>
        </p:txBody>
      </p:sp>
      <p:sp>
        <p:nvSpPr>
          <p:cNvPr id="579" name="MeterSphere 测试过程全跟踪能力"/>
          <p:cNvSpPr txBox="1"/>
          <p:nvPr/>
        </p:nvSpPr>
        <p:spPr>
          <a:xfrm>
            <a:off x="6233588" y="1538099"/>
            <a:ext cx="12313285" cy="1166495"/>
          </a:xfrm>
          <a:prstGeom prst="rect">
            <a:avLst/>
          </a:prstGeom>
          <a:ln w="12700">
            <a:miter lim="400000"/>
          </a:ln>
        </p:spPr>
        <p:txBody>
          <a:bodyPr wrap="none" tIns="91439" bIns="91439">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a:t>
            </a:r>
            <a:r>
              <a:rPr>
                <a:latin typeface="方正黑体简体" panose="02010601030101010101" charset="-122"/>
                <a:ea typeface="方正黑体简体" panose="02010601030101010101" charset="-122"/>
                <a:cs typeface="方正黑体简体" panose="02010601030101010101" charset="-122"/>
              </a:rPr>
              <a:t>测试过程全跟踪能力</a:t>
            </a:r>
            <a:endParaRPr>
              <a:latin typeface="方正黑体简体" panose="02010601030101010101" charset="-122"/>
              <a:ea typeface="方正黑体简体" panose="02010601030101010101" charset="-122"/>
              <a:cs typeface="方正黑体简体" panose="02010601030101010101" charset="-122"/>
            </a:endParaRPr>
          </a:p>
        </p:txBody>
      </p:sp>
      <p:sp>
        <p:nvSpPr>
          <p:cNvPr id="580"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581" name="测试跟踪"/>
          <p:cNvSpPr txBox="1"/>
          <p:nvPr/>
        </p:nvSpPr>
        <p:spPr>
          <a:xfrm>
            <a:off x="311785"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grpSp>
        <p:nvGrpSpPr>
          <p:cNvPr id="584" name="组合 49"/>
          <p:cNvGrpSpPr/>
          <p:nvPr/>
        </p:nvGrpSpPr>
        <p:grpSpPr>
          <a:xfrm>
            <a:off x="9859205" y="6580869"/>
            <a:ext cx="4619080" cy="2109564"/>
            <a:chOff x="0" y="0"/>
            <a:chExt cx="4619078" cy="2109563"/>
          </a:xfrm>
        </p:grpSpPr>
        <p:sp>
          <p:nvSpPr>
            <p:cNvPr id="582" name="矩形 44"/>
            <p:cNvSpPr/>
            <p:nvPr/>
          </p:nvSpPr>
          <p:spPr>
            <a:xfrm>
              <a:off x="-1" y="-1"/>
              <a:ext cx="4619080" cy="210956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583" name="文本框 45"/>
            <p:cNvSpPr txBox="1"/>
            <p:nvPr/>
          </p:nvSpPr>
          <p:spPr>
            <a:xfrm>
              <a:off x="377067" y="638317"/>
              <a:ext cx="3864945" cy="714375"/>
            </a:xfrm>
            <a:prstGeom prst="rect">
              <a:avLst/>
            </a:prstGeom>
            <a:noFill/>
            <a:ln w="12700" cap="flat">
              <a:noFill/>
              <a:miter lim="400000"/>
            </a:ln>
            <a:effectLst/>
          </p:spPr>
          <p:txBody>
            <a:bodyPr wrap="square" lIns="71436" tIns="71436" rIns="71436" bIns="71436" numCol="1" anchor="ctr">
              <a:spAutoFit/>
            </a:bodyPr>
            <a:lstStyle>
              <a:lvl1pPr defTabSz="821690">
                <a:lnSpc>
                  <a:spcPct val="150000"/>
                </a:lnSpc>
                <a:defRPr b="0">
                  <a:solidFill>
                    <a:srgbClr val="FFFFFF"/>
                  </a:solidFill>
                </a:defRPr>
              </a:lvl1pPr>
            </a:lstStyle>
            <a:p>
              <a:r>
                <a:t>核心用例在线评审</a:t>
              </a:r>
            </a:p>
          </p:txBody>
        </p:sp>
      </p:grpSp>
      <p:sp>
        <p:nvSpPr>
          <p:cNvPr id="585" name="矩形 42"/>
          <p:cNvSpPr/>
          <p:nvPr/>
        </p:nvSpPr>
        <p:spPr>
          <a:xfrm>
            <a:off x="4582997" y="6580869"/>
            <a:ext cx="4619079" cy="2109564"/>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586" name="文本框 43"/>
          <p:cNvSpPr txBox="1"/>
          <p:nvPr/>
        </p:nvSpPr>
        <p:spPr>
          <a:xfrm>
            <a:off x="4960065" y="6790562"/>
            <a:ext cx="3864944" cy="1571625"/>
          </a:xfrm>
          <a:prstGeom prst="rect">
            <a:avLst/>
          </a:prstGeom>
          <a:ln w="12700">
            <a:miter lim="400000"/>
          </a:ln>
        </p:spPr>
        <p:txBody>
          <a:bodyPr lIns="71436" tIns="71436" rIns="71436" bIns="71436" anchor="ctr">
            <a:spAutoFit/>
          </a:bodyPr>
          <a:lstStyle/>
          <a:p>
            <a:pPr defTabSz="821690">
              <a:lnSpc>
                <a:spcPct val="150000"/>
              </a:lnSpc>
              <a:defRPr b="0">
                <a:solidFill>
                  <a:srgbClr val="FFFFFF"/>
                </a:solidFill>
              </a:defRPr>
            </a:pPr>
            <a:r>
              <a:t>自定义树状用例管理</a:t>
            </a:r>
          </a:p>
          <a:p>
            <a:pPr defTabSz="821690">
              <a:lnSpc>
                <a:spcPct val="150000"/>
              </a:lnSpc>
              <a:defRPr b="0">
                <a:solidFill>
                  <a:srgbClr val="FFFFFF"/>
                </a:solidFill>
              </a:defRPr>
            </a:pPr>
            <a:r>
              <a:t>脑图模式用例管理</a:t>
            </a:r>
          </a:p>
        </p:txBody>
      </p:sp>
      <p:grpSp>
        <p:nvGrpSpPr>
          <p:cNvPr id="589" name="组合 50"/>
          <p:cNvGrpSpPr/>
          <p:nvPr/>
        </p:nvGrpSpPr>
        <p:grpSpPr>
          <a:xfrm>
            <a:off x="15165564" y="6580869"/>
            <a:ext cx="4619079" cy="2109564"/>
            <a:chOff x="0" y="0"/>
            <a:chExt cx="4619078" cy="2109563"/>
          </a:xfrm>
        </p:grpSpPr>
        <p:sp>
          <p:nvSpPr>
            <p:cNvPr id="587" name="矩形 46"/>
            <p:cNvSpPr/>
            <p:nvPr/>
          </p:nvSpPr>
          <p:spPr>
            <a:xfrm>
              <a:off x="-1" y="-1"/>
              <a:ext cx="4619080" cy="210956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588" name="文本框 47"/>
            <p:cNvSpPr txBox="1"/>
            <p:nvPr/>
          </p:nvSpPr>
          <p:spPr>
            <a:xfrm>
              <a:off x="377067" y="209692"/>
              <a:ext cx="3864945" cy="1571625"/>
            </a:xfrm>
            <a:prstGeom prst="rect">
              <a:avLst/>
            </a:prstGeom>
            <a:noFill/>
            <a:ln w="12700" cap="flat">
              <a:noFill/>
              <a:miter lim="400000"/>
            </a:ln>
            <a:effectLst/>
          </p:spPr>
          <p:txBody>
            <a:bodyPr wrap="square" lIns="71436" tIns="71436" rIns="71436" bIns="71436" numCol="1" anchor="ctr">
              <a:spAutoFit/>
            </a:bodyPr>
            <a:lstStyle>
              <a:lvl1pPr defTabSz="821690">
                <a:lnSpc>
                  <a:spcPct val="150000"/>
                </a:lnSpc>
                <a:defRPr b="0">
                  <a:solidFill>
                    <a:srgbClr val="FFFFFF"/>
                  </a:solidFill>
                </a:defRPr>
              </a:lvl1pPr>
            </a:lstStyle>
            <a:p>
              <a:r>
                <a:t>制定测试计划，并进行测试执行</a:t>
              </a:r>
            </a:p>
          </p:txBody>
        </p:sp>
      </p:grpSp>
      <p:sp>
        <p:nvSpPr>
          <p:cNvPr id="590" name="文本框 52"/>
          <p:cNvSpPr txBox="1"/>
          <p:nvPr/>
        </p:nvSpPr>
        <p:spPr>
          <a:xfrm>
            <a:off x="21054150" y="6849839"/>
            <a:ext cx="2450593" cy="1571625"/>
          </a:xfrm>
          <a:prstGeom prst="rect">
            <a:avLst/>
          </a:prstGeom>
          <a:ln w="12700">
            <a:miter lim="400000"/>
          </a:ln>
        </p:spPr>
        <p:txBody>
          <a:bodyPr lIns="71436" tIns="71436" rIns="71436" bIns="71436" anchor="ctr">
            <a:spAutoFit/>
          </a:bodyPr>
          <a:lstStyle>
            <a:lvl1pPr defTabSz="821690">
              <a:lnSpc>
                <a:spcPct val="150000"/>
              </a:lnSpc>
              <a:defRPr>
                <a:solidFill>
                  <a:srgbClr val="FFFFFF"/>
                </a:solidFill>
              </a:defRPr>
            </a:lvl1pPr>
          </a:lstStyle>
          <a:p>
            <a:r>
              <a:t>报告预览与统一输出</a:t>
            </a:r>
          </a:p>
        </p:txBody>
      </p:sp>
      <p:grpSp>
        <p:nvGrpSpPr>
          <p:cNvPr id="593" name="组合 65"/>
          <p:cNvGrpSpPr/>
          <p:nvPr/>
        </p:nvGrpSpPr>
        <p:grpSpPr>
          <a:xfrm>
            <a:off x="6840087" y="10834057"/>
            <a:ext cx="5532204" cy="1"/>
            <a:chOff x="0" y="706437"/>
            <a:chExt cx="5532203" cy="0"/>
          </a:xfrm>
        </p:grpSpPr>
        <p:sp>
          <p:nvSpPr>
            <p:cNvPr id="591" name="矩形 54"/>
            <p:cNvSpPr/>
            <p:nvPr/>
          </p:nvSpPr>
          <p:spPr>
            <a:xfrm>
              <a:off x="0" y="706437"/>
              <a:ext cx="25097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6" tIns="71436" rIns="71436" bIns="71436" numCol="1" anchor="ctr">
              <a:spAutoFit/>
            </a:bodyPr>
            <a:lstStyle>
              <a:lvl1pPr defTabSz="821690">
                <a:defRPr sz="3600" b="0">
                  <a:solidFill>
                    <a:srgbClr val="FFFFFF"/>
                  </a:solidFill>
                </a:defRPr>
              </a:lvl1pPr>
            </a:lstStyle>
            <a:p>
              <a:r>
                <a:t>脑图模式查看与评审</a:t>
              </a:r>
            </a:p>
          </p:txBody>
        </p:sp>
        <p:sp>
          <p:nvSpPr>
            <p:cNvPr id="592" name="矩形 55"/>
            <p:cNvSpPr/>
            <p:nvPr/>
          </p:nvSpPr>
          <p:spPr>
            <a:xfrm>
              <a:off x="3022427" y="706437"/>
              <a:ext cx="250977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6" tIns="71436" rIns="71436" bIns="71436" numCol="1" anchor="ctr">
              <a:spAutoFit/>
            </a:bodyPr>
            <a:lstStyle>
              <a:lvl1pPr defTabSz="821690">
                <a:defRPr sz="3600" b="0">
                  <a:solidFill>
                    <a:srgbClr val="FFFFFF"/>
                  </a:solidFill>
                </a:defRPr>
              </a:lvl1pPr>
            </a:lstStyle>
            <a:p>
              <a:r>
                <a:t>列表模式查看与评审</a:t>
              </a:r>
            </a:p>
          </p:txBody>
        </p:sp>
      </p:grpSp>
      <p:sp>
        <p:nvSpPr>
          <p:cNvPr id="594" name="直接箭头连接符 67"/>
          <p:cNvSpPr/>
          <p:nvPr/>
        </p:nvSpPr>
        <p:spPr>
          <a:xfrm flipV="1">
            <a:off x="3725965" y="7635652"/>
            <a:ext cx="85703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5" name="直接箭头连接符 70"/>
          <p:cNvSpPr/>
          <p:nvPr/>
        </p:nvSpPr>
        <p:spPr>
          <a:xfrm>
            <a:off x="19784643" y="7611181"/>
            <a:ext cx="844038"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6" name="直接箭头连接符 72"/>
          <p:cNvSpPr/>
          <p:nvPr/>
        </p:nvSpPr>
        <p:spPr>
          <a:xfrm>
            <a:off x="9202074" y="7635650"/>
            <a:ext cx="65713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7" name="直接箭头连接符 74"/>
          <p:cNvSpPr/>
          <p:nvPr/>
        </p:nvSpPr>
        <p:spPr>
          <a:xfrm>
            <a:off x="14478283" y="7635650"/>
            <a:ext cx="68728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12" name="连接符: 肘形 80"/>
          <p:cNvSpPr/>
          <p:nvPr/>
        </p:nvSpPr>
        <p:spPr>
          <a:xfrm>
            <a:off x="9605010" y="8689340"/>
            <a:ext cx="2562860" cy="11061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83"/>
                </a:lnTo>
                <a:lnTo>
                  <a:pt x="0" y="5183"/>
                </a:lnTo>
                <a:lnTo>
                  <a:pt x="0" y="21600"/>
                </a:lnTo>
              </a:path>
            </a:pathLst>
          </a:custGeom>
          <a:ln w="63500">
            <a:solidFill>
              <a:srgbClr val="6C6969"/>
            </a:solidFill>
            <a:miter lim="400000"/>
            <a:tailEnd type="triangle"/>
          </a:ln>
        </p:spPr>
        <p:txBody>
          <a:bodyPr/>
          <a:lstStyle/>
          <a:p/>
        </p:txBody>
      </p:sp>
      <p:sp>
        <p:nvSpPr>
          <p:cNvPr id="599" name="直接箭头连接符 82"/>
          <p:cNvSpPr/>
          <p:nvPr/>
        </p:nvSpPr>
        <p:spPr>
          <a:xfrm flipV="1">
            <a:off x="17393332" y="5715103"/>
            <a:ext cx="1" cy="764503"/>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0" name="直接箭头连接符 84"/>
          <p:cNvSpPr/>
          <p:nvPr/>
        </p:nvSpPr>
        <p:spPr>
          <a:xfrm>
            <a:off x="17455180" y="8690432"/>
            <a:ext cx="1" cy="1412875"/>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1" name="直接箭头连接符 6"/>
          <p:cNvSpPr/>
          <p:nvPr/>
        </p:nvSpPr>
        <p:spPr>
          <a:xfrm>
            <a:off x="17708551" y="5715103"/>
            <a:ext cx="1" cy="764503"/>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2" name="文本框 8"/>
          <p:cNvSpPr txBox="1"/>
          <p:nvPr/>
        </p:nvSpPr>
        <p:spPr>
          <a:xfrm>
            <a:off x="15885472" y="5917631"/>
            <a:ext cx="1586291" cy="561975"/>
          </a:xfrm>
          <a:prstGeom prst="rect">
            <a:avLst/>
          </a:prstGeom>
          <a:ln w="12700">
            <a:miter lim="400000"/>
          </a:ln>
        </p:spPr>
        <p:txBody>
          <a:bodyPr lIns="71436" tIns="71436" rIns="71436" bIns="71436" anchor="ctr">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双向同步</a:t>
            </a:r>
          </a:p>
        </p:txBody>
      </p:sp>
      <p:sp>
        <p:nvSpPr>
          <p:cNvPr id="603" name="用例导入…"/>
          <p:cNvSpPr/>
          <p:nvPr/>
        </p:nvSpPr>
        <p:spPr>
          <a:xfrm>
            <a:off x="513983" y="6753683"/>
            <a:ext cx="3211984" cy="1714996"/>
          </a:xfrm>
          <a:prstGeom prst="roundRect">
            <a:avLst>
              <a:gd name="adj" fmla="val 12601"/>
            </a:avLst>
          </a:prstGeom>
          <a:solidFill>
            <a:srgbClr val="5E5E5E"/>
          </a:solidFill>
          <a:ln w="12700">
            <a:miter lim="400000"/>
          </a:ln>
        </p:spPr>
        <p:txBody>
          <a:bodyPr lIns="71437" tIns="71437" rIns="71437" bIns="71437" anchor="ctr"/>
          <a:lstStyle/>
          <a:p>
            <a:pPr defTabSz="821690">
              <a:lnSpc>
                <a:spcPct val="150000"/>
              </a:lnSpc>
              <a:defRPr b="0">
                <a:solidFill>
                  <a:srgbClr val="FFFFFF"/>
                </a:solidFill>
              </a:defRPr>
            </a:pPr>
            <a:r>
              <a:t>用例导入</a:t>
            </a:r>
          </a:p>
          <a:p>
            <a:pPr defTabSz="821690">
              <a:lnSpc>
                <a:spcPct val="150000"/>
              </a:lnSpc>
              <a:defRPr b="0">
                <a:solidFill>
                  <a:srgbClr val="FFFFFF"/>
                </a:solidFill>
              </a:defRPr>
            </a:pPr>
            <a:r>
              <a:t>用例创建</a:t>
            </a:r>
          </a:p>
        </p:txBody>
      </p:sp>
      <p:sp>
        <p:nvSpPr>
          <p:cNvPr id="604" name="JIRA 、 禅道 、TAPD 等…"/>
          <p:cNvSpPr/>
          <p:nvPr/>
        </p:nvSpPr>
        <p:spPr>
          <a:xfrm>
            <a:off x="5286544" y="4358160"/>
            <a:ext cx="3211984" cy="1458208"/>
          </a:xfrm>
          <a:prstGeom prst="roundRect">
            <a:avLst>
              <a:gd name="adj" fmla="val 14820"/>
            </a:avLst>
          </a:prstGeom>
          <a:solidFill>
            <a:schemeClr val="accent1"/>
          </a:solidFill>
          <a:ln w="12700">
            <a:miter lim="400000"/>
          </a:ln>
        </p:spPr>
        <p:txBody>
          <a:bodyPr lIns="71437" tIns="71437" rIns="71437" bIns="71437" anchor="ctr"/>
          <a:lstStyle/>
          <a:p>
            <a:pPr defTabSz="821690">
              <a:defRPr sz="2000" b="0">
                <a:solidFill>
                  <a:srgbClr val="FFFFFF"/>
                </a:solidFill>
              </a:defRPr>
            </a:pPr>
            <a:r>
              <a:t>JIRA </a:t>
            </a:r>
            <a:r>
              <a:t>、 禅道 、</a:t>
            </a:r>
            <a:r>
              <a:t>TAPD </a:t>
            </a:r>
            <a:r>
              <a:t>等</a:t>
            </a:r>
          </a:p>
          <a:p>
            <a:pPr defTabSz="821690">
              <a:defRPr b="0">
                <a:solidFill>
                  <a:srgbClr val="FFFFFF"/>
                </a:solidFill>
              </a:defRPr>
            </a:pPr>
            <a:r>
              <a:t>关联需求</a:t>
            </a:r>
          </a:p>
        </p:txBody>
      </p:sp>
      <p:sp>
        <p:nvSpPr>
          <p:cNvPr id="605" name="JIRA 、 禅道 、TAPD 等…"/>
          <p:cNvSpPr/>
          <p:nvPr/>
        </p:nvSpPr>
        <p:spPr>
          <a:xfrm>
            <a:off x="15942025" y="4358160"/>
            <a:ext cx="3211983" cy="1458208"/>
          </a:xfrm>
          <a:prstGeom prst="roundRect">
            <a:avLst>
              <a:gd name="adj" fmla="val 14820"/>
            </a:avLst>
          </a:prstGeom>
          <a:solidFill>
            <a:schemeClr val="accent1"/>
          </a:solidFill>
          <a:ln w="12700">
            <a:miter lim="400000"/>
          </a:ln>
        </p:spPr>
        <p:txBody>
          <a:bodyPr lIns="71437" tIns="71437" rIns="71437" bIns="71437" anchor="ctr"/>
          <a:lstStyle/>
          <a:p>
            <a:pPr defTabSz="821690">
              <a:defRPr sz="2000" b="0">
                <a:solidFill>
                  <a:srgbClr val="FFFFFF"/>
                </a:solidFill>
              </a:defRPr>
            </a:pPr>
            <a:r>
              <a:t>JIRA </a:t>
            </a:r>
            <a:r>
              <a:t>、 禅道 、</a:t>
            </a:r>
            <a:r>
              <a:t>TAPD </a:t>
            </a:r>
            <a:r>
              <a:t>等</a:t>
            </a:r>
          </a:p>
          <a:p>
            <a:pPr defTabSz="821690">
              <a:defRPr b="0">
                <a:solidFill>
                  <a:srgbClr val="FFFFFF"/>
                </a:solidFill>
              </a:defRPr>
            </a:pPr>
            <a:r>
              <a:t>同步缺陷</a:t>
            </a:r>
          </a:p>
        </p:txBody>
      </p:sp>
      <p:sp>
        <p:nvSpPr>
          <p:cNvPr id="606" name="报告预览与…"/>
          <p:cNvSpPr/>
          <p:nvPr/>
        </p:nvSpPr>
        <p:spPr>
          <a:xfrm>
            <a:off x="20628681" y="6753683"/>
            <a:ext cx="3211984" cy="1714996"/>
          </a:xfrm>
          <a:prstGeom prst="roundRect">
            <a:avLst>
              <a:gd name="adj" fmla="val 12601"/>
            </a:avLst>
          </a:prstGeom>
          <a:solidFill>
            <a:srgbClr val="5E5E5E"/>
          </a:solidFill>
          <a:ln w="12700">
            <a:miter lim="400000"/>
          </a:ln>
        </p:spPr>
        <p:txBody>
          <a:bodyPr lIns="71437" tIns="71437" rIns="71437" bIns="71437" anchor="ctr"/>
          <a:lstStyle/>
          <a:p>
            <a:pPr defTabSz="821690">
              <a:lnSpc>
                <a:spcPct val="150000"/>
              </a:lnSpc>
              <a:defRPr b="0">
                <a:solidFill>
                  <a:srgbClr val="FFFFFF"/>
                </a:solidFill>
              </a:defRPr>
            </a:pPr>
            <a:r>
              <a:t>报告预览与</a:t>
            </a:r>
          </a:p>
          <a:p>
            <a:pPr defTabSz="821690">
              <a:lnSpc>
                <a:spcPct val="150000"/>
              </a:lnSpc>
              <a:defRPr b="0">
                <a:solidFill>
                  <a:srgbClr val="FFFFFF"/>
                </a:solidFill>
              </a:defRPr>
            </a:pPr>
            <a:r>
              <a:t>统一输出</a:t>
            </a:r>
          </a:p>
        </p:txBody>
      </p:sp>
      <p:sp>
        <p:nvSpPr>
          <p:cNvPr id="607" name="MeterSphere…"/>
          <p:cNvSpPr/>
          <p:nvPr/>
        </p:nvSpPr>
        <p:spPr>
          <a:xfrm>
            <a:off x="15869111" y="10082286"/>
            <a:ext cx="3211984" cy="1458209"/>
          </a:xfrm>
          <a:prstGeom prst="roundRect">
            <a:avLst>
              <a:gd name="adj" fmla="val 14820"/>
            </a:avLst>
          </a:prstGeom>
          <a:solidFill>
            <a:srgbClr val="783887"/>
          </a:solidFill>
          <a:ln w="12700">
            <a:miter lim="400000"/>
          </a:ln>
        </p:spPr>
        <p:txBody>
          <a:bodyPr lIns="71437" tIns="71437" rIns="71437" bIns="71437" anchor="ctr"/>
          <a:lstStyle/>
          <a:p>
            <a:pPr defTabSz="821690">
              <a:defRPr sz="2600" b="0">
                <a:solidFill>
                  <a:srgbClr val="FFFFFF"/>
                </a:solidFill>
              </a:defRPr>
            </a:pPr>
            <a:r>
              <a:t>MeterSphere</a:t>
            </a:r>
          </a:p>
          <a:p>
            <a:pPr defTabSz="821690">
              <a:defRPr b="0">
                <a:solidFill>
                  <a:srgbClr val="FFFFFF"/>
                </a:solidFill>
              </a:defRPr>
            </a:pPr>
            <a:r>
              <a:t>缺陷管理</a:t>
            </a:r>
          </a:p>
        </p:txBody>
      </p:sp>
      <p:sp>
        <p:nvSpPr>
          <p:cNvPr id="608" name="1"/>
          <p:cNvSpPr/>
          <p:nvPr/>
        </p:nvSpPr>
        <p:spPr>
          <a:xfrm>
            <a:off x="1566510" y="5595396"/>
            <a:ext cx="844037"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1</a:t>
            </a:r>
          </a:p>
        </p:txBody>
      </p:sp>
      <p:sp>
        <p:nvSpPr>
          <p:cNvPr id="609" name="5"/>
          <p:cNvSpPr/>
          <p:nvPr/>
        </p:nvSpPr>
        <p:spPr>
          <a:xfrm>
            <a:off x="21857428" y="5656087"/>
            <a:ext cx="844038" cy="8825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5</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7"/>
          <p:cNvSpPr txBox="1"/>
          <p:nvPr/>
        </p:nvSpPr>
        <p:spPr>
          <a:xfrm>
            <a:off x="2722709" y="3658561"/>
            <a:ext cx="5184774" cy="777875"/>
          </a:xfrm>
          <a:prstGeom prst="rect">
            <a:avLst/>
          </a:prstGeom>
          <a:ln w="12700">
            <a:miter lim="400000"/>
          </a:ln>
        </p:spPr>
        <p:txBody>
          <a:bodyPr wrap="none" lIns="71436" tIns="71436" rIns="71436" bIns="71436" anchor="ctr">
            <a:spAutoFit/>
          </a:bodyPr>
          <a:lstStyle>
            <a:lvl1pPr algn="l" defTabSz="821690">
              <a:spcBef>
                <a:spcPts val="5900"/>
              </a:spcBef>
              <a:defRPr sz="3600" b="0">
                <a:solidFill>
                  <a:srgbClr val="5E5E5E"/>
                </a:solidFill>
                <a:latin typeface="Helvetica"/>
                <a:ea typeface="Helvetica"/>
                <a:cs typeface="Helvetica"/>
                <a:sym typeface="Helvetica"/>
              </a:defRPr>
            </a:lvl1pPr>
          </a:lstStyle>
          <a:p>
            <a:r>
              <a:t>人工模式的测试计划执行</a:t>
            </a:r>
          </a:p>
        </p:txBody>
      </p:sp>
      <p:sp>
        <p:nvSpPr>
          <p:cNvPr id="3" name="箭头: 右 38"/>
          <p:cNvSpPr/>
          <p:nvPr/>
        </p:nvSpPr>
        <p:spPr>
          <a:xfrm>
            <a:off x="11082224" y="7277099"/>
            <a:ext cx="1686152" cy="2438401"/>
          </a:xfrm>
          <a:prstGeom prst="rightArrow">
            <a:avLst>
              <a:gd name="adj1" fmla="val 50000"/>
              <a:gd name="adj2" fmla="val 45241"/>
            </a:avLst>
          </a:prstGeom>
          <a:solidFill>
            <a:srgbClr val="808080"/>
          </a:solidFill>
          <a:ln w="12700">
            <a:miter lim="400000"/>
          </a:ln>
        </p:spPr>
        <p:txBody>
          <a:bodyPr lIns="71436" tIns="71436" rIns="71436" bIns="71436" anchor="ctr"/>
          <a:lstStyle/>
          <a:p>
            <a:pPr algn="l" defTabSz="914400">
              <a:defRPr sz="1800" b="0"/>
            </a:pPr>
          </a:p>
        </p:txBody>
      </p:sp>
      <p:grpSp>
        <p:nvGrpSpPr>
          <p:cNvPr id="4" name="成组"/>
          <p:cNvGrpSpPr/>
          <p:nvPr/>
        </p:nvGrpSpPr>
        <p:grpSpPr>
          <a:xfrm>
            <a:off x="14952695" y="6337067"/>
            <a:ext cx="5886849" cy="3458877"/>
            <a:chOff x="0" y="0"/>
            <a:chExt cx="5886848" cy="3458876"/>
          </a:xfrm>
        </p:grpSpPr>
        <p:grpSp>
          <p:nvGrpSpPr>
            <p:cNvPr id="5" name="功能测试用例"/>
            <p:cNvGrpSpPr/>
            <p:nvPr/>
          </p:nvGrpSpPr>
          <p:grpSpPr>
            <a:xfrm>
              <a:off x="3216080" y="0"/>
              <a:ext cx="2670769" cy="1062665"/>
              <a:chOff x="0" y="0"/>
              <a:chExt cx="2670767" cy="1062664"/>
            </a:xfrm>
          </p:grpSpPr>
          <p:sp>
            <p:nvSpPr>
              <p:cNvPr id="6"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7" name="功能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功能测试用例</a:t>
                </a:r>
              </a:p>
            </p:txBody>
          </p:sp>
        </p:grpSp>
        <p:grpSp>
          <p:nvGrpSpPr>
            <p:cNvPr id="8" name="接口测试用例"/>
            <p:cNvGrpSpPr/>
            <p:nvPr/>
          </p:nvGrpSpPr>
          <p:grpSpPr>
            <a:xfrm>
              <a:off x="-1" y="0"/>
              <a:ext cx="2670768" cy="1062664"/>
              <a:chOff x="0" y="0"/>
              <a:chExt cx="2670766" cy="1062663"/>
            </a:xfrm>
          </p:grpSpPr>
          <p:sp>
            <p:nvSpPr>
              <p:cNvPr id="9" name="形状"/>
              <p:cNvSpPr/>
              <p:nvPr/>
            </p:nvSpPr>
            <p:spPr>
              <a:xfrm>
                <a:off x="0" y="-1"/>
                <a:ext cx="2670767" cy="1062665"/>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 name="接口测试用例"/>
              <p:cNvSpPr txBox="1"/>
              <p:nvPr/>
            </p:nvSpPr>
            <p:spPr>
              <a:xfrm>
                <a:off x="-1" y="160492"/>
                <a:ext cx="2670768"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接口测试用例</a:t>
                </a:r>
              </a:p>
            </p:txBody>
          </p:sp>
        </p:grpSp>
        <p:grpSp>
          <p:nvGrpSpPr>
            <p:cNvPr id="11" name="接口场景用例"/>
            <p:cNvGrpSpPr/>
            <p:nvPr/>
          </p:nvGrpSpPr>
          <p:grpSpPr>
            <a:xfrm>
              <a:off x="-1" y="1194269"/>
              <a:ext cx="2670768" cy="1062666"/>
              <a:chOff x="0" y="0"/>
              <a:chExt cx="2670766" cy="1062664"/>
            </a:xfrm>
          </p:grpSpPr>
          <p:sp>
            <p:nvSpPr>
              <p:cNvPr id="12" name="形状"/>
              <p:cNvSpPr/>
              <p:nvPr/>
            </p:nvSpPr>
            <p:spPr>
              <a:xfrm>
                <a:off x="0" y="-1"/>
                <a:ext cx="2670767"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3" name="接口场景用例"/>
              <p:cNvSpPr txBox="1"/>
              <p:nvPr/>
            </p:nvSpPr>
            <p:spPr>
              <a:xfrm>
                <a:off x="-1" y="160493"/>
                <a:ext cx="2670768"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接口场景用例</a:t>
                </a:r>
              </a:p>
            </p:txBody>
          </p:sp>
        </p:grpSp>
        <p:grpSp>
          <p:nvGrpSpPr>
            <p:cNvPr id="14" name="性能测试用例"/>
            <p:cNvGrpSpPr/>
            <p:nvPr/>
          </p:nvGrpSpPr>
          <p:grpSpPr>
            <a:xfrm>
              <a:off x="3216080" y="1194269"/>
              <a:ext cx="2670769" cy="1062666"/>
              <a:chOff x="0" y="0"/>
              <a:chExt cx="2670767" cy="1062664"/>
            </a:xfrm>
          </p:grpSpPr>
          <p:sp>
            <p:nvSpPr>
              <p:cNvPr id="15"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6" name="性能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性能测试用例</a:t>
                </a:r>
              </a:p>
            </p:txBody>
          </p:sp>
        </p:grpSp>
        <p:grpSp>
          <p:nvGrpSpPr>
            <p:cNvPr id="17" name="UI 测试用例"/>
            <p:cNvGrpSpPr/>
            <p:nvPr/>
          </p:nvGrpSpPr>
          <p:grpSpPr>
            <a:xfrm>
              <a:off x="3216080" y="2383498"/>
              <a:ext cx="2670769" cy="1062666"/>
              <a:chOff x="0" y="0"/>
              <a:chExt cx="2670767" cy="1062664"/>
            </a:xfrm>
          </p:grpSpPr>
          <p:sp>
            <p:nvSpPr>
              <p:cNvPr id="18"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9" name="UI 测试场景"/>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p>
                <a:pPr defTabSz="914400">
                  <a:defRPr sz="3100" b="0">
                    <a:solidFill>
                      <a:srgbClr val="FFFFFF"/>
                    </a:solidFill>
                  </a:defRPr>
                </a:pPr>
                <a:r>
                  <a:t>UI 测试</a:t>
                </a:r>
                <a:r>
                  <a:t>场景</a:t>
                </a:r>
              </a:p>
            </p:txBody>
          </p:sp>
        </p:grpSp>
        <p:grpSp>
          <p:nvGrpSpPr>
            <p:cNvPr id="20" name="其他测试用例"/>
            <p:cNvGrpSpPr/>
            <p:nvPr/>
          </p:nvGrpSpPr>
          <p:grpSpPr>
            <a:xfrm>
              <a:off x="-1" y="2396211"/>
              <a:ext cx="2670769" cy="1062666"/>
              <a:chOff x="0" y="0"/>
              <a:chExt cx="2670767" cy="1062664"/>
            </a:xfrm>
          </p:grpSpPr>
          <p:sp>
            <p:nvSpPr>
              <p:cNvPr id="21"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22" name="其他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其他测试用例</a:t>
                </a:r>
              </a:p>
            </p:txBody>
          </p:sp>
        </p:grpSp>
      </p:grpSp>
      <p:sp>
        <p:nvSpPr>
          <p:cNvPr id="23" name="测试计划"/>
          <p:cNvSpPr txBox="1"/>
          <p:nvPr/>
        </p:nvSpPr>
        <p:spPr>
          <a:xfrm>
            <a:off x="16800883" y="4938436"/>
            <a:ext cx="2111661" cy="561975"/>
          </a:xfrm>
          <a:prstGeom prst="rect">
            <a:avLst/>
          </a:prstGeom>
          <a:ln w="12700">
            <a:miter lim="400000"/>
          </a:ln>
        </p:spPr>
        <p:txBody>
          <a:bodyPr lIns="71436" tIns="71436" rIns="71436" bIns="71436" anchor="ctr">
            <a:spAutoFit/>
          </a:bodyPr>
          <a:lstStyle>
            <a:lvl1pPr defTabSz="821690">
              <a:defRPr sz="2400"/>
            </a:lvl1pPr>
          </a:lstStyle>
          <a:p>
            <a:r>
              <a:t>测试计划</a:t>
            </a:r>
          </a:p>
        </p:txBody>
      </p:sp>
      <p:sp>
        <p:nvSpPr>
          <p:cNvPr id="24" name="三角形"/>
          <p:cNvSpPr/>
          <p:nvPr/>
        </p:nvSpPr>
        <p:spPr>
          <a:xfrm>
            <a:off x="14868737" y="5571664"/>
            <a:ext cx="6119209" cy="4663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FFFFF"/>
              </a:gs>
              <a:gs pos="100000">
                <a:srgbClr val="783887"/>
              </a:gs>
            </a:gsLst>
            <a:lin ang="16200000"/>
          </a:gradFill>
          <a:ln w="12700">
            <a:miter lim="400000"/>
          </a:ln>
        </p:spPr>
        <p:txBody>
          <a:bodyPr lIns="71436" tIns="71436" rIns="71436" bIns="71436" anchor="ctr"/>
          <a:lstStyle/>
          <a:p>
            <a:pPr defTabSz="821690">
              <a:defRPr sz="3000" b="0">
                <a:solidFill>
                  <a:srgbClr val="FFFFFF"/>
                </a:solidFill>
              </a:defRPr>
            </a:pPr>
          </a:p>
        </p:txBody>
      </p:sp>
      <p:sp>
        <p:nvSpPr>
          <p:cNvPr id="25" name="测试计划报告"/>
          <p:cNvSpPr txBox="1"/>
          <p:nvPr/>
        </p:nvSpPr>
        <p:spPr>
          <a:xfrm>
            <a:off x="16458646" y="11011105"/>
            <a:ext cx="3102901" cy="561975"/>
          </a:xfrm>
          <a:prstGeom prst="rect">
            <a:avLst/>
          </a:prstGeom>
          <a:ln w="12700">
            <a:miter lim="400000"/>
          </a:ln>
        </p:spPr>
        <p:txBody>
          <a:bodyPr lIns="71436" tIns="71436" rIns="71436" bIns="71436" anchor="ctr">
            <a:spAutoFit/>
          </a:bodyPr>
          <a:lstStyle>
            <a:lvl1pPr defTabSz="821690">
              <a:defRPr sz="2400"/>
            </a:lvl1pPr>
          </a:lstStyle>
          <a:p>
            <a:r>
              <a:t>测试计划报告</a:t>
            </a:r>
          </a:p>
        </p:txBody>
      </p:sp>
      <p:sp>
        <p:nvSpPr>
          <p:cNvPr id="26" name="三角形"/>
          <p:cNvSpPr/>
          <p:nvPr/>
        </p:nvSpPr>
        <p:spPr>
          <a:xfrm>
            <a:off x="14953941" y="10394099"/>
            <a:ext cx="5948801" cy="4663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gradFill>
            <a:gsLst>
              <a:gs pos="0">
                <a:srgbClr val="FFFFFF"/>
              </a:gs>
              <a:gs pos="100000">
                <a:srgbClr val="783887"/>
              </a:gs>
            </a:gsLst>
            <a:lin ang="5400000"/>
          </a:gradFill>
          <a:ln w="12700">
            <a:miter lim="400000"/>
          </a:ln>
        </p:spPr>
        <p:txBody>
          <a:bodyPr lIns="71436" tIns="71436" rIns="71436" bIns="71436" anchor="ctr"/>
          <a:lstStyle/>
          <a:p>
            <a:pPr defTabSz="821690">
              <a:defRPr sz="3000" b="0">
                <a:solidFill>
                  <a:srgbClr val="FFFFFF"/>
                </a:solidFill>
              </a:defRPr>
            </a:pPr>
          </a:p>
        </p:txBody>
      </p:sp>
      <p:sp>
        <p:nvSpPr>
          <p:cNvPr id="27" name="缺陷管理"/>
          <p:cNvSpPr txBox="1"/>
          <p:nvPr/>
        </p:nvSpPr>
        <p:spPr>
          <a:xfrm>
            <a:off x="21042033" y="11562109"/>
            <a:ext cx="2111661" cy="561975"/>
          </a:xfrm>
          <a:prstGeom prst="rect">
            <a:avLst/>
          </a:prstGeom>
          <a:ln w="12700">
            <a:miter lim="400000"/>
          </a:ln>
        </p:spPr>
        <p:txBody>
          <a:bodyPr lIns="71436" tIns="71436" rIns="71436" bIns="71436" anchor="ctr">
            <a:spAutoFit/>
          </a:bodyPr>
          <a:lstStyle>
            <a:lvl1pPr defTabSz="821690">
              <a:defRPr sz="2400"/>
            </a:lvl1pPr>
          </a:lstStyle>
          <a:p>
            <a:r>
              <a:t>缺陷管理</a:t>
            </a:r>
          </a:p>
        </p:txBody>
      </p:sp>
      <p:pic>
        <p:nvPicPr>
          <p:cNvPr id="28" name="线条 线条" descr="线条 线条"/>
          <p:cNvPicPr>
            <a:picLocks noChangeAspect="1"/>
          </p:cNvPicPr>
          <p:nvPr/>
        </p:nvPicPr>
        <p:blipFill>
          <a:blip r:embed="rId1"/>
          <a:stretch>
            <a:fillRect/>
          </a:stretch>
        </p:blipFill>
        <p:spPr>
          <a:xfrm rot="11938112">
            <a:off x="19356579" y="11408760"/>
            <a:ext cx="1914286" cy="306698"/>
          </a:xfrm>
          <a:prstGeom prst="rect">
            <a:avLst/>
          </a:prstGeom>
          <a:ln w="12700">
            <a:miter lim="400000"/>
            <a:headEnd/>
            <a:tailEnd/>
          </a:ln>
        </p:spPr>
      </p:pic>
      <p:sp>
        <p:nvSpPr>
          <p:cNvPr id="29" name="矩形"/>
          <p:cNvSpPr/>
          <p:nvPr/>
        </p:nvSpPr>
        <p:spPr>
          <a:xfrm>
            <a:off x="14840049" y="6183522"/>
            <a:ext cx="6176585" cy="3897184"/>
          </a:xfrm>
          <a:prstGeom prst="rect">
            <a:avLst/>
          </a:prstGeom>
          <a:ln w="50800">
            <a:solidFill>
              <a:srgbClr val="783887"/>
            </a:solidFill>
            <a:custDash>
              <a:ds d="200000" sp="200000"/>
            </a:custDash>
            <a:miter lim="400000"/>
          </a:ln>
        </p:spPr>
        <p:txBody>
          <a:bodyPr lIns="71436" tIns="71436" rIns="71436" bIns="71436" anchor="ctr"/>
          <a:lstStyle/>
          <a:p>
            <a:pPr defTabSz="821690">
              <a:defRPr sz="3000" b="0">
                <a:solidFill>
                  <a:srgbClr val="FFFFFF"/>
                </a:solidFill>
              </a:defRPr>
            </a:pPr>
          </a:p>
        </p:txBody>
      </p:sp>
      <p:sp>
        <p:nvSpPr>
          <p:cNvPr id="30" name="发起"/>
          <p:cNvSpPr txBox="1"/>
          <p:nvPr/>
        </p:nvSpPr>
        <p:spPr>
          <a:xfrm>
            <a:off x="13506450" y="4891869"/>
            <a:ext cx="1508518"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发起</a:t>
            </a:r>
          </a:p>
        </p:txBody>
      </p:sp>
      <p:sp>
        <p:nvSpPr>
          <p:cNvPr id="31" name="执行"/>
          <p:cNvSpPr txBox="1"/>
          <p:nvPr/>
        </p:nvSpPr>
        <p:spPr>
          <a:xfrm>
            <a:off x="13420498" y="7711919"/>
            <a:ext cx="1508519"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执行</a:t>
            </a:r>
          </a:p>
        </p:txBody>
      </p:sp>
      <p:sp>
        <p:nvSpPr>
          <p:cNvPr id="32" name="报告"/>
          <p:cNvSpPr txBox="1"/>
          <p:nvPr/>
        </p:nvSpPr>
        <p:spPr>
          <a:xfrm>
            <a:off x="13434823" y="10911906"/>
            <a:ext cx="1508519"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报告</a:t>
            </a:r>
          </a:p>
        </p:txBody>
      </p:sp>
      <p:sp>
        <p:nvSpPr>
          <p:cNvPr id="33" name="三角形"/>
          <p:cNvSpPr/>
          <p:nvPr/>
        </p:nvSpPr>
        <p:spPr>
          <a:xfrm rot="5400000">
            <a:off x="19437038" y="7901274"/>
            <a:ext cx="4369544" cy="513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FFFFF"/>
              </a:gs>
              <a:gs pos="100000">
                <a:srgbClr val="783887"/>
              </a:gs>
            </a:gsLst>
            <a:lin ang="16200000"/>
          </a:gradFill>
          <a:ln w="12700">
            <a:miter lim="400000"/>
          </a:ln>
        </p:spPr>
        <p:txBody>
          <a:bodyPr lIns="71436" tIns="71436" rIns="71436" bIns="71436" anchor="ctr"/>
          <a:lstStyle/>
          <a:p>
            <a:pPr defTabSz="821690">
              <a:defRPr sz="3000" b="0">
                <a:solidFill>
                  <a:srgbClr val="FFFFFF"/>
                </a:solidFill>
              </a:defRPr>
            </a:pPr>
          </a:p>
        </p:txBody>
      </p:sp>
      <p:sp>
        <p:nvSpPr>
          <p:cNvPr id="34" name="矩形"/>
          <p:cNvSpPr/>
          <p:nvPr/>
        </p:nvSpPr>
        <p:spPr>
          <a:xfrm>
            <a:off x="22173238" y="5830247"/>
            <a:ext cx="1486862" cy="4390292"/>
          </a:xfrm>
          <a:prstGeom prst="rect">
            <a:avLst/>
          </a:prstGeom>
          <a:ln w="50800">
            <a:solidFill>
              <a:srgbClr val="783887"/>
            </a:solidFill>
            <a:custDash>
              <a:ds d="200000" sp="200000"/>
            </a:custDash>
            <a:miter lim="400000"/>
          </a:ln>
        </p:spPr>
        <p:txBody>
          <a:bodyPr lIns="71436" tIns="71436" rIns="71436" bIns="71436" anchor="ctr"/>
          <a:lstStyle/>
          <a:p>
            <a:pPr defTabSz="821690">
              <a:defRPr sz="3000" b="0">
                <a:solidFill>
                  <a:srgbClr val="FFFFFF"/>
                </a:solidFill>
              </a:defRPr>
            </a:pPr>
          </a:p>
        </p:txBody>
      </p:sp>
      <p:sp>
        <p:nvSpPr>
          <p:cNvPr id="35" name="矩形 53"/>
          <p:cNvSpPr/>
          <p:nvPr/>
        </p:nvSpPr>
        <p:spPr>
          <a:xfrm>
            <a:off x="22408413" y="5958016"/>
            <a:ext cx="1058079" cy="4091746"/>
          </a:xfrm>
          <a:prstGeom prst="rect">
            <a:avLst/>
          </a:prstGeom>
          <a:solidFill>
            <a:srgbClr val="40404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36" name="文本框 54"/>
          <p:cNvSpPr txBox="1"/>
          <p:nvPr/>
        </p:nvSpPr>
        <p:spPr>
          <a:xfrm>
            <a:off x="22735607" y="6068006"/>
            <a:ext cx="362124" cy="3914775"/>
          </a:xfrm>
          <a:prstGeom prst="rect">
            <a:avLst/>
          </a:prstGeom>
          <a:ln w="12700">
            <a:miter lim="400000"/>
          </a:ln>
        </p:spPr>
        <p:txBody>
          <a:bodyPr lIns="71436" tIns="71436" rIns="71436" bIns="71436" anchor="ctr">
            <a:spAutoFit/>
          </a:bodyPr>
          <a:lstStyle>
            <a:lvl1pPr defTabSz="821690">
              <a:defRPr sz="2400">
                <a:solidFill>
                  <a:srgbClr val="FFFFFF"/>
                </a:solidFill>
              </a:defRPr>
            </a:lvl1pPr>
          </a:lstStyle>
          <a:p>
            <a:r>
              <a:t>全自动化执行与反馈</a:t>
            </a:r>
          </a:p>
        </p:txBody>
      </p:sp>
      <p:sp>
        <p:nvSpPr>
          <p:cNvPr id="37" name="矩形 55"/>
          <p:cNvSpPr/>
          <p:nvPr/>
        </p:nvSpPr>
        <p:spPr>
          <a:xfrm>
            <a:off x="13506450" y="4543425"/>
            <a:ext cx="10515600" cy="7905750"/>
          </a:xfrm>
          <a:prstGeom prst="rect">
            <a:avLst/>
          </a:prstGeom>
          <a:ln w="12700">
            <a:solidFill>
              <a:srgbClr val="000000"/>
            </a:solidFill>
            <a:prstDash val="dashDot"/>
            <a:miter lim="400000"/>
          </a:ln>
        </p:spPr>
        <p:txBody>
          <a:bodyPr lIns="71436" tIns="71436" rIns="71436" bIns="71436" anchor="ctr"/>
          <a:lstStyle/>
          <a:p>
            <a:pPr defTabSz="821690">
              <a:defRPr sz="3000" b="0">
                <a:solidFill>
                  <a:srgbClr val="FFFFFF"/>
                </a:solidFill>
              </a:defRPr>
            </a:pPr>
          </a:p>
        </p:txBody>
      </p:sp>
      <p:sp>
        <p:nvSpPr>
          <p:cNvPr id="38" name="文本框 62"/>
          <p:cNvSpPr txBox="1"/>
          <p:nvPr/>
        </p:nvSpPr>
        <p:spPr>
          <a:xfrm>
            <a:off x="15216804" y="3715711"/>
            <a:ext cx="7040364"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latin typeface="Helvetica"/>
                <a:ea typeface="Helvetica"/>
                <a:cs typeface="Helvetica"/>
                <a:sym typeface="Helvetica"/>
              </a:defRPr>
            </a:pPr>
            <a:r>
              <a:t>MeterSphere </a:t>
            </a:r>
            <a:r>
              <a:t>中的一体化测试计划</a:t>
            </a:r>
          </a:p>
        </p:txBody>
      </p:sp>
      <p:sp>
        <p:nvSpPr>
          <p:cNvPr id="39" name="MeterSphere 测试跟踪核心：覆盖全场景的测试计划"/>
          <p:cNvSpPr txBox="1"/>
          <p:nvPr/>
        </p:nvSpPr>
        <p:spPr>
          <a:xfrm>
            <a:off x="2364105" y="1522474"/>
            <a:ext cx="19655790" cy="1166495"/>
          </a:xfrm>
          <a:prstGeom prst="rect">
            <a:avLst/>
          </a:prstGeom>
          <a:ln w="12700">
            <a:miter lim="400000"/>
          </a:ln>
        </p:spPr>
        <p:txBody>
          <a:bodyPr wrap="none" lIns="91438" tIns="91438" rIns="91438" bIns="91438">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测试跟踪核心：一体化</a:t>
            </a:r>
            <a:r>
              <a:rPr>
                <a:latin typeface="方正黑体简体" panose="02010601030101010101" charset="-122"/>
                <a:ea typeface="方正黑体简体" panose="02010601030101010101" charset="-122"/>
                <a:cs typeface="方正黑体简体" panose="02010601030101010101" charset="-122"/>
              </a:rPr>
              <a:t>全场景的测试计划</a:t>
            </a:r>
            <a:endParaRPr>
              <a:latin typeface="方正黑体简体" panose="02010601030101010101" charset="-122"/>
              <a:ea typeface="方正黑体简体" panose="02010601030101010101" charset="-122"/>
              <a:cs typeface="方正黑体简体" panose="02010601030101010101" charset="-122"/>
            </a:endParaRPr>
          </a:p>
        </p:txBody>
      </p:sp>
      <p:sp>
        <p:nvSpPr>
          <p:cNvPr id="40" name="矩形"/>
          <p:cNvSpPr/>
          <p:nvPr/>
        </p:nvSpPr>
        <p:spPr>
          <a:xfrm>
            <a:off x="-21274" y="-19202"/>
            <a:ext cx="2836835" cy="264974"/>
          </a:xfrm>
          <a:prstGeom prst="rect">
            <a:avLst/>
          </a:prstGeom>
          <a:solidFill>
            <a:srgbClr val="783887">
              <a:alpha val="80000"/>
            </a:srgbClr>
          </a:solidFill>
          <a:ln w="12700">
            <a:miter lim="400000"/>
          </a:ln>
        </p:spPr>
        <p:txBody>
          <a:bodyPr lIns="71436" tIns="71436" rIns="71436" bIns="71436" anchor="ctr"/>
          <a:lstStyle/>
          <a:p>
            <a:pPr defTabSz="914400">
              <a:defRPr sz="2400">
                <a:solidFill>
                  <a:srgbClr val="FFFFFF"/>
                </a:solidFill>
                <a:latin typeface="Calibri"/>
                <a:ea typeface="Calibri"/>
                <a:cs typeface="Calibri"/>
                <a:sym typeface="Calibri"/>
              </a:defRPr>
            </a:pPr>
          </a:p>
        </p:txBody>
      </p:sp>
      <p:grpSp>
        <p:nvGrpSpPr>
          <p:cNvPr id="42" name="成组"/>
          <p:cNvGrpSpPr/>
          <p:nvPr/>
        </p:nvGrpSpPr>
        <p:grpSpPr>
          <a:xfrm>
            <a:off x="323850" y="4524375"/>
            <a:ext cx="10020300" cy="7943850"/>
            <a:chOff x="0" y="0"/>
            <a:chExt cx="10020300" cy="7943850"/>
          </a:xfrm>
        </p:grpSpPr>
        <p:sp>
          <p:nvSpPr>
            <p:cNvPr id="43" name="矩形 2"/>
            <p:cNvSpPr txBox="1"/>
            <p:nvPr/>
          </p:nvSpPr>
          <p:spPr>
            <a:xfrm>
              <a:off x="2752725" y="3636962"/>
              <a:ext cx="5314950" cy="650875"/>
            </a:xfrm>
            <a:prstGeom prst="rect">
              <a:avLst/>
            </a:prstGeom>
            <a:noFill/>
            <a:ln w="12700" cap="flat">
              <a:noFill/>
              <a:miter lim="400000"/>
            </a:ln>
            <a:effectLst/>
          </p:spPr>
          <p:txBody>
            <a:bodyPr wrap="square" lIns="71436" tIns="71436" rIns="71436" bIns="71436" numCol="1" anchor="ctr">
              <a:spAutoFit/>
            </a:bodyPr>
            <a:lstStyle>
              <a:lvl1pPr defTabSz="821690">
                <a:defRPr sz="2800">
                  <a:solidFill>
                    <a:srgbClr val="FFFFFF"/>
                  </a:solidFill>
                </a:defRPr>
              </a:lvl1pPr>
            </a:lstStyle>
            <a:p>
              <a:r>
                <a:t>测试管理一体化</a:t>
              </a:r>
            </a:p>
          </p:txBody>
        </p:sp>
        <p:sp>
          <p:nvSpPr>
            <p:cNvPr id="44" name="矩形 3"/>
            <p:cNvSpPr/>
            <p:nvPr/>
          </p:nvSpPr>
          <p:spPr>
            <a:xfrm>
              <a:off x="128019" y="134296"/>
              <a:ext cx="4267818" cy="676275"/>
            </a:xfrm>
            <a:prstGeom prst="rect">
              <a:avLst/>
            </a:prstGeom>
            <a:solidFill>
              <a:srgbClr val="783887"/>
            </a:solidFill>
            <a:ln w="12700" cap="flat">
              <a:noFill/>
              <a:miter lim="400000"/>
            </a:ln>
            <a:effectLst/>
          </p:spPr>
          <p:txBody>
            <a:bodyPr wrap="square" lIns="71436" tIns="71436" rIns="71436" bIns="71436" numCol="1" anchor="ctr">
              <a:spAutoFit/>
            </a:bodyPr>
            <a:lstStyle/>
            <a:p>
              <a:pPr defTabSz="821690">
                <a:defRPr sz="3000" b="0">
                  <a:solidFill>
                    <a:srgbClr val="FFFFFF"/>
                  </a:solidFill>
                </a:defRPr>
              </a:pPr>
              <a:r>
                <a:t>测试目标 </a:t>
              </a:r>
              <a:r>
                <a:t>&amp; </a:t>
              </a:r>
              <a:r>
                <a:t>需求 </a:t>
              </a:r>
              <a:r>
                <a:t>&amp; </a:t>
              </a:r>
              <a:r>
                <a:t>策略</a:t>
              </a:r>
            </a:p>
          </p:txBody>
        </p:sp>
        <p:sp>
          <p:nvSpPr>
            <p:cNvPr id="45" name="矩形 4"/>
            <p:cNvSpPr/>
            <p:nvPr/>
          </p:nvSpPr>
          <p:spPr>
            <a:xfrm>
              <a:off x="284753" y="1714946"/>
              <a:ext cx="3639672" cy="676275"/>
            </a:xfrm>
            <a:prstGeom prst="rect">
              <a:avLst/>
            </a:prstGeom>
            <a:solidFill>
              <a:srgbClr val="783887"/>
            </a:solidFill>
            <a:ln w="12700" cap="flat">
              <a:noFill/>
              <a:miter lim="400000"/>
            </a:ln>
            <a:effectLst/>
          </p:spPr>
          <p:txBody>
            <a:bodyPr wrap="square" lIns="71436" tIns="71436" rIns="71436" bIns="71436" numCol="1" anchor="ctr">
              <a:spAutoFit/>
            </a:bodyPr>
            <a:lstStyle>
              <a:lvl1pPr defTabSz="821690">
                <a:defRPr sz="3000" b="0">
                  <a:solidFill>
                    <a:srgbClr val="FFFFFF"/>
                  </a:solidFill>
                </a:defRPr>
              </a:lvl1pPr>
            </a:lstStyle>
            <a:p>
              <a:r>
                <a:t>测试计划制定</a:t>
              </a:r>
            </a:p>
          </p:txBody>
        </p:sp>
        <p:sp>
          <p:nvSpPr>
            <p:cNvPr id="46" name="矩形 5"/>
            <p:cNvSpPr/>
            <p:nvPr/>
          </p:nvSpPr>
          <p:spPr>
            <a:xfrm>
              <a:off x="5684894" y="892012"/>
              <a:ext cx="1704150" cy="2287353"/>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47" name="文本框 6"/>
            <p:cNvSpPr txBox="1"/>
            <p:nvPr/>
          </p:nvSpPr>
          <p:spPr>
            <a:xfrm>
              <a:off x="5732724" y="1458522"/>
              <a:ext cx="1608490" cy="1158875"/>
            </a:xfrm>
            <a:prstGeom prst="rect">
              <a:avLst/>
            </a:prstGeom>
            <a:noFill/>
            <a:ln w="12700" cap="flat">
              <a:noFill/>
              <a:miter lim="400000"/>
            </a:ln>
            <a:effectLst/>
          </p:spPr>
          <p:txBody>
            <a:bodyPr wrap="square" lIns="71436" tIns="71436" rIns="71436" bIns="71436" numCol="1" anchor="ctr">
              <a:spAutoFit/>
            </a:bodyPr>
            <a:lstStyle>
              <a:lvl1pPr defTabSz="821690">
                <a:defRPr sz="2800" b="0">
                  <a:solidFill>
                    <a:srgbClr val="FFFFFF"/>
                  </a:solidFill>
                </a:defRPr>
              </a:lvl1pPr>
            </a:lstStyle>
            <a:p>
              <a:r>
                <a:t>测试计划人工执行</a:t>
              </a:r>
            </a:p>
          </p:txBody>
        </p:sp>
        <p:sp>
          <p:nvSpPr>
            <p:cNvPr id="48" name="直接箭头连接符 7"/>
            <p:cNvSpPr/>
            <p:nvPr/>
          </p:nvSpPr>
          <p:spPr>
            <a:xfrm>
              <a:off x="2104589" y="775400"/>
              <a:ext cx="1" cy="97471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49" name="文本框 8"/>
            <p:cNvSpPr txBox="1"/>
            <p:nvPr/>
          </p:nvSpPr>
          <p:spPr>
            <a:xfrm>
              <a:off x="251136" y="2434928"/>
              <a:ext cx="3908613" cy="1190625"/>
            </a:xfrm>
            <a:prstGeom prst="rect">
              <a:avLst/>
            </a:prstGeom>
            <a:noFill/>
            <a:ln w="12700" cap="flat">
              <a:noFill/>
              <a:miter lim="400000"/>
            </a:ln>
            <a:effectLst/>
          </p:spPr>
          <p:txBody>
            <a:bodyPr wrap="square" lIns="71436" tIns="71436" rIns="71436" bIns="71436" numCol="1" anchor="ctr">
              <a:spAutoFit/>
            </a:bodyPr>
            <a:lstStyle>
              <a:lvl1pPr algn="l" defTabSz="821690">
                <a:lnSpc>
                  <a:spcPct val="150000"/>
                </a:lnSpc>
                <a:defRPr sz="2400" b="0"/>
              </a:lvl1pPr>
            </a:lstStyle>
            <a:p>
              <a:r>
                <a:t>制定测试的责任人、范围、方法、资源和进度等</a:t>
              </a:r>
            </a:p>
          </p:txBody>
        </p:sp>
        <p:sp>
          <p:nvSpPr>
            <p:cNvPr id="50" name="直接箭头连接符 9"/>
            <p:cNvSpPr/>
            <p:nvPr/>
          </p:nvSpPr>
          <p:spPr>
            <a:xfrm flipV="1">
              <a:off x="3924424" y="2034033"/>
              <a:ext cx="1760471" cy="19051"/>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nvGrpSpPr>
            <p:cNvPr id="51" name="组合 16"/>
            <p:cNvGrpSpPr/>
            <p:nvPr/>
          </p:nvGrpSpPr>
          <p:grpSpPr>
            <a:xfrm>
              <a:off x="4285770" y="5307403"/>
              <a:ext cx="793632" cy="2536167"/>
              <a:chOff x="0" y="0"/>
              <a:chExt cx="793631" cy="2536165"/>
            </a:xfrm>
          </p:grpSpPr>
          <p:sp>
            <p:nvSpPr>
              <p:cNvPr id="52" name="矩形 35"/>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3" name="文本框 36"/>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接口测试</a:t>
                </a:r>
              </a:p>
            </p:txBody>
          </p:sp>
        </p:grpSp>
        <p:grpSp>
          <p:nvGrpSpPr>
            <p:cNvPr id="54" name="组合 17"/>
            <p:cNvGrpSpPr/>
            <p:nvPr/>
          </p:nvGrpSpPr>
          <p:grpSpPr>
            <a:xfrm>
              <a:off x="3318654" y="5307403"/>
              <a:ext cx="793632" cy="2536167"/>
              <a:chOff x="0" y="0"/>
              <a:chExt cx="793631" cy="2536165"/>
            </a:xfrm>
          </p:grpSpPr>
          <p:sp>
            <p:nvSpPr>
              <p:cNvPr id="55" name="矩形 33"/>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6" name="文本框 34"/>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功能测试</a:t>
                </a:r>
              </a:p>
            </p:txBody>
          </p:sp>
        </p:grpSp>
        <p:grpSp>
          <p:nvGrpSpPr>
            <p:cNvPr id="57" name="组合 18"/>
            <p:cNvGrpSpPr/>
            <p:nvPr/>
          </p:nvGrpSpPr>
          <p:grpSpPr>
            <a:xfrm>
              <a:off x="5252887" y="5307403"/>
              <a:ext cx="793632" cy="2536167"/>
              <a:chOff x="0" y="0"/>
              <a:chExt cx="793631" cy="2536165"/>
            </a:xfrm>
          </p:grpSpPr>
          <p:sp>
            <p:nvSpPr>
              <p:cNvPr id="58" name="矩形 31"/>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9" name="文本框 32"/>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性能测试</a:t>
                </a:r>
              </a:p>
            </p:txBody>
          </p:sp>
        </p:grpSp>
        <p:grpSp>
          <p:nvGrpSpPr>
            <p:cNvPr id="60" name="组合 21"/>
            <p:cNvGrpSpPr/>
            <p:nvPr/>
          </p:nvGrpSpPr>
          <p:grpSpPr>
            <a:xfrm>
              <a:off x="8154238" y="5307403"/>
              <a:ext cx="793632" cy="2536167"/>
              <a:chOff x="0" y="0"/>
              <a:chExt cx="793631" cy="2536165"/>
            </a:xfrm>
          </p:grpSpPr>
          <p:sp>
            <p:nvSpPr>
              <p:cNvPr id="61" name="矩形 25"/>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2" name="文本框 26"/>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安全测试</a:t>
                </a:r>
              </a:p>
            </p:txBody>
          </p:sp>
        </p:grpSp>
        <p:grpSp>
          <p:nvGrpSpPr>
            <p:cNvPr id="63" name="组合 22"/>
            <p:cNvGrpSpPr/>
            <p:nvPr/>
          </p:nvGrpSpPr>
          <p:grpSpPr>
            <a:xfrm>
              <a:off x="9121356" y="5307403"/>
              <a:ext cx="793632" cy="2536167"/>
              <a:chOff x="0" y="0"/>
              <a:chExt cx="793631" cy="2536165"/>
            </a:xfrm>
          </p:grpSpPr>
          <p:sp>
            <p:nvSpPr>
              <p:cNvPr id="64" name="矩形 23"/>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5" name="文本框 24"/>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其他测试</a:t>
                </a:r>
              </a:p>
            </p:txBody>
          </p:sp>
        </p:grpSp>
        <p:sp>
          <p:nvSpPr>
            <p:cNvPr id="66" name="文本框 11"/>
            <p:cNvSpPr txBox="1"/>
            <p:nvPr/>
          </p:nvSpPr>
          <p:spPr>
            <a:xfrm>
              <a:off x="7674636" y="3346337"/>
              <a:ext cx="1155941" cy="561975"/>
            </a:xfrm>
            <a:prstGeom prst="rect">
              <a:avLst/>
            </a:prstGeom>
            <a:noFill/>
            <a:ln w="12700" cap="flat">
              <a:noFill/>
              <a:miter lim="400000"/>
            </a:ln>
            <a:effectLst/>
          </p:spPr>
          <p:txBody>
            <a:bodyPr wrap="square" lIns="71436" tIns="71436" rIns="71436" bIns="71436" numCol="1" anchor="ctr">
              <a:spAutoFit/>
            </a:bodyPr>
            <a:lstStyle>
              <a:lvl1pPr defTabSz="821690">
                <a:defRPr sz="2400"/>
              </a:lvl1pPr>
            </a:lstStyle>
            <a:p>
              <a:r>
                <a:t>测试项</a:t>
              </a:r>
            </a:p>
          </p:txBody>
        </p:sp>
        <p:sp>
          <p:nvSpPr>
            <p:cNvPr id="67" name="右大括号 12"/>
            <p:cNvSpPr/>
            <p:nvPr/>
          </p:nvSpPr>
          <p:spPr>
            <a:xfrm rot="16200000">
              <a:off x="6180824" y="1102743"/>
              <a:ext cx="776381" cy="56761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0"/>
                    <a:pt x="10800" y="246"/>
                  </a:cubicBezTo>
                  <a:lnTo>
                    <a:pt x="10800" y="10554"/>
                  </a:lnTo>
                  <a:cubicBezTo>
                    <a:pt x="10800" y="10690"/>
                    <a:pt x="15635" y="10800"/>
                    <a:pt x="21600" y="10800"/>
                  </a:cubicBezTo>
                  <a:cubicBezTo>
                    <a:pt x="15635" y="10800"/>
                    <a:pt x="10800" y="10910"/>
                    <a:pt x="10800" y="11046"/>
                  </a:cubicBezTo>
                  <a:lnTo>
                    <a:pt x="10800" y="21354"/>
                  </a:lnTo>
                  <a:cubicBezTo>
                    <a:pt x="10800" y="21490"/>
                    <a:pt x="5965" y="21600"/>
                    <a:pt x="0" y="21600"/>
                  </a:cubicBezTo>
                </a:path>
              </a:pathLst>
            </a:custGeom>
            <a:noFill/>
            <a:ln w="50800" cap="flat">
              <a:solidFill>
                <a:srgbClr val="000000"/>
              </a:solidFill>
              <a:prstDash val="solid"/>
              <a:miter lim="400000"/>
            </a:ln>
            <a:effectLst/>
          </p:spPr>
          <p:txBody>
            <a:bodyPr wrap="square" lIns="71436" tIns="71436" rIns="71436" bIns="71436" numCol="1" anchor="t">
              <a:noAutofit/>
            </a:bodyPr>
            <a:lstStyle/>
            <a:p>
              <a:pPr algn="l" defTabSz="914400">
                <a:defRPr sz="1800" b="0"/>
              </a:pPr>
            </a:p>
          </p:txBody>
        </p:sp>
        <p:sp>
          <p:nvSpPr>
            <p:cNvPr id="68" name="矩形 13"/>
            <p:cNvSpPr/>
            <p:nvPr/>
          </p:nvSpPr>
          <p:spPr>
            <a:xfrm>
              <a:off x="3314700" y="4343400"/>
              <a:ext cx="6629400" cy="819150"/>
            </a:xfrm>
            <a:prstGeom prst="rect">
              <a:avLst/>
            </a:prstGeom>
            <a:solidFill>
              <a:srgbClr val="928104"/>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9" name="文本框 14"/>
            <p:cNvSpPr txBox="1"/>
            <p:nvPr/>
          </p:nvSpPr>
          <p:spPr>
            <a:xfrm>
              <a:off x="3543300" y="4395787"/>
              <a:ext cx="6191250" cy="714375"/>
            </a:xfrm>
            <a:prstGeom prst="rect">
              <a:avLst/>
            </a:prstGeom>
            <a:noFill/>
            <a:ln w="12700" cap="flat">
              <a:noFill/>
              <a:miter lim="400000"/>
            </a:ln>
            <a:effectLst/>
          </p:spPr>
          <p:txBody>
            <a:bodyPr wrap="square" lIns="71436" tIns="71436" rIns="71436" bIns="71436" numCol="1" anchor="ctr">
              <a:spAutoFit/>
            </a:bodyPr>
            <a:lstStyle>
              <a:lvl1pPr defTabSz="821690">
                <a:defRPr b="0">
                  <a:solidFill>
                    <a:srgbClr val="FFFFFF"/>
                  </a:solidFill>
                </a:defRPr>
              </a:lvl1pPr>
            </a:lstStyle>
            <a:p>
              <a:r>
                <a:t>大量的人工确认与结果反馈机制</a:t>
              </a:r>
            </a:p>
          </p:txBody>
        </p:sp>
        <p:sp>
          <p:nvSpPr>
            <p:cNvPr id="70" name="矩形 15"/>
            <p:cNvSpPr/>
            <p:nvPr/>
          </p:nvSpPr>
          <p:spPr>
            <a:xfrm>
              <a:off x="0" y="0"/>
              <a:ext cx="10020300" cy="7943850"/>
            </a:xfrm>
            <a:prstGeom prst="rect">
              <a:avLst/>
            </a:prstGeom>
            <a:noFill/>
            <a:ln w="12700" cap="flat">
              <a:solidFill>
                <a:srgbClr val="000000"/>
              </a:solidFill>
              <a:prstDash val="dashDot"/>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71" name="UI…"/>
            <p:cNvSpPr/>
            <p:nvPr/>
          </p:nvSpPr>
          <p:spPr>
            <a:xfrm>
              <a:off x="6199768" y="5307403"/>
              <a:ext cx="793632" cy="2536166"/>
            </a:xfrm>
            <a:prstGeom prst="rect">
              <a:avLst/>
            </a:prstGeom>
            <a:solidFill>
              <a:srgbClr val="A19F9F"/>
            </a:solidFill>
            <a:ln w="12700" cap="flat">
              <a:noFill/>
              <a:miter lim="400000"/>
            </a:ln>
            <a:effectLst/>
          </p:spPr>
          <p:txBody>
            <a:bodyPr wrap="square" lIns="71437" tIns="71437" rIns="71437" bIns="71437" numCol="1" anchor="ctr">
              <a:noAutofit/>
            </a:bodyPr>
            <a:lstStyle/>
            <a:p>
              <a:pPr>
                <a:defRPr sz="2800" b="0">
                  <a:solidFill>
                    <a:srgbClr val="FFFFFF"/>
                  </a:solidFill>
                  <a:latin typeface="+mn-lt"/>
                  <a:ea typeface="+mn-ea"/>
                  <a:cs typeface="+mn-cs"/>
                  <a:sym typeface="Helvetica Neue Medium" panose="02000503000000020004"/>
                </a:defRPr>
              </a:pPr>
              <a:r>
                <a:t>UI</a:t>
              </a:r>
            </a:p>
            <a:p>
              <a:pPr>
                <a:defRPr sz="2800" b="0">
                  <a:solidFill>
                    <a:srgbClr val="FFFFFF"/>
                  </a:solidFill>
                  <a:latin typeface="+mn-lt"/>
                  <a:ea typeface="+mn-ea"/>
                  <a:cs typeface="+mn-cs"/>
                  <a:sym typeface="Helvetica Neue Medium" panose="02000503000000020004"/>
                </a:defRPr>
              </a:pPr>
              <a:r>
                <a:t>测</a:t>
              </a:r>
            </a:p>
            <a:p>
              <a:pPr>
                <a:defRPr sz="2800" b="0">
                  <a:solidFill>
                    <a:srgbClr val="FFFFFF"/>
                  </a:solidFill>
                  <a:latin typeface="+mn-lt"/>
                  <a:ea typeface="+mn-ea"/>
                  <a:cs typeface="+mn-cs"/>
                  <a:sym typeface="Helvetica Neue Medium" panose="02000503000000020004"/>
                </a:defRPr>
              </a:pPr>
              <a:r>
                <a:t>试</a:t>
              </a:r>
            </a:p>
          </p:txBody>
        </p:sp>
        <p:sp>
          <p:nvSpPr>
            <p:cNvPr id="72" name="A…"/>
            <p:cNvSpPr/>
            <p:nvPr/>
          </p:nvSpPr>
          <p:spPr>
            <a:xfrm>
              <a:off x="7163815" y="5307403"/>
              <a:ext cx="793632" cy="2536166"/>
            </a:xfrm>
            <a:prstGeom prst="rect">
              <a:avLst/>
            </a:prstGeom>
            <a:solidFill>
              <a:srgbClr val="A19F9F"/>
            </a:solidFill>
            <a:ln w="12700" cap="flat">
              <a:noFill/>
              <a:miter lim="400000"/>
            </a:ln>
            <a:effectLst/>
          </p:spPr>
          <p:txBody>
            <a:bodyPr wrap="square" lIns="71437" tIns="71437" rIns="71437" bIns="71437" numCol="1" anchor="ctr">
              <a:noAutofit/>
            </a:bodyPr>
            <a:lstStyle/>
            <a:p>
              <a:pPr>
                <a:lnSpc>
                  <a:spcPct val="90000"/>
                </a:lnSpc>
                <a:defRPr sz="2800" b="0">
                  <a:solidFill>
                    <a:srgbClr val="FFFFFF"/>
                  </a:solidFill>
                  <a:latin typeface="+mn-lt"/>
                  <a:ea typeface="+mn-ea"/>
                  <a:cs typeface="+mn-cs"/>
                  <a:sym typeface="Helvetica Neue Medium" panose="02000503000000020004"/>
                </a:defRPr>
              </a:pPr>
              <a:r>
                <a:t>A</a:t>
              </a:r>
            </a:p>
            <a:p>
              <a:pPr>
                <a:lnSpc>
                  <a:spcPct val="90000"/>
                </a:lnSpc>
                <a:defRPr sz="2800" b="0">
                  <a:solidFill>
                    <a:srgbClr val="FFFFFF"/>
                  </a:solidFill>
                  <a:latin typeface="+mn-lt"/>
                  <a:ea typeface="+mn-ea"/>
                  <a:cs typeface="+mn-cs"/>
                  <a:sym typeface="Helvetica Neue Medium" panose="02000503000000020004"/>
                </a:defRPr>
              </a:pPr>
              <a:r>
                <a:t>P</a:t>
              </a:r>
            </a:p>
            <a:p>
              <a:pPr>
                <a:lnSpc>
                  <a:spcPct val="90000"/>
                </a:lnSpc>
                <a:defRPr sz="2800" b="0">
                  <a:solidFill>
                    <a:srgbClr val="FFFFFF"/>
                  </a:solidFill>
                  <a:latin typeface="+mn-lt"/>
                  <a:ea typeface="+mn-ea"/>
                  <a:cs typeface="+mn-cs"/>
                  <a:sym typeface="Helvetica Neue Medium" panose="02000503000000020004"/>
                </a:defRPr>
              </a:pPr>
              <a:r>
                <a:t>P</a:t>
              </a:r>
            </a:p>
            <a:p>
              <a:pPr>
                <a:lnSpc>
                  <a:spcPct val="90000"/>
                </a:lnSpc>
                <a:defRPr sz="2800" b="0">
                  <a:solidFill>
                    <a:srgbClr val="FFFFFF"/>
                  </a:solidFill>
                  <a:latin typeface="+mn-lt"/>
                  <a:ea typeface="+mn-ea"/>
                  <a:cs typeface="+mn-cs"/>
                  <a:sym typeface="Helvetica Neue Medium" panose="02000503000000020004"/>
                </a:defRPr>
              </a:pPr>
              <a:r>
                <a:t>测</a:t>
              </a:r>
            </a:p>
            <a:p>
              <a:pPr>
                <a:lnSpc>
                  <a:spcPct val="90000"/>
                </a:lnSpc>
                <a:defRPr sz="2800" b="0">
                  <a:solidFill>
                    <a:srgbClr val="FFFFFF"/>
                  </a:solidFill>
                  <a:latin typeface="+mn-lt"/>
                  <a:ea typeface="+mn-ea"/>
                  <a:cs typeface="+mn-cs"/>
                  <a:sym typeface="Helvetica Neue Medium" panose="02000503000000020004"/>
                </a:defRPr>
              </a:pPr>
              <a:r>
                <a:t>试</a:t>
              </a:r>
            </a:p>
          </p:txBody>
        </p:sp>
      </p:grpSp>
      <p:sp>
        <p:nvSpPr>
          <p:cNvPr id="7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MeterSphere 测试跟踪核心：测试任务量化"/>
          <p:cNvSpPr txBox="1"/>
          <p:nvPr/>
        </p:nvSpPr>
        <p:spPr>
          <a:xfrm>
            <a:off x="4416108" y="1530108"/>
            <a:ext cx="15551785" cy="1166495"/>
          </a:xfrm>
          <a:prstGeom prst="rect">
            <a:avLst/>
          </a:prstGeom>
          <a:ln w="12700">
            <a:miter lim="400000"/>
          </a:ln>
        </p:spPr>
        <p:txBody>
          <a:bodyPr wrap="none" tIns="91439" bIns="91439">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测试跟踪核心：</a:t>
            </a:r>
            <a:r>
              <a:rPr>
                <a:latin typeface="方正黑体简体" panose="02010601030101010101" charset="-122"/>
                <a:ea typeface="方正黑体简体" panose="02010601030101010101" charset="-122"/>
                <a:cs typeface="方正黑体简体" panose="02010601030101010101" charset="-122"/>
              </a:rPr>
              <a:t>测试任务量化</a:t>
            </a:r>
            <a:endParaRPr>
              <a:latin typeface="方正黑体简体" panose="02010601030101010101" charset="-122"/>
              <a:ea typeface="方正黑体简体" panose="02010601030101010101" charset="-122"/>
              <a:cs typeface="方正黑体简体" panose="02010601030101010101" charset="-122"/>
            </a:endParaRPr>
          </a:p>
        </p:txBody>
      </p:sp>
      <p:sp>
        <p:nvSpPr>
          <p:cNvPr id="65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658" name="- 对测试任务进行跟踪，量化测试任务进度与测试数据 -"/>
          <p:cNvSpPr txBox="1"/>
          <p:nvPr/>
        </p:nvSpPr>
        <p:spPr>
          <a:xfrm>
            <a:off x="6551459" y="3047999"/>
            <a:ext cx="112297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对测试任务进行跟踪，量化测试任务进度与测试数据 -</a:t>
            </a:r>
          </a:p>
        </p:txBody>
      </p:sp>
      <p:pic>
        <p:nvPicPr>
          <p:cNvPr id="659" name="图像" descr="图像"/>
          <p:cNvPicPr>
            <a:picLocks noChangeAspect="1"/>
          </p:cNvPicPr>
          <p:nvPr/>
        </p:nvPicPr>
        <p:blipFill>
          <a:blip r:embed="rId1"/>
          <a:stretch>
            <a:fillRect/>
          </a:stretch>
        </p:blipFill>
        <p:spPr>
          <a:xfrm>
            <a:off x="707698" y="4017886"/>
            <a:ext cx="10282755" cy="9245517"/>
          </a:xfrm>
          <a:prstGeom prst="rect">
            <a:avLst/>
          </a:prstGeom>
          <a:ln w="12700">
            <a:miter lim="400000"/>
            <a:headEnd/>
            <a:tailEnd/>
          </a:ln>
        </p:spPr>
      </p:pic>
      <p:pic>
        <p:nvPicPr>
          <p:cNvPr id="660" name="图像" descr="图像"/>
          <p:cNvPicPr>
            <a:picLocks noChangeAspect="1"/>
          </p:cNvPicPr>
          <p:nvPr/>
        </p:nvPicPr>
        <p:blipFill>
          <a:blip r:embed="rId2"/>
          <a:stretch>
            <a:fillRect/>
          </a:stretch>
        </p:blipFill>
        <p:spPr>
          <a:xfrm>
            <a:off x="10990452" y="5183639"/>
            <a:ext cx="12909072" cy="6914012"/>
          </a:xfrm>
          <a:prstGeom prst="rect">
            <a:avLst/>
          </a:prstGeom>
          <a:ln w="12700">
            <a:miter lim="400000"/>
            <a:headEnd/>
            <a:tailEnd/>
          </a:ln>
        </p:spPr>
      </p:pic>
      <p:sp>
        <p:nvSpPr>
          <p:cNvPr id="581"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104900"/>
            <a:chOff x="10356" y="5112"/>
            <a:chExt cx="22983" cy="1740"/>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231"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b="1">
                  <a:latin typeface="Trebuchet MS Bold" panose="020B0603020202020204" charset="0"/>
                </a:rPr>
                <a:t>高校项目</a:t>
              </a:r>
              <a:r>
                <a:rPr lang="zh-CN" b="1">
                  <a:latin typeface="Trebuchet MS Bold" panose="020B0603020202020204" charset="0"/>
                </a:rPr>
                <a:t>概览</a:t>
              </a:r>
              <a:endParaRPr lang="zh-CN" b="1">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a:t>MeterSphere </a:t>
              </a:r>
              <a:r>
                <a:rPr lang="zh-CN" altLang="en-US" sz="5400"/>
                <a:t>项目</a:t>
              </a:r>
              <a:r>
                <a:rPr lang="zh-CN" altLang="en-US" sz="5400"/>
                <a:t>介绍</a:t>
              </a:r>
              <a:endParaRPr lang="zh-CN" altLang="en-US" sz="5400"/>
            </a:p>
          </p:txBody>
        </p:sp>
      </p:grpSp>
      <p:grpSp>
        <p:nvGrpSpPr>
          <p:cNvPr id="15" name="组合 14"/>
          <p:cNvGrpSpPr/>
          <p:nvPr/>
        </p:nvGrpSpPr>
        <p:grpSpPr>
          <a:xfrm>
            <a:off x="6576060" y="8006080"/>
            <a:ext cx="14594205" cy="1080135"/>
            <a:chOff x="10356" y="5112"/>
            <a:chExt cx="22983" cy="1701"/>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7"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高校合作</a:t>
              </a:r>
              <a:r>
                <a:rPr lang="zh-CN" sz="5400"/>
                <a:t>计划</a:t>
              </a:r>
              <a:endParaRPr lang="zh-CN" sz="5400"/>
            </a:p>
          </p:txBody>
        </p:sp>
      </p:grpSp>
      <p:grpSp>
        <p:nvGrpSpPr>
          <p:cNvPr id="18" name="组合 17"/>
          <p:cNvGrpSpPr/>
          <p:nvPr/>
        </p:nvGrpSpPr>
        <p:grpSpPr>
          <a:xfrm>
            <a:off x="6576060" y="10386060"/>
            <a:ext cx="14594205" cy="1080135"/>
            <a:chOff x="10356" y="5112"/>
            <a:chExt cx="22983" cy="1701"/>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20"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实验课程建设</a:t>
              </a:r>
              <a:r>
                <a:rPr lang="zh-CN" sz="5400"/>
                <a:t>方案</a:t>
              </a:r>
              <a:endParaRPr lang="zh-CN" sz="540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矩形 141"/>
          <p:cNvSpPr/>
          <p:nvPr/>
        </p:nvSpPr>
        <p:spPr>
          <a:xfrm>
            <a:off x="14041961" y="10796554"/>
            <a:ext cx="3143533" cy="2202135"/>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3" name="矩形 140"/>
          <p:cNvSpPr/>
          <p:nvPr/>
        </p:nvSpPr>
        <p:spPr>
          <a:xfrm>
            <a:off x="10758836" y="10821010"/>
            <a:ext cx="3124827" cy="2219092"/>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4" name="矩形 139"/>
          <p:cNvSpPr/>
          <p:nvPr/>
        </p:nvSpPr>
        <p:spPr>
          <a:xfrm>
            <a:off x="7436991" y="10829489"/>
            <a:ext cx="3143534" cy="2219092"/>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5" name="矩形 138"/>
          <p:cNvSpPr/>
          <p:nvPr/>
        </p:nvSpPr>
        <p:spPr>
          <a:xfrm>
            <a:off x="4114650" y="10821019"/>
            <a:ext cx="3143532" cy="2202134"/>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6" name="一、测试跟踪"/>
          <p:cNvSpPr txBox="1"/>
          <p:nvPr/>
        </p:nvSpPr>
        <p:spPr>
          <a:xfrm>
            <a:off x="21059" y="2539999"/>
            <a:ext cx="24341882" cy="777875"/>
          </a:xfrm>
          <a:prstGeom prst="rect">
            <a:avLst/>
          </a:prstGeom>
          <a:ln w="12700">
            <a:miter lim="400000"/>
          </a:ln>
        </p:spPr>
        <p:txBody>
          <a:bodyPr lIns="71436" tIns="71436" rIns="71436" bIns="71436" anchor="ctr">
            <a:spAutoFit/>
          </a:bodyPr>
          <a:lstStyle/>
          <a:p>
            <a:pPr defTabSz="821690">
              <a:spcBef>
                <a:spcPts val="5900"/>
              </a:spcBef>
              <a:defRPr sz="3600" b="0">
                <a:solidFill>
                  <a:srgbClr val="5E5E5E"/>
                </a:solidFill>
                <a:latin typeface="Helvetica"/>
                <a:ea typeface="Helvetica"/>
                <a:cs typeface="Helvetica"/>
                <a:sym typeface="Helvetica"/>
              </a:defRPr>
            </a:pPr>
            <a:r>
              <a:t>- </a:t>
            </a:r>
            <a:r>
              <a:t>解决现有接口测试的问题，覆盖多种接口协议，自由组合接口自动化测试场景 </a:t>
            </a:r>
            <a:r>
              <a:t>-</a:t>
            </a:r>
          </a:p>
        </p:txBody>
      </p:sp>
      <p:sp>
        <p:nvSpPr>
          <p:cNvPr id="1047" name="MeterSphere 的关键架构设计之二：团队协作及多租户模型"/>
          <p:cNvSpPr txBox="1"/>
          <p:nvPr/>
        </p:nvSpPr>
        <p:spPr>
          <a:xfrm>
            <a:off x="1" y="144205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a:t>
            </a:r>
            <a:r>
              <a:rPr>
                <a:latin typeface="方正黑体简体" panose="02010601030101010101" charset="-122"/>
                <a:ea typeface="方正黑体简体" panose="02010601030101010101" charset="-122"/>
                <a:cs typeface="方正黑体简体" panose="02010601030101010101" charset="-122"/>
              </a:rPr>
              <a:t>灵活的接口场景编排设计</a:t>
            </a:r>
            <a:endParaRPr>
              <a:latin typeface="方正黑体简体" panose="02010601030101010101" charset="-122"/>
              <a:ea typeface="方正黑体简体" panose="02010601030101010101" charset="-122"/>
              <a:cs typeface="方正黑体简体" panose="02010601030101010101" charset="-122"/>
            </a:endParaRPr>
          </a:p>
        </p:txBody>
      </p:sp>
      <p:grpSp>
        <p:nvGrpSpPr>
          <p:cNvPr id="1050" name="组合 56"/>
          <p:cNvGrpSpPr/>
          <p:nvPr/>
        </p:nvGrpSpPr>
        <p:grpSpPr>
          <a:xfrm>
            <a:off x="753898" y="10241561"/>
            <a:ext cx="3143535" cy="522184"/>
            <a:chOff x="0" y="64346"/>
            <a:chExt cx="3143533" cy="522183"/>
          </a:xfrm>
        </p:grpSpPr>
        <p:sp>
          <p:nvSpPr>
            <p:cNvPr id="1048" name="矩形 57"/>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49" name="文本框 58"/>
            <p:cNvSpPr/>
            <p:nvPr/>
          </p:nvSpPr>
          <p:spPr>
            <a:xfrm>
              <a:off x="403352" y="325437"/>
              <a:ext cx="23368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接口管理</a:t>
              </a:r>
            </a:p>
          </p:txBody>
        </p:sp>
      </p:grpSp>
      <p:grpSp>
        <p:nvGrpSpPr>
          <p:cNvPr id="1053" name="组合 66"/>
          <p:cNvGrpSpPr/>
          <p:nvPr/>
        </p:nvGrpSpPr>
        <p:grpSpPr>
          <a:xfrm>
            <a:off x="4114648" y="10241570"/>
            <a:ext cx="3143534" cy="522185"/>
            <a:chOff x="0" y="64346"/>
            <a:chExt cx="3143533" cy="522184"/>
          </a:xfrm>
        </p:grpSpPr>
        <p:sp>
          <p:nvSpPr>
            <p:cNvPr id="1051" name="矩形 67"/>
            <p:cNvSpPr/>
            <p:nvPr/>
          </p:nvSpPr>
          <p:spPr>
            <a:xfrm>
              <a:off x="0" y="64346"/>
              <a:ext cx="3143534" cy="52218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52" name="文本框 68"/>
            <p:cNvSpPr/>
            <p:nvPr/>
          </p:nvSpPr>
          <p:spPr>
            <a:xfrm>
              <a:off x="403352" y="325438"/>
              <a:ext cx="23368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接口用例</a:t>
              </a:r>
            </a:p>
          </p:txBody>
        </p:sp>
      </p:grpSp>
      <p:grpSp>
        <p:nvGrpSpPr>
          <p:cNvPr id="1056" name="组合 69"/>
          <p:cNvGrpSpPr/>
          <p:nvPr/>
        </p:nvGrpSpPr>
        <p:grpSpPr>
          <a:xfrm>
            <a:off x="7436991" y="10241561"/>
            <a:ext cx="3143534" cy="522184"/>
            <a:chOff x="0" y="64345"/>
            <a:chExt cx="3143533" cy="522183"/>
          </a:xfrm>
        </p:grpSpPr>
        <p:sp>
          <p:nvSpPr>
            <p:cNvPr id="1054" name="矩形 70"/>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783887"/>
                  </a:solidFill>
                </a:defRPr>
              </a:pPr>
            </a:p>
          </p:txBody>
        </p:sp>
        <p:sp>
          <p:nvSpPr>
            <p:cNvPr id="1055" name="文本框 71"/>
            <p:cNvSpPr/>
            <p:nvPr/>
          </p:nvSpPr>
          <p:spPr>
            <a:xfrm>
              <a:off x="230481" y="325437"/>
              <a:ext cx="268256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p>
              <a: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pPr>
              <a:r>
                <a:t>Mock </a:t>
              </a:r>
              <a:r>
                <a:t>服务</a:t>
              </a:r>
            </a:p>
          </p:txBody>
        </p:sp>
      </p:grpSp>
      <p:grpSp>
        <p:nvGrpSpPr>
          <p:cNvPr id="1059" name="组合 72"/>
          <p:cNvGrpSpPr/>
          <p:nvPr/>
        </p:nvGrpSpPr>
        <p:grpSpPr>
          <a:xfrm>
            <a:off x="10740128" y="10241561"/>
            <a:ext cx="3143535" cy="522184"/>
            <a:chOff x="0" y="64346"/>
            <a:chExt cx="3143533" cy="522183"/>
          </a:xfrm>
        </p:grpSpPr>
        <p:sp>
          <p:nvSpPr>
            <p:cNvPr id="1057" name="矩形 73"/>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58" name="文本框 74"/>
            <p:cNvSpPr/>
            <p:nvPr/>
          </p:nvSpPr>
          <p:spPr>
            <a:xfrm>
              <a:off x="134444" y="325437"/>
              <a:ext cx="287464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逻辑组件</a:t>
              </a:r>
            </a:p>
          </p:txBody>
        </p:sp>
      </p:grpSp>
      <p:sp>
        <p:nvSpPr>
          <p:cNvPr id="1060" name="文本框 77"/>
          <p:cNvSpPr txBox="1"/>
          <p:nvPr/>
        </p:nvSpPr>
        <p:spPr>
          <a:xfrm>
            <a:off x="4444120" y="11008303"/>
            <a:ext cx="2443243" cy="177863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用例集管理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用例运行管理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前后置脚本</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断言与提取</a:t>
            </a:r>
          </a:p>
        </p:txBody>
      </p:sp>
      <p:sp>
        <p:nvSpPr>
          <p:cNvPr id="1061" name="文本框 80"/>
          <p:cNvSpPr txBox="1"/>
          <p:nvPr/>
        </p:nvSpPr>
        <p:spPr>
          <a:xfrm>
            <a:off x="7855966" y="10804336"/>
            <a:ext cx="2305584" cy="2205358"/>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期望列表</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请求参数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响应状态码</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请求头</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请求内容</a:t>
            </a:r>
          </a:p>
        </p:txBody>
      </p:sp>
      <p:sp>
        <p:nvSpPr>
          <p:cNvPr id="1062" name="文本框 83"/>
          <p:cNvSpPr txBox="1"/>
          <p:nvPr/>
        </p:nvSpPr>
        <p:spPr>
          <a:xfrm>
            <a:off x="11181818" y="10984682"/>
            <a:ext cx="2278862" cy="184975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等待控制器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循环控制器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条件控制器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事务控制器</a:t>
            </a:r>
          </a:p>
        </p:txBody>
      </p:sp>
      <p:sp>
        <p:nvSpPr>
          <p:cNvPr id="1063" name="矩形 85"/>
          <p:cNvSpPr/>
          <p:nvPr/>
        </p:nvSpPr>
        <p:spPr>
          <a:xfrm>
            <a:off x="747929" y="8911785"/>
            <a:ext cx="6510254" cy="1198433"/>
          </a:xfrm>
          <a:prstGeom prst="rect">
            <a:avLst/>
          </a:prstGeom>
          <a:solidFill>
            <a:srgbClr val="D6D6D6"/>
          </a:solidFill>
          <a:ln w="12700">
            <a:miter lim="400000"/>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64" name="矩形"/>
          <p:cNvSpPr/>
          <p:nvPr/>
        </p:nvSpPr>
        <p:spPr>
          <a:xfrm>
            <a:off x="872757"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5" name="HTTP"/>
          <p:cNvSpPr txBox="1"/>
          <p:nvPr/>
        </p:nvSpPr>
        <p:spPr>
          <a:xfrm>
            <a:off x="923239" y="9500343"/>
            <a:ext cx="11281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HTTP</a:t>
            </a:r>
          </a:p>
        </p:txBody>
      </p:sp>
      <p:sp>
        <p:nvSpPr>
          <p:cNvPr id="1066" name="矩形"/>
          <p:cNvSpPr/>
          <p:nvPr/>
        </p:nvSpPr>
        <p:spPr>
          <a:xfrm>
            <a:off x="2524326"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7" name="TCP"/>
          <p:cNvSpPr txBox="1"/>
          <p:nvPr/>
        </p:nvSpPr>
        <p:spPr>
          <a:xfrm>
            <a:off x="2574808" y="9500343"/>
            <a:ext cx="1128110"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TCP</a:t>
            </a:r>
          </a:p>
        </p:txBody>
      </p:sp>
      <p:sp>
        <p:nvSpPr>
          <p:cNvPr id="1068" name="矩形"/>
          <p:cNvSpPr/>
          <p:nvPr/>
        </p:nvSpPr>
        <p:spPr>
          <a:xfrm>
            <a:off x="4175895"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9" name="SQL"/>
          <p:cNvSpPr txBox="1"/>
          <p:nvPr/>
        </p:nvSpPr>
        <p:spPr>
          <a:xfrm>
            <a:off x="4226378" y="9500343"/>
            <a:ext cx="1128110"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SQL</a:t>
            </a:r>
          </a:p>
        </p:txBody>
      </p:sp>
      <p:sp>
        <p:nvSpPr>
          <p:cNvPr id="1070" name="矩形"/>
          <p:cNvSpPr/>
          <p:nvPr/>
        </p:nvSpPr>
        <p:spPr>
          <a:xfrm>
            <a:off x="5731441" y="9494027"/>
            <a:ext cx="1401914"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1" name="Dubbo"/>
          <p:cNvSpPr txBox="1"/>
          <p:nvPr/>
        </p:nvSpPr>
        <p:spPr>
          <a:xfrm>
            <a:off x="5781924" y="9500343"/>
            <a:ext cx="1300949"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Dubbo</a:t>
            </a:r>
          </a:p>
        </p:txBody>
      </p:sp>
      <p:sp>
        <p:nvSpPr>
          <p:cNvPr id="1072" name="文本框 90"/>
          <p:cNvSpPr txBox="1"/>
          <p:nvPr/>
        </p:nvSpPr>
        <p:spPr>
          <a:xfrm>
            <a:off x="2969704" y="8911785"/>
            <a:ext cx="2174668" cy="599441"/>
          </a:xfrm>
          <a:prstGeom prst="rect">
            <a:avLst/>
          </a:prstGeom>
          <a:ln w="12700">
            <a:miter lim="400000"/>
          </a:ln>
        </p:spPr>
        <p:txBody>
          <a:bodyPr lIns="45719" rIns="45719">
            <a:spAutoFit/>
          </a:bodyPr>
          <a:lstStyle>
            <a:lvl1pPr defTabSz="821690">
              <a:defRPr sz="28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内置协议</a:t>
            </a:r>
          </a:p>
        </p:txBody>
      </p:sp>
      <p:sp>
        <p:nvSpPr>
          <p:cNvPr id="1073" name="矩形 91"/>
          <p:cNvSpPr/>
          <p:nvPr/>
        </p:nvSpPr>
        <p:spPr>
          <a:xfrm>
            <a:off x="690313" y="3493355"/>
            <a:ext cx="6702298" cy="1727837"/>
          </a:xfrm>
          <a:prstGeom prst="rect">
            <a:avLst/>
          </a:prstGeom>
          <a:solidFill>
            <a:srgbClr val="D6D6D6"/>
          </a:solidFill>
          <a:ln w="12700">
            <a:miter lim="400000"/>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74" name="矩形"/>
          <p:cNvSpPr/>
          <p:nvPr/>
        </p:nvSpPr>
        <p:spPr>
          <a:xfrm>
            <a:off x="863154" y="4108987"/>
            <a:ext cx="1651569"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5" name="MQTT"/>
          <p:cNvSpPr txBox="1"/>
          <p:nvPr/>
        </p:nvSpPr>
        <p:spPr>
          <a:xfrm>
            <a:off x="913636" y="4115304"/>
            <a:ext cx="1550605"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MQTT</a:t>
            </a:r>
          </a:p>
        </p:txBody>
      </p:sp>
      <p:sp>
        <p:nvSpPr>
          <p:cNvPr id="1076" name="文本框 93"/>
          <p:cNvSpPr txBox="1"/>
          <p:nvPr/>
        </p:nvSpPr>
        <p:spPr>
          <a:xfrm>
            <a:off x="2656462" y="3476938"/>
            <a:ext cx="2769998" cy="599441"/>
          </a:xfrm>
          <a:prstGeom prst="rect">
            <a:avLst/>
          </a:prstGeom>
          <a:ln w="12700">
            <a:miter lim="400000"/>
          </a:ln>
        </p:spPr>
        <p:txBody>
          <a:bodyPr lIns="45719" rIns="45719">
            <a:spAutoFit/>
          </a:bodyPr>
          <a:lstStyle>
            <a:lvl1pPr defTabSz="821690">
              <a:defRPr sz="28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插件扩展协议</a:t>
            </a:r>
          </a:p>
        </p:txBody>
      </p:sp>
      <p:sp>
        <p:nvSpPr>
          <p:cNvPr id="1077" name="矩形"/>
          <p:cNvSpPr/>
          <p:nvPr/>
        </p:nvSpPr>
        <p:spPr>
          <a:xfrm>
            <a:off x="2937218" y="4108987"/>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8" name="WebSocket"/>
          <p:cNvSpPr txBox="1"/>
          <p:nvPr/>
        </p:nvSpPr>
        <p:spPr>
          <a:xfrm>
            <a:off x="2987700" y="4115304"/>
            <a:ext cx="2030712"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WebSocket</a:t>
            </a:r>
          </a:p>
        </p:txBody>
      </p:sp>
      <p:sp>
        <p:nvSpPr>
          <p:cNvPr id="1079" name="矩形"/>
          <p:cNvSpPr/>
          <p:nvPr/>
        </p:nvSpPr>
        <p:spPr>
          <a:xfrm>
            <a:off x="863153" y="4661313"/>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0" name="GRPC"/>
          <p:cNvSpPr txBox="1"/>
          <p:nvPr/>
        </p:nvSpPr>
        <p:spPr>
          <a:xfrm>
            <a:off x="913636" y="4667629"/>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GRPC</a:t>
            </a:r>
          </a:p>
        </p:txBody>
      </p:sp>
      <p:sp>
        <p:nvSpPr>
          <p:cNvPr id="1081" name="矩形"/>
          <p:cNvSpPr/>
          <p:nvPr/>
        </p:nvSpPr>
        <p:spPr>
          <a:xfrm>
            <a:off x="2937217" y="4661313"/>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2" name="FTP"/>
          <p:cNvSpPr txBox="1"/>
          <p:nvPr/>
        </p:nvSpPr>
        <p:spPr>
          <a:xfrm>
            <a:off x="2987700" y="4667629"/>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FTP</a:t>
            </a:r>
          </a:p>
        </p:txBody>
      </p:sp>
      <p:sp>
        <p:nvSpPr>
          <p:cNvPr id="1083" name="矩形"/>
          <p:cNvSpPr/>
          <p:nvPr/>
        </p:nvSpPr>
        <p:spPr>
          <a:xfrm>
            <a:off x="5491387" y="4108987"/>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4" name="Debug"/>
          <p:cNvSpPr txBox="1"/>
          <p:nvPr/>
        </p:nvSpPr>
        <p:spPr>
          <a:xfrm>
            <a:off x="5541869" y="4115304"/>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Debug</a:t>
            </a:r>
          </a:p>
        </p:txBody>
      </p:sp>
      <p:sp>
        <p:nvSpPr>
          <p:cNvPr id="1085" name="矩形"/>
          <p:cNvSpPr/>
          <p:nvPr/>
        </p:nvSpPr>
        <p:spPr>
          <a:xfrm>
            <a:off x="5030485" y="4661313"/>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690">
              <a:defRPr b="0">
                <a:latin typeface="+mn-lt"/>
                <a:ea typeface="+mn-ea"/>
                <a:cs typeface="+mn-cs"/>
                <a:sym typeface="Helvetica Neue Medium" panose="02000503000000020004"/>
              </a:defRPr>
            </a:pPr>
          </a:p>
        </p:txBody>
      </p:sp>
      <p:sp>
        <p:nvSpPr>
          <p:cNvPr id="1086" name="自定义扩展"/>
          <p:cNvSpPr txBox="1"/>
          <p:nvPr/>
        </p:nvSpPr>
        <p:spPr>
          <a:xfrm>
            <a:off x="5080968" y="4635879"/>
            <a:ext cx="2030712" cy="5105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自定义扩展</a:t>
            </a:r>
          </a:p>
        </p:txBody>
      </p:sp>
      <p:pic>
        <p:nvPicPr>
          <p:cNvPr id="1087" name="图片 99" descr="图片 99"/>
          <p:cNvPicPr>
            <a:picLocks noChangeAspect="1"/>
          </p:cNvPicPr>
          <p:nvPr/>
        </p:nvPicPr>
        <p:blipFill>
          <a:blip r:embed="rId1"/>
          <a:stretch>
            <a:fillRect/>
          </a:stretch>
        </p:blipFill>
        <p:spPr>
          <a:xfrm>
            <a:off x="739497" y="5866421"/>
            <a:ext cx="6635082" cy="2639140"/>
          </a:xfrm>
          <a:prstGeom prst="rect">
            <a:avLst/>
          </a:prstGeom>
          <a:ln>
            <a:solidFill>
              <a:srgbClr val="363535"/>
            </a:solidFill>
          </a:ln>
        </p:spPr>
      </p:pic>
      <p:sp>
        <p:nvSpPr>
          <p:cNvPr id="1088" name="箭头: 上 100"/>
          <p:cNvSpPr/>
          <p:nvPr/>
        </p:nvSpPr>
        <p:spPr>
          <a:xfrm>
            <a:off x="3434238" y="5323479"/>
            <a:ext cx="768173" cy="44325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a:solidFill>
              <a:srgbClr val="363535"/>
            </a:solidFill>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89" name="文本框 101"/>
          <p:cNvSpPr txBox="1"/>
          <p:nvPr/>
        </p:nvSpPr>
        <p:spPr>
          <a:xfrm>
            <a:off x="4344151" y="5323479"/>
            <a:ext cx="1752173" cy="510541"/>
          </a:xfrm>
          <a:prstGeom prst="rect">
            <a:avLst/>
          </a:prstGeom>
          <a:ln w="12700">
            <a:miter lim="400000"/>
          </a:ln>
        </p:spPr>
        <p:txBody>
          <a:bodyPr lIns="45719" rIns="45719">
            <a:spAutoFit/>
          </a:bodyPr>
          <a:lstStyle>
            <a:lvl1pPr defTabSz="821690">
              <a:defRPr sz="2400" b="0">
                <a:latin typeface="Apple Braille" panose="05000000000000000000"/>
                <a:ea typeface="Apple Braille" panose="05000000000000000000"/>
                <a:cs typeface="Apple Braille" panose="05000000000000000000"/>
                <a:sym typeface="Apple Braille" panose="05000000000000000000"/>
              </a:defRPr>
            </a:lvl1pPr>
          </a:lstStyle>
          <a:p>
            <a:r>
              <a:t>按需扩展</a:t>
            </a:r>
          </a:p>
        </p:txBody>
      </p:sp>
      <p:sp>
        <p:nvSpPr>
          <p:cNvPr id="1090" name="矩形 102"/>
          <p:cNvSpPr/>
          <p:nvPr/>
        </p:nvSpPr>
        <p:spPr>
          <a:xfrm>
            <a:off x="9612434" y="4338999"/>
            <a:ext cx="4309972" cy="962307"/>
          </a:xfrm>
          <a:prstGeom prst="rect">
            <a:avLst/>
          </a:prstGeom>
          <a:solidFill>
            <a:srgbClr val="783887"/>
          </a:solidFill>
          <a:ln w="12700">
            <a:miter lim="400000"/>
          </a:ln>
        </p:spPr>
        <p:txBody>
          <a:bodyPr lIns="71436" tIns="71436" rIns="71436" bIns="71436" anchor="ctr"/>
          <a:lstStyle/>
          <a:p>
            <a:pPr defTabSz="821690">
              <a:defRPr sz="3000">
                <a:solidFill>
                  <a:srgbClr val="FFFFFF"/>
                </a:solidFill>
              </a:defRPr>
            </a:pPr>
          </a:p>
        </p:txBody>
      </p:sp>
      <p:sp>
        <p:nvSpPr>
          <p:cNvPr id="1091" name="文本框 103"/>
          <p:cNvSpPr txBox="1"/>
          <p:nvPr/>
        </p:nvSpPr>
        <p:spPr>
          <a:xfrm>
            <a:off x="9842360" y="4393114"/>
            <a:ext cx="3775139" cy="854077"/>
          </a:xfrm>
          <a:prstGeom prst="rect">
            <a:avLst/>
          </a:prstGeom>
          <a:ln w="12700">
            <a:miter lim="400000"/>
          </a:ln>
        </p:spPr>
        <p:txBody>
          <a:bodyPr lIns="71438" tIns="71438" rIns="71438" bIns="71438" anchor="ctr">
            <a:spAutoFit/>
          </a:bodyPr>
          <a:lstStyle/>
          <a:p>
            <a:pPr defTabSz="821690">
              <a:defRPr sz="4000">
                <a:solidFill>
                  <a:srgbClr val="FFFFFF"/>
                </a:solidFill>
              </a:defRPr>
            </a:pPr>
            <a:r>
              <a:rPr b="0">
                <a:latin typeface="Trebuchet MS" panose="020B0603020202020204"/>
                <a:ea typeface="Trebuchet MS" panose="020B0603020202020204"/>
                <a:cs typeface="Trebuchet MS" panose="020B0603020202020204"/>
                <a:sym typeface="Trebuchet MS" panose="020B0603020202020204"/>
              </a:rPr>
              <a:t>自动化</a:t>
            </a:r>
            <a:r>
              <a:rPr b="0">
                <a:latin typeface="Apple Braille" panose="05000000000000000000"/>
                <a:ea typeface="Apple Braille" panose="05000000000000000000"/>
                <a:cs typeface="Apple Braille" panose="05000000000000000000"/>
                <a:sym typeface="Apple Braille" panose="05000000000000000000"/>
              </a:rPr>
              <a:t>场景编排</a:t>
            </a:r>
            <a:endParaRPr b="0">
              <a:latin typeface="Apple Braille" panose="05000000000000000000"/>
              <a:ea typeface="Apple Braille" panose="05000000000000000000"/>
              <a:cs typeface="Apple Braille" panose="05000000000000000000"/>
              <a:sym typeface="Apple Braille" panose="05000000000000000000"/>
            </a:endParaRPr>
          </a:p>
        </p:txBody>
      </p:sp>
      <p:sp>
        <p:nvSpPr>
          <p:cNvPr id="1092" name="矩形 104"/>
          <p:cNvSpPr/>
          <p:nvPr/>
        </p:nvSpPr>
        <p:spPr>
          <a:xfrm>
            <a:off x="9612434" y="5430668"/>
            <a:ext cx="4309972" cy="1885317"/>
          </a:xfrm>
          <a:prstGeom prst="rect">
            <a:avLst/>
          </a:prstGeom>
          <a:solidFill>
            <a:srgbClr val="D6D5D5"/>
          </a:solidFill>
          <a:ln w="12700">
            <a:miter lim="400000"/>
          </a:ln>
        </p:spPr>
        <p:txBody>
          <a:bodyPr lIns="71436" tIns="71436" rIns="71436" bIns="71436" anchor="ctr"/>
          <a:lstStyle/>
          <a:p>
            <a:pPr defTabSz="821690">
              <a:defRPr sz="3000">
                <a:solidFill>
                  <a:srgbClr val="FFFFFF"/>
                </a:solidFill>
              </a:defRPr>
            </a:pPr>
          </a:p>
        </p:txBody>
      </p:sp>
      <p:sp>
        <p:nvSpPr>
          <p:cNvPr id="1093" name="文本框 105"/>
          <p:cNvSpPr txBox="1"/>
          <p:nvPr/>
        </p:nvSpPr>
        <p:spPr>
          <a:xfrm>
            <a:off x="10384349" y="5430668"/>
            <a:ext cx="2803827" cy="1885317"/>
          </a:xfrm>
          <a:prstGeom prst="rect">
            <a:avLst/>
          </a:prstGeom>
          <a:ln w="12700">
            <a:miter lim="400000"/>
          </a:ln>
        </p:spPr>
        <p:txBody>
          <a:bodyPr lIns="71438" tIns="71438" rIns="71438" bIns="71438" anchor="ctr">
            <a:spAutoFit/>
          </a:bodyPr>
          <a:lstStyle/>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场景管理与环境配置</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测试步骤拖拽式编排</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丰富的测试组件</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场景嵌套与拼接</a:t>
            </a:r>
          </a:p>
        </p:txBody>
      </p:sp>
      <p:sp>
        <p:nvSpPr>
          <p:cNvPr id="1094" name="矩形 106"/>
          <p:cNvSpPr/>
          <p:nvPr/>
        </p:nvSpPr>
        <p:spPr>
          <a:xfrm>
            <a:off x="613497" y="3378439"/>
            <a:ext cx="6894339" cy="5228140"/>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95" name="箭头: 右 107"/>
          <p:cNvSpPr/>
          <p:nvPr/>
        </p:nvSpPr>
        <p:spPr>
          <a:xfrm>
            <a:off x="14271643" y="5331946"/>
            <a:ext cx="2269337" cy="96614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096" name="箭头: 上 108"/>
          <p:cNvSpPr/>
          <p:nvPr/>
        </p:nvSpPr>
        <p:spPr>
          <a:xfrm>
            <a:off x="11378841" y="7619738"/>
            <a:ext cx="814843" cy="10207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097" name="矩形 109"/>
          <p:cNvSpPr/>
          <p:nvPr/>
        </p:nvSpPr>
        <p:spPr>
          <a:xfrm>
            <a:off x="9477967" y="4172191"/>
            <a:ext cx="4513010" cy="3299798"/>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grpSp>
        <p:nvGrpSpPr>
          <p:cNvPr id="1128" name="组合 110"/>
          <p:cNvGrpSpPr/>
          <p:nvPr/>
        </p:nvGrpSpPr>
        <p:grpSpPr>
          <a:xfrm>
            <a:off x="17185493" y="3358930"/>
            <a:ext cx="6510254" cy="5119375"/>
            <a:chOff x="0" y="0"/>
            <a:chExt cx="6510253" cy="5119373"/>
          </a:xfrm>
        </p:grpSpPr>
        <p:grpSp>
          <p:nvGrpSpPr>
            <p:cNvPr id="1111" name="组合 111"/>
            <p:cNvGrpSpPr/>
            <p:nvPr/>
          </p:nvGrpSpPr>
          <p:grpSpPr>
            <a:xfrm>
              <a:off x="8298" y="2616813"/>
              <a:ext cx="6493657" cy="2502561"/>
              <a:chOff x="0" y="0"/>
              <a:chExt cx="6493655" cy="2502560"/>
            </a:xfrm>
          </p:grpSpPr>
          <p:sp>
            <p:nvSpPr>
              <p:cNvPr id="1098" name="矩形: 圆角 120"/>
              <p:cNvSpPr/>
              <p:nvPr/>
            </p:nvSpPr>
            <p:spPr>
              <a:xfrm>
                <a:off x="0" y="0"/>
                <a:ext cx="6493656" cy="2502561"/>
              </a:xfrm>
              <a:prstGeom prst="roundRect">
                <a:avLst>
                  <a:gd name="adj" fmla="val 16667"/>
                </a:avLst>
              </a:prstGeom>
              <a:solidFill>
                <a:schemeClr val="accent4">
                  <a:hueOff val="-461056"/>
                  <a:satOff val="4338"/>
                  <a:lumOff val="-10216"/>
                  <a:alpha val="69415"/>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panose="02000503000000020004"/>
                  </a:defRPr>
                </a:pPr>
              </a:p>
            </p:txBody>
          </p:sp>
          <p:grpSp>
            <p:nvGrpSpPr>
              <p:cNvPr id="1101" name="矩形 121"/>
              <p:cNvGrpSpPr/>
              <p:nvPr/>
            </p:nvGrpSpPr>
            <p:grpSpPr>
              <a:xfrm>
                <a:off x="367623" y="806684"/>
                <a:ext cx="2812504" cy="654806"/>
                <a:chOff x="0" y="0"/>
                <a:chExt cx="2812502" cy="654805"/>
              </a:xfrm>
            </p:grpSpPr>
            <p:sp>
              <p:nvSpPr>
                <p:cNvPr id="1099"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0" name="JMeter-Pod-1"/>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JMeter-Pod-1</a:t>
                  </a:r>
                </a:p>
              </p:txBody>
            </p:sp>
          </p:grpSp>
          <p:grpSp>
            <p:nvGrpSpPr>
              <p:cNvPr id="1104" name="矩形 122"/>
              <p:cNvGrpSpPr/>
              <p:nvPr/>
            </p:nvGrpSpPr>
            <p:grpSpPr>
              <a:xfrm>
                <a:off x="3330742" y="806684"/>
                <a:ext cx="2812503" cy="654806"/>
                <a:chOff x="0" y="0"/>
                <a:chExt cx="2812502" cy="654805"/>
              </a:xfrm>
            </p:grpSpPr>
            <p:sp>
              <p:nvSpPr>
                <p:cNvPr id="1102"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3" name="JMeter-Pod-2"/>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JMeter-Pod-2</a:t>
                  </a:r>
                </a:p>
              </p:txBody>
            </p:sp>
          </p:grpSp>
          <p:grpSp>
            <p:nvGrpSpPr>
              <p:cNvPr id="1107" name="矩形 123"/>
              <p:cNvGrpSpPr/>
              <p:nvPr/>
            </p:nvGrpSpPr>
            <p:grpSpPr>
              <a:xfrm>
                <a:off x="3330742" y="1599178"/>
                <a:ext cx="2812503" cy="654807"/>
                <a:chOff x="0" y="0"/>
                <a:chExt cx="2812502" cy="654805"/>
              </a:xfrm>
            </p:grpSpPr>
            <p:sp>
              <p:nvSpPr>
                <p:cNvPr id="1105"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6" name="JMeter-Pod-N"/>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JMeter-Pod-N</a:t>
                  </a:r>
                </a:p>
              </p:txBody>
            </p:sp>
          </p:grpSp>
          <p:grpSp>
            <p:nvGrpSpPr>
              <p:cNvPr id="1110" name="矩形 124"/>
              <p:cNvGrpSpPr/>
              <p:nvPr/>
            </p:nvGrpSpPr>
            <p:grpSpPr>
              <a:xfrm>
                <a:off x="378074" y="1615995"/>
                <a:ext cx="2812504" cy="654807"/>
                <a:chOff x="0" y="0"/>
                <a:chExt cx="2812502" cy="654805"/>
              </a:xfrm>
            </p:grpSpPr>
            <p:sp>
              <p:nvSpPr>
                <p:cNvPr id="1108"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9" name="JMeter-Pod-3"/>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JMeter-Pod-3</a:t>
                  </a:r>
                </a:p>
              </p:txBody>
            </p:sp>
          </p:grpSp>
        </p:grpSp>
        <p:grpSp>
          <p:nvGrpSpPr>
            <p:cNvPr id="1125" name="组合 112"/>
            <p:cNvGrpSpPr/>
            <p:nvPr/>
          </p:nvGrpSpPr>
          <p:grpSpPr>
            <a:xfrm>
              <a:off x="0" y="-1"/>
              <a:ext cx="6510254" cy="2423208"/>
              <a:chOff x="0" y="0"/>
              <a:chExt cx="6510253" cy="2423206"/>
            </a:xfrm>
          </p:grpSpPr>
          <p:sp>
            <p:nvSpPr>
              <p:cNvPr id="1112" name="矩形: 圆角 115"/>
              <p:cNvSpPr/>
              <p:nvPr/>
            </p:nvSpPr>
            <p:spPr>
              <a:xfrm>
                <a:off x="0" y="0"/>
                <a:ext cx="6510254" cy="2423207"/>
              </a:xfrm>
              <a:prstGeom prst="roundRect">
                <a:avLst>
                  <a:gd name="adj" fmla="val 16667"/>
                </a:avLst>
              </a:prstGeom>
              <a:solidFill>
                <a:schemeClr val="accent4">
                  <a:hueOff val="-461056"/>
                  <a:satOff val="4338"/>
                  <a:lumOff val="-10216"/>
                  <a:alpha val="69000"/>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panose="02000503000000020004"/>
                  </a:defRPr>
                </a:pPr>
              </a:p>
            </p:txBody>
          </p:sp>
          <p:grpSp>
            <p:nvGrpSpPr>
              <p:cNvPr id="1115" name="矩形 116"/>
              <p:cNvGrpSpPr/>
              <p:nvPr/>
            </p:nvGrpSpPr>
            <p:grpSpPr>
              <a:xfrm>
                <a:off x="367623" y="688149"/>
                <a:ext cx="2812504" cy="734219"/>
                <a:chOff x="0" y="-6098"/>
                <a:chExt cx="2812502" cy="734218"/>
              </a:xfrm>
            </p:grpSpPr>
            <p:sp>
              <p:nvSpPr>
                <p:cNvPr id="1113"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14" name="主机-1…"/>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a:t>
                  </a:r>
                  <a:r>
                    <a:t>-1</a:t>
                  </a:r>
                  <a:endParaRPr>
                    <a:solidFill>
                      <a:srgbClr val="FFFFFF"/>
                    </a:solidFill>
                  </a:endParaRPr>
                </a:p>
                <a:p>
                  <a:pPr defTabSz="821690">
                    <a:defRPr sz="2000" b="0">
                      <a:solidFill>
                        <a:srgbClr val="5E5E5E"/>
                      </a:solidFill>
                    </a:defRPr>
                  </a:pPr>
                  <a:r>
                    <a:t>Node-Controller</a:t>
                  </a:r>
                </a:p>
              </p:txBody>
            </p:sp>
          </p:grpSp>
          <p:grpSp>
            <p:nvGrpSpPr>
              <p:cNvPr id="1118" name="矩形 117"/>
              <p:cNvGrpSpPr/>
              <p:nvPr/>
            </p:nvGrpSpPr>
            <p:grpSpPr>
              <a:xfrm>
                <a:off x="3330126" y="688149"/>
                <a:ext cx="2812504" cy="734219"/>
                <a:chOff x="0" y="-6098"/>
                <a:chExt cx="2812502" cy="734218"/>
              </a:xfrm>
            </p:grpSpPr>
            <p:sp>
              <p:nvSpPr>
                <p:cNvPr id="1116"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17" name="主机-2…"/>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a:t>
                  </a:r>
                  <a:r>
                    <a:t>-2</a:t>
                  </a:r>
                  <a:endParaRPr>
                    <a:solidFill>
                      <a:srgbClr val="FFFFFF"/>
                    </a:solidFill>
                  </a:endParaRPr>
                </a:p>
                <a:p>
                  <a:pPr defTabSz="821690">
                    <a:defRPr sz="2000" b="0">
                      <a:solidFill>
                        <a:srgbClr val="5E5E5E"/>
                      </a:solidFill>
                    </a:defRPr>
                  </a:pPr>
                  <a:r>
                    <a:t>Node-Controller</a:t>
                  </a:r>
                </a:p>
              </p:txBody>
            </p:sp>
          </p:grpSp>
          <p:grpSp>
            <p:nvGrpSpPr>
              <p:cNvPr id="1121" name="矩形 118"/>
              <p:cNvGrpSpPr/>
              <p:nvPr/>
            </p:nvGrpSpPr>
            <p:grpSpPr>
              <a:xfrm>
                <a:off x="367623" y="1480644"/>
                <a:ext cx="2812504" cy="734219"/>
                <a:chOff x="0" y="-6098"/>
                <a:chExt cx="2812502" cy="734218"/>
              </a:xfrm>
            </p:grpSpPr>
            <p:sp>
              <p:nvSpPr>
                <p:cNvPr id="1119"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20" name="主机-3…"/>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a:t>
                  </a:r>
                  <a:r>
                    <a:t>-3</a:t>
                  </a:r>
                  <a:endParaRPr>
                    <a:solidFill>
                      <a:srgbClr val="FFFFFF"/>
                    </a:solidFill>
                  </a:endParaRPr>
                </a:p>
                <a:p>
                  <a:pPr defTabSz="821690">
                    <a:defRPr sz="2000" b="0">
                      <a:solidFill>
                        <a:srgbClr val="5E5E5E"/>
                      </a:solidFill>
                    </a:defRPr>
                  </a:pPr>
                  <a:r>
                    <a:t>Node-Controller</a:t>
                  </a:r>
                </a:p>
              </p:txBody>
            </p:sp>
          </p:grpSp>
          <p:grpSp>
            <p:nvGrpSpPr>
              <p:cNvPr id="1124" name="矩形 119"/>
              <p:cNvGrpSpPr/>
              <p:nvPr/>
            </p:nvGrpSpPr>
            <p:grpSpPr>
              <a:xfrm>
                <a:off x="3330126" y="1480644"/>
                <a:ext cx="2812504" cy="734219"/>
                <a:chOff x="0" y="-6098"/>
                <a:chExt cx="2812502" cy="734218"/>
              </a:xfrm>
            </p:grpSpPr>
            <p:sp>
              <p:nvSpPr>
                <p:cNvPr id="1122"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23" name="主机-N…"/>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a:t>
                  </a:r>
                  <a:r>
                    <a:t>-N</a:t>
                  </a:r>
                  <a:endParaRPr>
                    <a:solidFill>
                      <a:srgbClr val="FFFFFF"/>
                    </a:solidFill>
                  </a:endParaRPr>
                </a:p>
                <a:p>
                  <a:pPr defTabSz="821690">
                    <a:defRPr sz="2000" b="0">
                      <a:solidFill>
                        <a:srgbClr val="5E5E5E"/>
                      </a:solidFill>
                    </a:defRPr>
                  </a:pPr>
                  <a:r>
                    <a:t>Node-Controller</a:t>
                  </a:r>
                </a:p>
              </p:txBody>
            </p:sp>
          </p:grpSp>
        </p:grpSp>
        <p:sp>
          <p:nvSpPr>
            <p:cNvPr id="1126" name="文本框 113"/>
            <p:cNvSpPr txBox="1"/>
            <p:nvPr/>
          </p:nvSpPr>
          <p:spPr>
            <a:xfrm>
              <a:off x="1933931" y="84867"/>
              <a:ext cx="2642390" cy="575667"/>
            </a:xfrm>
            <a:prstGeom prst="rect">
              <a:avLst/>
            </a:prstGeom>
            <a:noFill/>
            <a:ln w="12700" cap="flat">
              <a:noFill/>
              <a:miter lim="400000"/>
            </a:ln>
            <a:effectLst/>
          </p:spPr>
          <p:txBody>
            <a:bodyPr wrap="square" lIns="45719" tIns="45719" rIns="45719" bIns="45719" numCol="1" anchor="t">
              <a:noAutofit/>
            </a:bodyPr>
            <a:lstStyle>
              <a:lvl1pPr defTabSz="821690">
                <a:defRPr sz="28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虚拟机集群</a:t>
              </a:r>
            </a:p>
          </p:txBody>
        </p:sp>
        <p:sp>
          <p:nvSpPr>
            <p:cNvPr id="1127" name="文本框 114"/>
            <p:cNvSpPr txBox="1"/>
            <p:nvPr/>
          </p:nvSpPr>
          <p:spPr>
            <a:xfrm>
              <a:off x="1688287" y="2752458"/>
              <a:ext cx="3133679" cy="575667"/>
            </a:xfrm>
            <a:prstGeom prst="rect">
              <a:avLst/>
            </a:prstGeom>
            <a:noFill/>
            <a:ln w="12700" cap="flat">
              <a:noFill/>
              <a:miter lim="400000"/>
            </a:ln>
            <a:effectLst/>
          </p:spPr>
          <p:txBody>
            <a:bodyPr wrap="square" lIns="45719" tIns="45719" rIns="45719" bIns="45719" numCol="1" anchor="t">
              <a:noAutofit/>
            </a:bodyPr>
            <a:lstStyle>
              <a:lvl1pPr defTabSz="821690">
                <a:defRPr sz="28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Kubernetes 集群</a:t>
              </a:r>
            </a:p>
          </p:txBody>
        </p:sp>
      </p:grpSp>
      <p:sp>
        <p:nvSpPr>
          <p:cNvPr id="1129" name="文本框 125"/>
          <p:cNvSpPr txBox="1"/>
          <p:nvPr/>
        </p:nvSpPr>
        <p:spPr>
          <a:xfrm>
            <a:off x="14314642" y="4291551"/>
            <a:ext cx="2278862" cy="9296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接口自动化任务下发执行</a:t>
            </a:r>
          </a:p>
        </p:txBody>
      </p:sp>
      <p:sp>
        <p:nvSpPr>
          <p:cNvPr id="1130" name="文本框 126"/>
          <p:cNvSpPr txBox="1"/>
          <p:nvPr/>
        </p:nvSpPr>
        <p:spPr>
          <a:xfrm>
            <a:off x="14223424" y="6456679"/>
            <a:ext cx="2661050" cy="9296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接口自动化转性能测试任务下发执行</a:t>
            </a:r>
          </a:p>
        </p:txBody>
      </p:sp>
      <p:sp>
        <p:nvSpPr>
          <p:cNvPr id="1131" name="箭头: 右 127"/>
          <p:cNvSpPr/>
          <p:nvPr/>
        </p:nvSpPr>
        <p:spPr>
          <a:xfrm>
            <a:off x="7783355" y="5446481"/>
            <a:ext cx="1425066" cy="73707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132" name="文本框 128"/>
          <p:cNvSpPr txBox="1"/>
          <p:nvPr/>
        </p:nvSpPr>
        <p:spPr>
          <a:xfrm>
            <a:off x="18227447" y="9821933"/>
            <a:ext cx="5168640" cy="1361441"/>
          </a:xfrm>
          <a:prstGeom prst="rect">
            <a:avLst/>
          </a:prstGeom>
          <a:ln w="12700">
            <a:miter lim="400000"/>
          </a:ln>
        </p:spPr>
        <p:txBody>
          <a:bodyPr lIns="45719" rIns="45719">
            <a:spAutoFit/>
          </a:bodyPr>
          <a:lstStyle>
            <a:lvl1pPr defTabSz="821690">
              <a:defRPr sz="36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调度机制可以动态扩容，适配团队大规模使用。</a:t>
            </a:r>
          </a:p>
        </p:txBody>
      </p:sp>
      <p:sp>
        <p:nvSpPr>
          <p:cNvPr id="1133" name="矩形 129"/>
          <p:cNvSpPr/>
          <p:nvPr/>
        </p:nvSpPr>
        <p:spPr>
          <a:xfrm>
            <a:off x="597587" y="8788254"/>
            <a:ext cx="16746140" cy="4377504"/>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grpSp>
        <p:nvGrpSpPr>
          <p:cNvPr id="1136" name="组合 130"/>
          <p:cNvGrpSpPr/>
          <p:nvPr/>
        </p:nvGrpSpPr>
        <p:grpSpPr>
          <a:xfrm>
            <a:off x="14041961" y="10241560"/>
            <a:ext cx="3143534" cy="522184"/>
            <a:chOff x="0" y="64345"/>
            <a:chExt cx="3143533" cy="522183"/>
          </a:xfrm>
        </p:grpSpPr>
        <p:sp>
          <p:nvSpPr>
            <p:cNvPr id="1134" name="矩形 131"/>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135" name="文本框 132"/>
            <p:cNvSpPr/>
            <p:nvPr/>
          </p:nvSpPr>
          <p:spPr>
            <a:xfrm>
              <a:off x="134444" y="325437"/>
              <a:ext cx="287464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函数代码库</a:t>
              </a:r>
            </a:p>
          </p:txBody>
        </p:sp>
      </p:grpSp>
      <p:sp>
        <p:nvSpPr>
          <p:cNvPr id="1137" name="文本框 135"/>
          <p:cNvSpPr txBox="1"/>
          <p:nvPr/>
        </p:nvSpPr>
        <p:spPr>
          <a:xfrm>
            <a:off x="14314642" y="10987222"/>
            <a:ext cx="2598170" cy="177863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兼容 </a:t>
            </a:r>
            <a:r>
              <a:t>JMeter </a:t>
            </a:r>
            <a:r>
              <a:t>函数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内置 </a:t>
            </a:r>
            <a:r>
              <a:t>MockJS </a:t>
            </a:r>
            <a:r>
              <a:t>函数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自定义脚本</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内置代码库管理</a:t>
            </a:r>
          </a:p>
        </p:txBody>
      </p:sp>
      <p:sp>
        <p:nvSpPr>
          <p:cNvPr id="1138"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140" name="矩形 138"/>
          <p:cNvSpPr/>
          <p:nvPr/>
        </p:nvSpPr>
        <p:spPr>
          <a:xfrm>
            <a:off x="753900" y="10821010"/>
            <a:ext cx="3143533" cy="2202135"/>
          </a:xfrm>
          <a:prstGeom prst="rect">
            <a:avLst/>
          </a:prstGeom>
          <a:solidFill>
            <a:srgbClr val="D6D5D5"/>
          </a:solidFill>
          <a:ln w="12700">
            <a:miter lim="400000"/>
          </a:ln>
        </p:spPr>
        <p:txBody>
          <a:bodyPr lIns="71436" tIns="71436" rIns="71436" bIns="71436" anchor="ct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接口集管理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PostMan </a:t>
            </a:r>
            <a:r>
              <a:t>导入</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Swagger </a:t>
            </a:r>
            <a:r>
              <a:t>导入</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快捷调试</a:t>
            </a:r>
          </a:p>
        </p:txBody>
      </p:sp>
      <p:sp>
        <p:nvSpPr>
          <p:cNvPr id="1141" name="文本框 59"/>
          <p:cNvSpPr txBox="1"/>
          <p:nvPr/>
        </p:nvSpPr>
        <p:spPr>
          <a:xfrm>
            <a:off x="3327114" y="12935799"/>
            <a:ext cx="1351884" cy="453009"/>
          </a:xfrm>
          <a:prstGeom prst="rect">
            <a:avLst/>
          </a:prstGeom>
          <a:ln w="12700">
            <a:miter lim="400000"/>
          </a:ln>
        </p:spPr>
        <p:txBody>
          <a:bodyPr lIns="71438" tIns="71438" rIns="71438" bIns="71438" anchor="ctr">
            <a:spAutoFit/>
          </a:bodyPr>
          <a:lstStyle>
            <a:lvl1pPr defTabSz="821690">
              <a:defRPr sz="2000">
                <a:solidFill>
                  <a:srgbClr val="5E5E5E"/>
                </a:solidFill>
              </a:defRPr>
            </a:lvl1pPr>
          </a:lstStyle>
          <a:p>
            <a:r>
              <a:t>1:N</a:t>
            </a:r>
          </a:p>
        </p:txBody>
      </p:sp>
      <p:sp>
        <p:nvSpPr>
          <p:cNvPr id="1142" name="线条"/>
          <p:cNvSpPr/>
          <p:nvPr/>
        </p:nvSpPr>
        <p:spPr>
          <a:xfrm>
            <a:off x="2021383" y="12977344"/>
            <a:ext cx="3862121" cy="487577"/>
          </a:xfrm>
          <a:custGeom>
            <a:avLst/>
            <a:gdLst/>
            <a:ahLst/>
            <a:cxnLst>
              <a:cxn ang="0">
                <a:pos x="wd2" y="hd2"/>
              </a:cxn>
              <a:cxn ang="5400000">
                <a:pos x="wd2" y="hd2"/>
              </a:cxn>
              <a:cxn ang="10800000">
                <a:pos x="wd2" y="hd2"/>
              </a:cxn>
              <a:cxn ang="16200000">
                <a:pos x="wd2" y="hd2"/>
              </a:cxn>
            </a:cxnLst>
            <a:rect l="0" t="0" r="r" b="b"/>
            <a:pathLst>
              <a:path w="21600" h="21536" extrusionOk="0">
                <a:moveTo>
                  <a:pt x="0" y="0"/>
                </a:moveTo>
                <a:cubicBezTo>
                  <a:pt x="3371" y="14125"/>
                  <a:pt x="7038" y="21471"/>
                  <a:pt x="10751" y="21535"/>
                </a:cubicBezTo>
                <a:cubicBezTo>
                  <a:pt x="14497" y="21600"/>
                  <a:pt x="18199" y="14251"/>
                  <a:pt x="21600" y="0"/>
                </a:cubicBezTo>
              </a:path>
            </a:pathLst>
          </a:custGeom>
          <a:ln w="25400">
            <a:solidFill>
              <a:srgbClr val="783887"/>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接口</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71830" y="3855085"/>
            <a:ext cx="14173835" cy="7207250"/>
          </a:xfrm>
          <a:prstGeom prst="rect">
            <a:avLst/>
          </a:prstGeom>
        </p:spPr>
      </p:pic>
      <p:sp>
        <p:nvSpPr>
          <p:cNvPr id="821" name="文本框 4"/>
          <p:cNvSpPr txBox="1"/>
          <p:nvPr/>
        </p:nvSpPr>
        <p:spPr>
          <a:xfrm>
            <a:off x="8380260" y="2790300"/>
            <a:ext cx="76234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a:t>
            </a:r>
            <a:r>
              <a:t>简单易用的图形化接口自动化编排 </a:t>
            </a:r>
            <a:r>
              <a:t>-</a:t>
            </a:r>
          </a:p>
        </p:txBody>
      </p:sp>
      <p:sp>
        <p:nvSpPr>
          <p:cNvPr id="822" name="MeterSphere 的关键架构设计之二：团队协作及多租户模型"/>
          <p:cNvSpPr txBox="1"/>
          <p:nvPr/>
        </p:nvSpPr>
        <p:spPr>
          <a:xfrm>
            <a:off x="3" y="1524000"/>
            <a:ext cx="24383998"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接口场景编排截图</a:t>
            </a:r>
            <a:endParaRPr>
              <a:latin typeface="方正黑体简体" panose="02010601030101010101" charset="-122"/>
              <a:ea typeface="方正黑体简体" panose="02010601030101010101" charset="-122"/>
              <a:cs typeface="方正黑体简体" panose="02010601030101010101" charset="-122"/>
            </a:endParaRPr>
          </a:p>
        </p:txBody>
      </p:sp>
      <p:pic>
        <p:nvPicPr>
          <p:cNvPr id="824" name="图片 2" descr="图片 2"/>
          <p:cNvPicPr>
            <a:picLocks noChangeAspect="1"/>
          </p:cNvPicPr>
          <p:nvPr/>
        </p:nvPicPr>
        <p:blipFill>
          <a:blip r:embed="rId2"/>
          <a:stretch>
            <a:fillRect/>
          </a:stretch>
        </p:blipFill>
        <p:spPr>
          <a:xfrm>
            <a:off x="12435702" y="8074564"/>
            <a:ext cx="11247692" cy="4898093"/>
          </a:xfrm>
          <a:prstGeom prst="rect">
            <a:avLst/>
          </a:prstGeom>
          <a:ln w="12700">
            <a:miter lim="400000"/>
            <a:headEnd/>
            <a:tailEnd/>
          </a:ln>
          <a:effectLst>
            <a:outerShdw blurRad="355600" dist="177800" dir="5400000" rotWithShape="0">
              <a:srgbClr val="000000">
                <a:alpha val="70000"/>
              </a:srgbClr>
            </a:outerShdw>
          </a:effectLst>
        </p:spPr>
      </p:pic>
      <p:sp>
        <p:nvSpPr>
          <p:cNvPr id="825"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接口</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文本框 1"/>
          <p:cNvSpPr txBox="1"/>
          <p:nvPr/>
        </p:nvSpPr>
        <p:spPr>
          <a:xfrm>
            <a:off x="4410635" y="1529205"/>
            <a:ext cx="15562730"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a:t>
            </a:r>
            <a:r>
              <a:rPr>
                <a:latin typeface="方正黑体简体" panose="02010601030101010101" charset="-122"/>
                <a:ea typeface="方正黑体简体" panose="02010601030101010101" charset="-122"/>
                <a:cs typeface="方正黑体简体" panose="02010601030101010101" charset="-122"/>
              </a:rPr>
              <a:t>的自然语言 UI </a:t>
            </a:r>
            <a:r>
              <a:rPr>
                <a:latin typeface="方正黑体简体" panose="02010601030101010101" charset="-122"/>
                <a:ea typeface="方正黑体简体" panose="02010601030101010101" charset="-122"/>
                <a:cs typeface="方正黑体简体" panose="02010601030101010101" charset="-122"/>
              </a:rPr>
              <a:t>自动化</a:t>
            </a:r>
            <a:endParaRPr>
              <a:latin typeface="方正黑体简体" panose="02010601030101010101" charset="-122"/>
              <a:ea typeface="方正黑体简体" panose="02010601030101010101" charset="-122"/>
              <a:cs typeface="方正黑体简体" panose="02010601030101010101" charset="-122"/>
            </a:endParaRPr>
          </a:p>
        </p:txBody>
      </p:sp>
      <p:sp>
        <p:nvSpPr>
          <p:cNvPr id="851" name="Rectangle 2"/>
          <p:cNvSpPr/>
          <p:nvPr/>
        </p:nvSpPr>
        <p:spPr>
          <a:xfrm>
            <a:off x="1163840" y="3624952"/>
            <a:ext cx="7381014" cy="9449961"/>
          </a:xfrm>
          <a:prstGeom prst="rect">
            <a:avLst/>
          </a:prstGeom>
          <a:solidFill>
            <a:srgbClr val="262626"/>
          </a:solidFill>
          <a:ln w="12700">
            <a:miter lim="400000"/>
          </a:ln>
        </p:spPr>
        <p:txBody>
          <a:bodyPr lIns="45719" rIns="45719" anchor="ctr">
            <a:spAutoFit/>
          </a:bodyPr>
          <a:lstStyle/>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#!/usr/bin/python</a:t>
            </a:r>
            <a:br/>
            <a:r>
              <a:t>#coding=utf-8</a:t>
            </a:r>
            <a:br/>
            <a:br/>
            <a:r>
              <a:rPr>
                <a:solidFill>
                  <a:srgbClr val="CC7832"/>
                </a:solidFill>
              </a:rPr>
              <a:t>from </a:t>
            </a:r>
            <a:r>
              <a:rPr>
                <a:solidFill>
                  <a:srgbClr val="A9B7C6"/>
                </a:solidFill>
              </a:rPr>
              <a:t>selenium </a:t>
            </a:r>
            <a:r>
              <a:rPr>
                <a:solidFill>
                  <a:srgbClr val="CC7832"/>
                </a:solidFill>
              </a:rPr>
              <a:t>import </a:t>
            </a:r>
            <a:r>
              <a:rPr>
                <a:solidFill>
                  <a:srgbClr val="A9B7C6"/>
                </a:solidFill>
              </a:rPr>
              <a:t>webdriver</a:t>
            </a:r>
            <a:br>
              <a:rPr>
                <a:solidFill>
                  <a:srgbClr val="A9B7C6"/>
                </a:solidFill>
              </a:rPr>
            </a:br>
            <a:r>
              <a:rPr>
                <a:solidFill>
                  <a:srgbClr val="CC7832"/>
                </a:solidFill>
              </a:rPr>
              <a:t>from </a:t>
            </a:r>
            <a:r>
              <a:rPr>
                <a:solidFill>
                  <a:srgbClr val="A9B7C6"/>
                </a:solidFill>
              </a:rPr>
              <a:t>selenium.webdriver.common.keys </a:t>
            </a:r>
            <a:r>
              <a:rPr>
                <a:solidFill>
                  <a:srgbClr val="CC7832"/>
                </a:solidFill>
              </a:rPr>
              <a:t>import </a:t>
            </a:r>
            <a:r>
              <a:rPr>
                <a:solidFill>
                  <a:srgbClr val="A9B7C6"/>
                </a:solidFill>
              </a:rPr>
              <a:t>Keys</a:t>
            </a:r>
            <a:br>
              <a:rPr>
                <a:solidFill>
                  <a:srgbClr val="A9B7C6"/>
                </a:solidFill>
              </a:rPr>
            </a:br>
            <a:r>
              <a:rPr>
                <a:solidFill>
                  <a:srgbClr val="CC7832"/>
                </a:solidFill>
              </a:rPr>
              <a:t>from </a:t>
            </a:r>
            <a:r>
              <a:rPr>
                <a:solidFill>
                  <a:srgbClr val="A9B7C6"/>
                </a:solidFill>
              </a:rPr>
              <a:t>selenium.webdriver.support.ui </a:t>
            </a:r>
            <a:r>
              <a:rPr>
                <a:solidFill>
                  <a:srgbClr val="CC7832"/>
                </a:solidFill>
              </a:rPr>
              <a:t>import </a:t>
            </a:r>
            <a:r>
              <a:rPr>
                <a:solidFill>
                  <a:srgbClr val="A9B7C6"/>
                </a:solidFill>
              </a:rPr>
              <a:t>Select</a:t>
            </a:r>
            <a:br>
              <a:rPr>
                <a:solidFill>
                  <a:srgbClr val="A9B7C6"/>
                </a:solidFill>
              </a:rPr>
            </a:br>
            <a:r>
              <a:rPr>
                <a:solidFill>
                  <a:srgbClr val="CC7832"/>
                </a:solidFill>
              </a:rPr>
              <a:t>import </a:t>
            </a:r>
            <a:r>
              <a:rPr>
                <a:solidFill>
                  <a:srgbClr val="A9B7C6"/>
                </a:solidFill>
              </a:rPr>
              <a:t>time</a:t>
            </a:r>
            <a:br>
              <a:rPr>
                <a:solidFill>
                  <a:srgbClr val="A9B7C6"/>
                </a:solidFill>
              </a:rPr>
            </a:br>
            <a:r>
              <a:t># </a:t>
            </a:r>
            <a:r>
              <a:rPr>
                <a:latin typeface="宋体"/>
                <a:ea typeface="宋体"/>
                <a:cs typeface="宋体"/>
                <a:sym typeface="宋体"/>
              </a:rPr>
              <a:t>创建</a:t>
            </a:r>
            <a:r>
              <a:t>Chrome</a:t>
            </a:r>
            <a:r>
              <a:rPr>
                <a:latin typeface="宋体"/>
                <a:ea typeface="宋体"/>
                <a:cs typeface="宋体"/>
                <a:sym typeface="宋体"/>
              </a:rPr>
              <a:t>驱动实例</a:t>
            </a:r>
            <a:br>
              <a:rPr>
                <a:latin typeface="宋体"/>
                <a:ea typeface="宋体"/>
                <a:cs typeface="宋体"/>
                <a:sym typeface="宋体"/>
              </a:rPr>
            </a:br>
            <a:r>
              <a:rPr>
                <a:solidFill>
                  <a:srgbClr val="A9B7C6"/>
                </a:solidFill>
              </a:rPr>
              <a:t>options=webdriver.ChromeOptions()</a:t>
            </a:r>
            <a:r>
              <a:t> # </a:t>
            </a:r>
            <a:r>
              <a:rPr>
                <a:latin typeface="宋体"/>
                <a:ea typeface="宋体"/>
                <a:cs typeface="宋体"/>
                <a:sym typeface="宋体"/>
              </a:rPr>
              <a:t>创建</a:t>
            </a:r>
            <a:r>
              <a:t>Chrome</a:t>
            </a:r>
            <a:r>
              <a:rPr>
                <a:latin typeface="宋体"/>
                <a:ea typeface="宋体"/>
                <a:cs typeface="宋体"/>
                <a:sym typeface="宋体"/>
              </a:rPr>
              <a:t>驱动实例</a:t>
            </a:r>
            <a:br>
              <a:rPr>
                <a:latin typeface="宋体"/>
                <a:ea typeface="宋体"/>
                <a:cs typeface="宋体"/>
                <a:sym typeface="宋体"/>
              </a:rPr>
            </a:br>
            <a:r>
              <a:rPr>
                <a:solidFill>
                  <a:srgbClr val="A9B7C6"/>
                </a:solidFill>
              </a:rPr>
              <a:t>browser = webdriver.Firefox() </a:t>
            </a:r>
            <a:endParaRPr>
              <a:solidFill>
                <a:srgbClr val="A9B7C6"/>
              </a:solidFill>
            </a:endParaRPr>
          </a:p>
          <a:p>
            <a:pPr algn="l" defTabSz="914400">
              <a:lnSpc>
                <a:spcPct val="80000"/>
              </a:lnSpc>
              <a:defRPr sz="1800" b="0">
                <a:solidFill>
                  <a:srgbClr val="A9B7C6"/>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p>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a:t>
            </a:r>
            <a:r>
              <a:rPr>
                <a:latin typeface="Helvetica Neue" panose="02000503000000020004"/>
                <a:ea typeface="Helvetica Neue" panose="02000503000000020004"/>
                <a:cs typeface="Helvetica Neue" panose="02000503000000020004"/>
                <a:sym typeface="Helvetica Neue" panose="02000503000000020004"/>
              </a:rPr>
              <a:t>浏览器最大化</a:t>
            </a:r>
            <a:br>
              <a:rPr>
                <a:latin typeface="Helvetica Neue" panose="02000503000000020004"/>
                <a:ea typeface="Helvetica Neue" panose="02000503000000020004"/>
                <a:cs typeface="Helvetica Neue" panose="02000503000000020004"/>
                <a:sym typeface="Helvetica Neue" panose="02000503000000020004"/>
              </a:rPr>
            </a:br>
            <a:r>
              <a:rPr>
                <a:solidFill>
                  <a:srgbClr val="A9B7C6"/>
                </a:solidFill>
              </a:rPr>
              <a:t>browser.maximize_window()</a:t>
            </a:r>
            <a:br>
              <a:rPr>
                <a:solidFill>
                  <a:srgbClr val="A9B7C6"/>
                </a:solidFill>
              </a:rPr>
            </a:br>
            <a:br>
              <a:rPr>
                <a:solidFill>
                  <a:srgbClr val="A9B7C6"/>
                </a:solidFill>
              </a:rPr>
            </a:br>
            <a:r>
              <a:t>#get</a:t>
            </a:r>
            <a:r>
              <a:rPr>
                <a:latin typeface="宋体"/>
                <a:ea typeface="宋体"/>
                <a:cs typeface="宋体"/>
                <a:sym typeface="宋体"/>
              </a:rPr>
              <a:t>方法 打开指定网址</a:t>
            </a:r>
            <a:br>
              <a:rPr>
                <a:latin typeface="宋体"/>
                <a:ea typeface="宋体"/>
                <a:cs typeface="宋体"/>
                <a:sym typeface="宋体"/>
              </a:rPr>
            </a:br>
            <a:r>
              <a:rPr>
                <a:solidFill>
                  <a:srgbClr val="A9B7C6"/>
                </a:solidFill>
              </a:rPr>
              <a:t>browser.get(</a:t>
            </a:r>
            <a:r>
              <a:rPr>
                <a:solidFill>
                  <a:srgbClr val="6A8759"/>
                </a:solidFill>
              </a:rPr>
              <a:t>"https://jms1.fit2cloud.com/core/auth/login/"</a:t>
            </a:r>
            <a:r>
              <a:rPr>
                <a:solidFill>
                  <a:srgbClr val="A9B7C6"/>
                </a:solidFill>
              </a:rPr>
              <a:t>)</a:t>
            </a:r>
            <a:br>
              <a:rPr>
                <a:solidFill>
                  <a:srgbClr val="A9B7C6"/>
                </a:solidFill>
              </a:rPr>
            </a:br>
            <a:endParaRPr>
              <a:solidFill>
                <a:srgbClr val="A9B7C6"/>
              </a:solidFill>
            </a:endParaRPr>
          </a:p>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a:t>
            </a:r>
            <a:r>
              <a:rPr>
                <a:latin typeface="宋体"/>
                <a:ea typeface="宋体"/>
                <a:cs typeface="宋体"/>
                <a:sym typeface="宋体"/>
              </a:rPr>
              <a:t>断言网页标题是否含有</a:t>
            </a:r>
            <a:r>
              <a:rPr>
                <a:latin typeface="宋体"/>
                <a:ea typeface="宋体"/>
                <a:cs typeface="宋体"/>
                <a:sym typeface="宋体"/>
              </a:rPr>
              <a:t>JumpServer</a:t>
            </a:r>
            <a:br>
              <a:rPr>
                <a:latin typeface="宋体"/>
                <a:ea typeface="宋体"/>
                <a:cs typeface="宋体"/>
                <a:sym typeface="宋体"/>
              </a:rPr>
            </a:br>
            <a:r>
              <a:rPr>
                <a:solidFill>
                  <a:srgbClr val="CC7832"/>
                </a:solidFill>
              </a:rPr>
              <a:t>assert </a:t>
            </a:r>
            <a:r>
              <a:rPr>
                <a:latin typeface="宋体"/>
                <a:ea typeface="宋体"/>
                <a:cs typeface="宋体"/>
                <a:sym typeface="宋体"/>
              </a:rPr>
              <a:t>"</a:t>
            </a:r>
            <a:r>
              <a:rPr>
                <a:solidFill>
                  <a:srgbClr val="6A8759"/>
                </a:solidFill>
                <a:latin typeface="Helvetica Neue" panose="02000503000000020004"/>
                <a:ea typeface="Helvetica Neue" panose="02000503000000020004"/>
                <a:cs typeface="Helvetica Neue" panose="02000503000000020004"/>
                <a:sym typeface="Helvetica Neue" panose="02000503000000020004"/>
              </a:rPr>
              <a:t>欢迎使用东区</a:t>
            </a:r>
            <a:r>
              <a:rPr>
                <a:solidFill>
                  <a:srgbClr val="6A8759"/>
                </a:solidFill>
              </a:rPr>
              <a:t>JumpServer</a:t>
            </a:r>
            <a:r>
              <a:rPr>
                <a:solidFill>
                  <a:srgbClr val="6A8759"/>
                </a:solidFill>
              </a:rPr>
              <a:t>" </a:t>
            </a:r>
            <a:r>
              <a:rPr>
                <a:solidFill>
                  <a:srgbClr val="CC7832"/>
                </a:solidFill>
              </a:rPr>
              <a:t>in </a:t>
            </a:r>
            <a:r>
              <a:rPr>
                <a:solidFill>
                  <a:srgbClr val="A9B7C6"/>
                </a:solidFill>
              </a:rPr>
              <a:t>browser.title</a:t>
            </a:r>
            <a:br>
              <a:rPr>
                <a:solidFill>
                  <a:srgbClr val="A9B7C6"/>
                </a:solidFill>
              </a:rPr>
            </a:br>
            <a:r>
              <a:rPr>
                <a:solidFill>
                  <a:srgbClr val="A9B7C6"/>
                </a:solidFill>
              </a:rPr>
              <a:t> </a:t>
            </a:r>
            <a:br>
              <a:rPr>
                <a:solidFill>
                  <a:srgbClr val="A9B7C6"/>
                </a:solidFill>
              </a:rPr>
            </a:br>
            <a:r>
              <a:t>#</a:t>
            </a:r>
            <a:r>
              <a:rPr>
                <a:latin typeface="宋体"/>
                <a:ea typeface="宋体"/>
                <a:cs typeface="宋体"/>
                <a:sym typeface="宋体"/>
              </a:rPr>
              <a:t>输入用户名</a:t>
            </a:r>
            <a:br>
              <a:rPr>
                <a:latin typeface="宋体"/>
                <a:ea typeface="宋体"/>
                <a:cs typeface="宋体"/>
                <a:sym typeface="宋体"/>
              </a:rPr>
            </a:br>
            <a:r>
              <a:rPr>
                <a:solidFill>
                  <a:srgbClr val="A9B7C6"/>
                </a:solidFill>
              </a:rPr>
              <a:t>browser.find_element_by_name(</a:t>
            </a:r>
            <a:r>
              <a:rPr>
                <a:solidFill>
                  <a:srgbClr val="6A8759"/>
                </a:solidFill>
              </a:rPr>
              <a:t>"username"</a:t>
            </a:r>
            <a:r>
              <a:rPr>
                <a:solidFill>
                  <a:srgbClr val="A9B7C6"/>
                </a:solidFill>
              </a:rPr>
              <a:t>).send_keys(</a:t>
            </a:r>
            <a:r>
              <a:rPr>
                <a:solidFill>
                  <a:srgbClr val="6A8759"/>
                </a:solidFill>
              </a:rPr>
              <a:t>‘</a:t>
            </a:r>
            <a:r>
              <a:rPr>
                <a:solidFill>
                  <a:srgbClr val="6A8759"/>
                </a:solidFill>
              </a:rPr>
              <a:t>XXXXXX</a:t>
            </a:r>
            <a:r>
              <a:rPr>
                <a:solidFill>
                  <a:srgbClr val="6A8759"/>
                </a:solidFill>
              </a:rPr>
              <a:t>'</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输入密码</a:t>
            </a:r>
            <a:br>
              <a:rPr>
                <a:latin typeface="宋体"/>
                <a:ea typeface="宋体"/>
                <a:cs typeface="宋体"/>
                <a:sym typeface="宋体"/>
              </a:rPr>
            </a:br>
            <a:r>
              <a:rPr>
                <a:solidFill>
                  <a:srgbClr val="A9B7C6"/>
                </a:solidFill>
              </a:rPr>
              <a:t>browser.find_element_by_id(</a:t>
            </a:r>
            <a:r>
              <a:rPr>
                <a:solidFill>
                  <a:srgbClr val="6A8759"/>
                </a:solidFill>
              </a:rPr>
              <a:t>"password"</a:t>
            </a:r>
            <a:r>
              <a:rPr>
                <a:solidFill>
                  <a:srgbClr val="A9B7C6"/>
                </a:solidFill>
              </a:rPr>
              <a:t>).send_keys(</a:t>
            </a:r>
            <a:r>
              <a:rPr>
                <a:solidFill>
                  <a:srgbClr val="6A8759"/>
                </a:solidFill>
              </a:rPr>
              <a:t>‘</a:t>
            </a:r>
            <a:r>
              <a:rPr>
                <a:solidFill>
                  <a:srgbClr val="6A8759"/>
                </a:solidFill>
              </a:rPr>
              <a:t>XXXXX</a:t>
            </a:r>
            <a:r>
              <a:rPr>
                <a:solidFill>
                  <a:srgbClr val="6A8759"/>
                </a:solidFill>
              </a:rPr>
              <a:t>'</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登陆</a:t>
            </a:r>
            <a:br>
              <a:rPr>
                <a:latin typeface="宋体"/>
                <a:ea typeface="宋体"/>
                <a:cs typeface="宋体"/>
                <a:sym typeface="宋体"/>
              </a:rPr>
            </a:br>
            <a:r>
              <a:rPr>
                <a:solidFill>
                  <a:srgbClr val="A9B7C6"/>
                </a:solidFill>
              </a:rPr>
              <a:t>browser.find_element_by_xpath(</a:t>
            </a:r>
            <a:r>
              <a:rPr>
                <a:solidFill>
                  <a:srgbClr val="6A8759"/>
                </a:solidFill>
              </a:rPr>
              <a:t>"/html/body/div/div[2]/div/div[2]/form/div[5]/button"</a:t>
            </a:r>
            <a:r>
              <a:rPr>
                <a:solidFill>
                  <a:srgbClr val="A9B7C6"/>
                </a:solidFill>
              </a:rPr>
              <a:t>).click()</a:t>
            </a:r>
            <a:br>
              <a:rPr>
                <a:solidFill>
                  <a:srgbClr val="A9B7C6"/>
                </a:solidFill>
              </a:rPr>
            </a:br>
            <a:br>
              <a:rPr>
                <a:solidFill>
                  <a:srgbClr val="A9B7C6"/>
                </a:solidFill>
              </a:rPr>
            </a:br>
            <a:r>
              <a:t>#</a:t>
            </a:r>
            <a:r>
              <a:rPr>
                <a:latin typeface="宋体"/>
                <a:ea typeface="宋体"/>
                <a:cs typeface="宋体"/>
                <a:sym typeface="宋体"/>
              </a:rPr>
              <a:t>打开审计台</a:t>
            </a:r>
            <a:br>
              <a:rPr>
                <a:latin typeface="宋体"/>
                <a:ea typeface="宋体"/>
                <a:cs typeface="宋体"/>
                <a:sym typeface="宋体"/>
              </a:rPr>
            </a:br>
            <a:r>
              <a:rPr>
                <a:solidFill>
                  <a:srgbClr val="A9B7C6"/>
                </a:solidFill>
              </a:rPr>
              <a:t>browser.get(</a:t>
            </a:r>
            <a:r>
              <a:rPr>
                <a:solidFill>
                  <a:srgbClr val="6A8759"/>
                </a:solidFill>
              </a:rPr>
              <a:t>"https://jms1.fit2cloud.com/ui/#/audit/dashboard"</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设置等待时间</a:t>
            </a:r>
            <a:br>
              <a:rPr>
                <a:latin typeface="宋体"/>
                <a:ea typeface="宋体"/>
                <a:cs typeface="宋体"/>
                <a:sym typeface="宋体"/>
              </a:rPr>
            </a:br>
            <a:r>
              <a:rPr>
                <a:solidFill>
                  <a:srgbClr val="A9B7C6"/>
                </a:solidFill>
              </a:rPr>
              <a:t>time.sleep(</a:t>
            </a:r>
            <a:r>
              <a:rPr>
                <a:solidFill>
                  <a:srgbClr val="6897BB"/>
                </a:solidFill>
              </a:rPr>
              <a:t>2</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关闭浏览器</a:t>
            </a:r>
            <a:br>
              <a:rPr>
                <a:latin typeface="宋体"/>
                <a:ea typeface="宋体"/>
                <a:cs typeface="宋体"/>
                <a:sym typeface="宋体"/>
              </a:rPr>
            </a:br>
            <a:r>
              <a:rPr>
                <a:solidFill>
                  <a:srgbClr val="A9B7C6"/>
                </a:solidFill>
              </a:rPr>
              <a:t>browser.quit()</a:t>
            </a:r>
            <a:endParaRPr>
              <a:solidFill>
                <a:srgbClr val="A9B7C6"/>
              </a:solidFill>
            </a:endParaRPr>
          </a:p>
        </p:txBody>
      </p:sp>
      <p:pic>
        <p:nvPicPr>
          <p:cNvPr id="852" name="图片 10" descr="图片 10"/>
          <p:cNvPicPr>
            <a:picLocks noChangeAspect="1"/>
          </p:cNvPicPr>
          <p:nvPr/>
        </p:nvPicPr>
        <p:blipFill>
          <a:blip r:embed="rId1"/>
          <a:stretch>
            <a:fillRect/>
          </a:stretch>
        </p:blipFill>
        <p:spPr>
          <a:xfrm>
            <a:off x="8898007" y="5470089"/>
            <a:ext cx="14322153" cy="6252387"/>
          </a:xfrm>
          <a:prstGeom prst="rect">
            <a:avLst/>
          </a:prstGeom>
          <a:ln w="12700">
            <a:miter lim="400000"/>
            <a:headEnd/>
            <a:tailEnd/>
          </a:ln>
          <a:effectLst>
            <a:outerShdw blurRad="355600" dist="177800" dir="5400000" rotWithShape="0">
              <a:srgbClr val="000000">
                <a:alpha val="70000"/>
              </a:srgbClr>
            </a:outerShdw>
          </a:effectLst>
        </p:spPr>
      </p:pic>
      <p:sp>
        <p:nvSpPr>
          <p:cNvPr id="853" name="文本框 13"/>
          <p:cNvSpPr txBox="1"/>
          <p:nvPr/>
        </p:nvSpPr>
        <p:spPr>
          <a:xfrm>
            <a:off x="9002509" y="2784332"/>
            <a:ext cx="6378981"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a:t>
            </a:r>
            <a:r>
              <a:t>自然语言编写，低学习成本 </a:t>
            </a:r>
            <a:r>
              <a:t>-</a:t>
            </a:r>
            <a:r>
              <a:t> </a:t>
            </a:r>
          </a:p>
        </p:txBody>
      </p:sp>
      <p:sp>
        <p:nvSpPr>
          <p:cNvPr id="854" name="文本框 14"/>
          <p:cNvSpPr txBox="1"/>
          <p:nvPr/>
        </p:nvSpPr>
        <p:spPr>
          <a:xfrm>
            <a:off x="3781054" y="3624952"/>
            <a:ext cx="2743201" cy="714375"/>
          </a:xfrm>
          <a:prstGeom prst="rect">
            <a:avLst/>
          </a:prstGeom>
          <a:ln w="12700">
            <a:miter lim="400000"/>
          </a:ln>
        </p:spPr>
        <p:txBody>
          <a:bodyPr lIns="71436" tIns="71436" rIns="71436" bIns="71436" anchor="ctr">
            <a:spAutoFit/>
          </a:bodyPr>
          <a:lstStyle>
            <a:lvl1pPr defTabSz="821690">
              <a:defRPr b="0">
                <a:solidFill>
                  <a:srgbClr val="FFFFFF"/>
                </a:solidFill>
              </a:defRPr>
            </a:lvl1pPr>
          </a:lstStyle>
          <a:p>
            <a:r>
              <a:t>编写代码实现</a:t>
            </a:r>
          </a:p>
        </p:txBody>
      </p:sp>
      <p:sp>
        <p:nvSpPr>
          <p:cNvPr id="855" name="文本框 16"/>
          <p:cNvSpPr txBox="1"/>
          <p:nvPr/>
        </p:nvSpPr>
        <p:spPr>
          <a:xfrm>
            <a:off x="12644686" y="4283726"/>
            <a:ext cx="6828795" cy="714375"/>
          </a:xfrm>
          <a:prstGeom prst="rect">
            <a:avLst/>
          </a:prstGeom>
          <a:ln w="12700">
            <a:miter lim="400000"/>
          </a:ln>
        </p:spPr>
        <p:txBody>
          <a:bodyPr lIns="71436" tIns="71436" rIns="71436" bIns="71436" anchor="ctr">
            <a:spAutoFit/>
          </a:bodyPr>
          <a:lstStyle/>
          <a:p>
            <a:pPr defTabSz="821690">
              <a:defRPr b="0">
                <a:solidFill>
                  <a:srgbClr val="783887"/>
                </a:solidFill>
              </a:defRPr>
            </a:pPr>
            <a:r>
              <a:t>MeterSphere </a:t>
            </a:r>
            <a:r>
              <a:t>界面自然语言编排实现</a:t>
            </a:r>
          </a:p>
        </p:txBody>
      </p:sp>
      <p:sp>
        <p:nvSpPr>
          <p:cNvPr id="85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en-US" sz="5400">
                <a:latin typeface="Times New Roman Bold" panose="02020603050405020304" charset="0"/>
                <a:ea typeface="方正黑体简体" panose="02010601030101010101" charset="-122"/>
                <a:cs typeface="Times New Roman Bold" panose="02020603050405020304" charset="0"/>
              </a:rPr>
              <a:t>UI </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文本框 1"/>
          <p:cNvSpPr txBox="1"/>
          <p:nvPr/>
        </p:nvSpPr>
        <p:spPr>
          <a:xfrm>
            <a:off x="4069977" y="1529419"/>
            <a:ext cx="16244046"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UI</a:t>
            </a:r>
            <a:r>
              <a:rPr>
                <a:latin typeface="方正黑体简体" panose="02010601030101010101" charset="-122"/>
                <a:ea typeface="方正黑体简体" panose="02010601030101010101" charset="-122"/>
                <a:cs typeface="方正黑体简体" panose="02010601030101010101" charset="-122"/>
              </a:rPr>
              <a:t> </a:t>
            </a:r>
            <a:r>
              <a:rPr>
                <a:latin typeface="方正黑体简体" panose="02010601030101010101" charset="-122"/>
                <a:ea typeface="方正黑体简体" panose="02010601030101010101" charset="-122"/>
                <a:cs typeface="方正黑体简体" panose="02010601030101010101" charset="-122"/>
              </a:rPr>
              <a:t>自动化运行报告</a:t>
            </a:r>
            <a:endParaRPr>
              <a:latin typeface="方正黑体简体" panose="02010601030101010101" charset="-122"/>
              <a:ea typeface="方正黑体简体" panose="02010601030101010101" charset="-122"/>
              <a:cs typeface="方正黑体简体" panose="02010601030101010101" charset="-122"/>
            </a:endParaRPr>
          </a:p>
        </p:txBody>
      </p:sp>
      <p:pic>
        <p:nvPicPr>
          <p:cNvPr id="923" name="图片 3" descr="图片 3"/>
          <p:cNvPicPr>
            <a:picLocks noChangeAspect="1"/>
          </p:cNvPicPr>
          <p:nvPr/>
        </p:nvPicPr>
        <p:blipFill>
          <a:blip r:embed="rId1"/>
          <a:stretch>
            <a:fillRect/>
          </a:stretch>
        </p:blipFill>
        <p:spPr>
          <a:xfrm>
            <a:off x="854453" y="4313083"/>
            <a:ext cx="11397993" cy="5364815"/>
          </a:xfrm>
          <a:prstGeom prst="rect">
            <a:avLst/>
          </a:prstGeom>
          <a:ln w="12700">
            <a:miter lim="400000"/>
            <a:headEnd/>
            <a:tailEnd/>
          </a:ln>
          <a:effectLst>
            <a:outerShdw blurRad="355600" dist="177800" dir="5400000" rotWithShape="0">
              <a:srgbClr val="000000">
                <a:alpha val="70000"/>
              </a:srgbClr>
            </a:outerShdw>
          </a:effectLst>
        </p:spPr>
      </p:pic>
      <p:pic>
        <p:nvPicPr>
          <p:cNvPr id="924" name="图片 5" descr="图片 5"/>
          <p:cNvPicPr>
            <a:picLocks noChangeAspect="1"/>
          </p:cNvPicPr>
          <p:nvPr/>
        </p:nvPicPr>
        <p:blipFill>
          <a:blip r:embed="rId2"/>
          <a:stretch>
            <a:fillRect/>
          </a:stretch>
        </p:blipFill>
        <p:spPr>
          <a:xfrm>
            <a:off x="12726659" y="6217315"/>
            <a:ext cx="10802887" cy="5364815"/>
          </a:xfrm>
          <a:prstGeom prst="rect">
            <a:avLst/>
          </a:prstGeom>
          <a:ln w="12700">
            <a:miter lim="400000"/>
            <a:headEnd/>
            <a:tailEnd/>
          </a:ln>
          <a:effectLst>
            <a:outerShdw blurRad="355600" dist="177800" dir="5400000" rotWithShape="0">
              <a:srgbClr val="000000">
                <a:alpha val="70000"/>
              </a:srgbClr>
            </a:outerShdw>
          </a:effectLst>
        </p:spPr>
      </p:pic>
      <p:sp>
        <p:nvSpPr>
          <p:cNvPr id="925" name="文本框 8"/>
          <p:cNvSpPr txBox="1"/>
          <p:nvPr/>
        </p:nvSpPr>
        <p:spPr>
          <a:xfrm>
            <a:off x="8285391" y="2796242"/>
            <a:ext cx="7813218"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a:t>
            </a:r>
            <a:r>
              <a:t>自动 </a:t>
            </a:r>
            <a:r>
              <a:t>UI </a:t>
            </a:r>
            <a:r>
              <a:t>截图留存 </a:t>
            </a:r>
            <a:r>
              <a:t>+ </a:t>
            </a:r>
            <a:r>
              <a:t>可视化测试报告</a:t>
            </a:r>
            <a:r>
              <a:t>-</a:t>
            </a:r>
          </a:p>
        </p:txBody>
      </p:sp>
      <p:sp>
        <p:nvSpPr>
          <p:cNvPr id="92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pPr algn="l"/>
            <a:r>
              <a:rPr lang="en-US" sz="5400">
                <a:latin typeface="Times New Roman Bold" panose="02020603050405020304" charset="0"/>
                <a:ea typeface="方正黑体简体" panose="02010601030101010101" charset="-122"/>
                <a:cs typeface="Times New Roman Bold" panose="02020603050405020304" charset="0"/>
              </a:rPr>
              <a:t>UI </a:t>
            </a:r>
            <a:r>
              <a:rPr sz="5400" b="0">
                <a:latin typeface="方正黑体简体" panose="02010601030101010101" charset="-122"/>
                <a:ea typeface="方正黑体简体" panose="02010601030101010101" charset="-122"/>
              </a:rPr>
              <a:t>测试</a:t>
            </a:r>
            <a:endParaRPr lang="en-US"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MeterSphere 性能测试核心设计"/>
          <p:cNvSpPr txBox="1"/>
          <p:nvPr/>
        </p:nvSpPr>
        <p:spPr>
          <a:xfrm>
            <a:off x="6443345" y="1526272"/>
            <a:ext cx="1149731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性能测试核心设计</a:t>
            </a:r>
            <a:endParaRPr>
              <a:latin typeface="方正黑体简体" panose="02010601030101010101" charset="-122"/>
              <a:ea typeface="方正黑体简体" panose="02010601030101010101" charset="-122"/>
              <a:cs typeface="方正黑体简体" panose="02010601030101010101" charset="-122"/>
            </a:endParaRPr>
          </a:p>
        </p:txBody>
      </p:sp>
      <p:sp>
        <p:nvSpPr>
          <p:cNvPr id="94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948" name="主机集群环境"/>
          <p:cNvSpPr/>
          <p:nvPr/>
        </p:nvSpPr>
        <p:spPr>
          <a:xfrm>
            <a:off x="2239303"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主机集群环境</a:t>
            </a:r>
          </a:p>
        </p:txBody>
      </p:sp>
      <p:sp>
        <p:nvSpPr>
          <p:cNvPr id="949" name="基础层：性能测试环境"/>
          <p:cNvSpPr/>
          <p:nvPr/>
        </p:nvSpPr>
        <p:spPr>
          <a:xfrm>
            <a:off x="2239303" y="9501671"/>
            <a:ext cx="12589744"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基础层：性能测试环境</a:t>
            </a:r>
          </a:p>
        </p:txBody>
      </p:sp>
      <p:sp>
        <p:nvSpPr>
          <p:cNvPr id="950" name="核心层：性能测试脚本"/>
          <p:cNvSpPr/>
          <p:nvPr/>
        </p:nvSpPr>
        <p:spPr>
          <a:xfrm>
            <a:off x="2239303" y="6673911"/>
            <a:ext cx="12589744" cy="1270001"/>
          </a:xfrm>
          <a:prstGeom prst="rect">
            <a:avLst/>
          </a:prstGeom>
          <a:solidFill>
            <a:schemeClr val="accent1">
              <a:lumOff val="-1356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核心层：性能测试脚本</a:t>
            </a:r>
          </a:p>
        </p:txBody>
      </p:sp>
      <p:sp>
        <p:nvSpPr>
          <p:cNvPr id="951" name="展示层：性能测试报告"/>
          <p:cNvSpPr/>
          <p:nvPr/>
        </p:nvSpPr>
        <p:spPr>
          <a:xfrm>
            <a:off x="2239303" y="3846150"/>
            <a:ext cx="12589744"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展示层：性能测试报告</a:t>
            </a:r>
          </a:p>
        </p:txBody>
      </p:sp>
      <p:sp>
        <p:nvSpPr>
          <p:cNvPr id="952" name="容器集群环境"/>
          <p:cNvSpPr/>
          <p:nvPr/>
        </p:nvSpPr>
        <p:spPr>
          <a:xfrm>
            <a:off x="6446126"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容器集群环境</a:t>
            </a:r>
          </a:p>
        </p:txBody>
      </p:sp>
      <p:sp>
        <p:nvSpPr>
          <p:cNvPr id="953" name="IaaS 云环境"/>
          <p:cNvSpPr/>
          <p:nvPr/>
        </p:nvSpPr>
        <p:spPr>
          <a:xfrm>
            <a:off x="10652949"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IaaS 云环境</a:t>
            </a:r>
          </a:p>
        </p:txBody>
      </p:sp>
      <p:sp>
        <p:nvSpPr>
          <p:cNvPr id="954" name="压测文件管理"/>
          <p:cNvSpPr/>
          <p:nvPr/>
        </p:nvSpPr>
        <p:spPr>
          <a:xfrm>
            <a:off x="2239303" y="7979031"/>
            <a:ext cx="4176098" cy="1270001"/>
          </a:xfrm>
          <a:prstGeom prst="rect">
            <a:avLst/>
          </a:prstGeom>
          <a:solidFill>
            <a:schemeClr val="accent1">
              <a:lumOff val="-1356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压测文件管理</a:t>
            </a:r>
          </a:p>
        </p:txBody>
      </p:sp>
      <p:sp>
        <p:nvSpPr>
          <p:cNvPr id="955" name="压测场景管理"/>
          <p:cNvSpPr/>
          <p:nvPr/>
        </p:nvSpPr>
        <p:spPr>
          <a:xfrm>
            <a:off x="6446126" y="7979031"/>
            <a:ext cx="4176098" cy="1270001"/>
          </a:xfrm>
          <a:prstGeom prst="rect">
            <a:avLst/>
          </a:prstGeom>
          <a:solidFill>
            <a:schemeClr val="accent1">
              <a:lumOff val="-1356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压测场景管理</a:t>
            </a:r>
          </a:p>
        </p:txBody>
      </p:sp>
      <p:sp>
        <p:nvSpPr>
          <p:cNvPr id="956" name="压测模型管理"/>
          <p:cNvSpPr/>
          <p:nvPr/>
        </p:nvSpPr>
        <p:spPr>
          <a:xfrm>
            <a:off x="10652949" y="7979031"/>
            <a:ext cx="4176098" cy="1270001"/>
          </a:xfrm>
          <a:prstGeom prst="rect">
            <a:avLst/>
          </a:prstGeom>
          <a:solidFill>
            <a:schemeClr val="accent1">
              <a:lumOff val="-1356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压测模型管理</a:t>
            </a:r>
          </a:p>
        </p:txBody>
      </p:sp>
      <p:sp>
        <p:nvSpPr>
          <p:cNvPr id="957" name="压测汇总报告"/>
          <p:cNvSpPr/>
          <p:nvPr/>
        </p:nvSpPr>
        <p:spPr>
          <a:xfrm>
            <a:off x="2239303"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压测汇总报告</a:t>
            </a:r>
          </a:p>
        </p:txBody>
      </p:sp>
      <p:sp>
        <p:nvSpPr>
          <p:cNvPr id="958" name="压测详细报告"/>
          <p:cNvSpPr/>
          <p:nvPr/>
        </p:nvSpPr>
        <p:spPr>
          <a:xfrm>
            <a:off x="6446126"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压测详细报告</a:t>
            </a:r>
          </a:p>
        </p:txBody>
      </p:sp>
      <p:sp>
        <p:nvSpPr>
          <p:cNvPr id="959" name="压测趋势图表"/>
          <p:cNvSpPr/>
          <p:nvPr/>
        </p:nvSpPr>
        <p:spPr>
          <a:xfrm>
            <a:off x="10652949"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压测趋势图表</a:t>
            </a:r>
          </a:p>
        </p:txBody>
      </p:sp>
      <p:sp>
        <p:nvSpPr>
          <p:cNvPr id="960" name="压测监控"/>
          <p:cNvSpPr/>
          <p:nvPr/>
        </p:nvSpPr>
        <p:spPr>
          <a:xfrm>
            <a:off x="14964227" y="3846150"/>
            <a:ext cx="1273924" cy="8193940"/>
          </a:xfrm>
          <a:prstGeom prst="rect">
            <a:avLst/>
          </a:prstGeom>
          <a:solidFill>
            <a:schemeClr val="accent1">
              <a:lumOff val="-13563"/>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压测监控</a:t>
            </a:r>
          </a:p>
        </p:txBody>
      </p:sp>
      <p:sp>
        <p:nvSpPr>
          <p:cNvPr id="961" name="性能测试报告…"/>
          <p:cNvSpPr txBox="1"/>
          <p:nvPr/>
        </p:nvSpPr>
        <p:spPr>
          <a:xfrm>
            <a:off x="16878546" y="4056348"/>
            <a:ext cx="5215436" cy="7773544"/>
          </a:xfrm>
          <a:prstGeom prst="rect">
            <a:avLst/>
          </a:prstGeom>
          <a:ln w="12700">
            <a:miter lim="400000"/>
          </a:ln>
        </p:spPr>
        <p:txBody>
          <a:bodyPr lIns="71437" tIns="71437" rIns="71437" bIns="71437" anchor="ctr">
            <a:spAutoFit/>
          </a:bodyPr>
          <a:lstStyle/>
          <a:p>
            <a:pPr algn="l" defTabSz="457200">
              <a:lnSpc>
                <a:spcPts val="6100"/>
              </a:lnSpc>
              <a:defRPr sz="3600" b="0">
                <a:solidFill>
                  <a:srgbClr val="783887"/>
                </a:solidFill>
              </a:defRPr>
            </a:pPr>
            <a:r>
              <a:t>性能测试报告</a:t>
            </a:r>
            <a:endParaRPr sz="1200"/>
          </a:p>
          <a:p>
            <a:pPr marL="416560" indent="-416560" algn="l" defTabSz="457200">
              <a:lnSpc>
                <a:spcPts val="5400"/>
              </a:lnSpc>
              <a:buSzPct val="145000"/>
              <a:buChar char="•"/>
              <a:defRPr sz="3000" b="0">
                <a:solidFill>
                  <a:srgbClr val="5E5E5E"/>
                </a:solidFill>
              </a:defRPr>
            </a:pPr>
            <a:r>
              <a:t>自动生成测试报告</a:t>
            </a:r>
          </a:p>
          <a:p>
            <a:pPr marL="416560" indent="-416560" algn="l" defTabSz="457200">
              <a:lnSpc>
                <a:spcPts val="5400"/>
              </a:lnSpc>
              <a:buSzPct val="145000"/>
              <a:buChar char="•"/>
              <a:defRPr sz="3000" b="0">
                <a:solidFill>
                  <a:srgbClr val="5E5E5E"/>
                </a:solidFill>
              </a:defRPr>
            </a:pPr>
            <a:r>
              <a:t>多次测试结果对比</a:t>
            </a:r>
          </a:p>
          <a:p>
            <a:pPr marL="416560" indent="-416560" algn="l" defTabSz="457200">
              <a:lnSpc>
                <a:spcPts val="5400"/>
              </a:lnSpc>
              <a:buSzPct val="145000"/>
              <a:buChar char="•"/>
              <a:defRPr sz="3000" b="0">
                <a:solidFill>
                  <a:srgbClr val="5E5E5E"/>
                </a:solidFill>
              </a:defRPr>
            </a:pPr>
            <a:r>
              <a:t>丰富的报告展示详情</a:t>
            </a:r>
          </a:p>
          <a:p>
            <a:pPr marL="416560" indent="-416560" algn="l" defTabSz="457200">
              <a:lnSpc>
                <a:spcPts val="5400"/>
              </a:lnSpc>
              <a:buSzPct val="145000"/>
              <a:buChar char="•"/>
              <a:defRPr sz="3000" b="0">
                <a:solidFill>
                  <a:srgbClr val="5E5E5E"/>
                </a:solidFill>
              </a:defRPr>
            </a:pPr>
            <a:r>
              <a:t>测试报告内容导出</a:t>
            </a:r>
          </a:p>
          <a:p>
            <a:pPr algn="l" defTabSz="457200">
              <a:lnSpc>
                <a:spcPts val="5400"/>
              </a:lnSpc>
              <a:defRPr sz="3000" b="0">
                <a:solidFill>
                  <a:srgbClr val="5E5E5E"/>
                </a:solidFill>
              </a:defRPr>
            </a:pPr>
          </a:p>
          <a:p>
            <a:pPr algn="l" defTabSz="457200">
              <a:lnSpc>
                <a:spcPts val="6100"/>
              </a:lnSpc>
              <a:defRPr sz="3600" b="0">
                <a:solidFill>
                  <a:srgbClr val="783887"/>
                </a:solidFill>
              </a:defRPr>
            </a:pPr>
            <a:r>
              <a:t>性能测试脚本</a:t>
            </a:r>
          </a:p>
          <a:p>
            <a:pPr marL="416560" indent="-416560" algn="l" defTabSz="457200">
              <a:lnSpc>
                <a:spcPts val="5400"/>
              </a:lnSpc>
              <a:buSzPct val="145000"/>
              <a:buChar char="•"/>
              <a:defRPr sz="3000" b="0">
                <a:solidFill>
                  <a:srgbClr val="5E5E5E"/>
                </a:solidFill>
              </a:defRPr>
            </a:pPr>
            <a:r>
              <a:t>完全兼容 JMeter 脚本</a:t>
            </a:r>
          </a:p>
          <a:p>
            <a:pPr marL="416560" indent="-416560" algn="l" defTabSz="457200">
              <a:lnSpc>
                <a:spcPts val="5400"/>
              </a:lnSpc>
              <a:buSzPct val="145000"/>
              <a:buChar char="•"/>
              <a:defRPr sz="3000" b="0">
                <a:solidFill>
                  <a:srgbClr val="5E5E5E"/>
                </a:solidFill>
              </a:defRPr>
            </a:pPr>
            <a:r>
              <a:t>自由上传测试依赖文件</a:t>
            </a:r>
          </a:p>
          <a:p>
            <a:pPr marL="416560" indent="-416560" algn="l" defTabSz="457200">
              <a:lnSpc>
                <a:spcPts val="5400"/>
              </a:lnSpc>
              <a:buSzPct val="145000"/>
              <a:buChar char="•"/>
              <a:defRPr sz="3000" b="0">
                <a:solidFill>
                  <a:srgbClr val="5E5E5E"/>
                </a:solidFill>
              </a:defRPr>
            </a:pPr>
            <a:r>
              <a:t>通过浏览器插件快速录制</a:t>
            </a:r>
          </a:p>
          <a:p>
            <a:pPr algn="l" defTabSz="457200">
              <a:lnSpc>
                <a:spcPts val="5400"/>
              </a:lnSpc>
              <a:defRPr sz="3000" b="0">
                <a:solidFill>
                  <a:srgbClr val="5E5E5E"/>
                </a:solidFill>
              </a:defRPr>
            </a:pPr>
          </a:p>
          <a:p>
            <a:pPr algn="l" defTabSz="457200">
              <a:lnSpc>
                <a:spcPts val="6100"/>
              </a:lnSpc>
              <a:defRPr sz="3600" b="0">
                <a:solidFill>
                  <a:srgbClr val="783887"/>
                </a:solidFill>
              </a:defRPr>
            </a:pPr>
            <a:r>
              <a:t>性能测试环境</a:t>
            </a:r>
          </a:p>
          <a:p>
            <a:pPr marL="416560" indent="-416560" algn="l" defTabSz="457200">
              <a:lnSpc>
                <a:spcPts val="5400"/>
              </a:lnSpc>
              <a:buSzPct val="145000"/>
              <a:buChar char="•"/>
              <a:defRPr sz="3000" b="0">
                <a:solidFill>
                  <a:srgbClr val="5E5E5E"/>
                </a:solidFill>
              </a:defRPr>
            </a:pPr>
            <a:r>
              <a:t>压测机统一管控</a:t>
            </a:r>
          </a:p>
          <a:p>
            <a:pPr marL="416560" indent="-416560" algn="l" defTabSz="457200">
              <a:lnSpc>
                <a:spcPts val="5400"/>
              </a:lnSpc>
              <a:buSzPct val="145000"/>
              <a:buChar char="•"/>
              <a:defRPr sz="3000">
                <a:solidFill>
                  <a:srgbClr val="5E5E5E"/>
                </a:solidFill>
              </a:defRPr>
            </a:pPr>
            <a:r>
              <a:rPr b="0"/>
              <a:t>分布式、大规模压测资源池</a:t>
            </a:r>
            <a:r>
              <a:rPr sz="1200"/>
              <a:t> </a:t>
            </a:r>
            <a:endParaRPr sz="1200"/>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性能</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6" name="组合 47"/>
          <p:cNvGrpSpPr/>
          <p:nvPr/>
        </p:nvGrpSpPr>
        <p:grpSpPr>
          <a:xfrm>
            <a:off x="10150101" y="6867221"/>
            <a:ext cx="6684011" cy="2343786"/>
            <a:chOff x="0" y="0"/>
            <a:chExt cx="6684009" cy="2343785"/>
          </a:xfrm>
        </p:grpSpPr>
        <p:sp>
          <p:nvSpPr>
            <p:cNvPr id="963" name="矩形: 圆角 48"/>
            <p:cNvSpPr/>
            <p:nvPr/>
          </p:nvSpPr>
          <p:spPr>
            <a:xfrm>
              <a:off x="0" y="0"/>
              <a:ext cx="6684010" cy="2343786"/>
            </a:xfrm>
            <a:prstGeom prst="roundRect">
              <a:avLst>
                <a:gd name="adj" fmla="val 16667"/>
              </a:avLst>
            </a:prstGeom>
            <a:solidFill>
              <a:schemeClr val="accent4"/>
            </a:solidFill>
            <a:ln w="12700" cap="flat">
              <a:noFill/>
              <a:miter lim="400000"/>
            </a:ln>
            <a:effectLst/>
          </p:spPr>
          <p:txBody>
            <a:bodyPr wrap="square" lIns="71436" tIns="71436" rIns="71436" bIns="71436" numCol="1" anchor="ctr">
              <a:noAutofit/>
            </a:bodyPr>
            <a:lstStyle/>
            <a:p>
              <a:pPr defTabSz="821690">
                <a:defRPr>
                  <a:solidFill>
                    <a:srgbClr val="FFFFFF"/>
                  </a:solidFill>
                </a:defRPr>
              </a:pPr>
            </a:p>
          </p:txBody>
        </p:sp>
        <p:grpSp>
          <p:nvGrpSpPr>
            <p:cNvPr id="966" name="矩形 49"/>
            <p:cNvGrpSpPr/>
            <p:nvPr/>
          </p:nvGrpSpPr>
          <p:grpSpPr>
            <a:xfrm>
              <a:off x="379730" y="294640"/>
              <a:ext cx="2905125" cy="791211"/>
              <a:chOff x="0" y="0"/>
              <a:chExt cx="2905124" cy="791209"/>
            </a:xfrm>
          </p:grpSpPr>
          <p:sp>
            <p:nvSpPr>
              <p:cNvPr id="964"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65" name="JMeter-Pod-1"/>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JMeter-Pod-1</a:t>
                </a:r>
              </a:p>
            </p:txBody>
          </p:sp>
        </p:grpSp>
        <p:grpSp>
          <p:nvGrpSpPr>
            <p:cNvPr id="969" name="矩形 50"/>
            <p:cNvGrpSpPr/>
            <p:nvPr/>
          </p:nvGrpSpPr>
          <p:grpSpPr>
            <a:xfrm>
              <a:off x="3440429" y="294640"/>
              <a:ext cx="2905125" cy="791211"/>
              <a:chOff x="0" y="0"/>
              <a:chExt cx="2905124" cy="791209"/>
            </a:xfrm>
          </p:grpSpPr>
          <p:sp>
            <p:nvSpPr>
              <p:cNvPr id="967"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68" name="JMeter-Pod-2"/>
              <p:cNvSpPr txBox="1"/>
              <p:nvPr/>
            </p:nvSpPr>
            <p:spPr>
              <a:xfrm>
                <a:off x="45719" y="201040"/>
                <a:ext cx="2813686" cy="38913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defRPr>
                </a:lvl1pPr>
              </a:lstStyle>
              <a:p>
                <a:r>
                  <a:t>JMeter-Pod-2</a:t>
                </a:r>
              </a:p>
            </p:txBody>
          </p:sp>
        </p:grpSp>
        <p:grpSp>
          <p:nvGrpSpPr>
            <p:cNvPr id="972" name="矩形 51"/>
            <p:cNvGrpSpPr/>
            <p:nvPr/>
          </p:nvGrpSpPr>
          <p:grpSpPr>
            <a:xfrm>
              <a:off x="3440429" y="1252220"/>
              <a:ext cx="2905125" cy="791211"/>
              <a:chOff x="0" y="0"/>
              <a:chExt cx="2905124" cy="791209"/>
            </a:xfrm>
          </p:grpSpPr>
          <p:sp>
            <p:nvSpPr>
              <p:cNvPr id="970"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71" name="JMeter-Pod-N"/>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JMeter-Pod-N</a:t>
                </a:r>
              </a:p>
            </p:txBody>
          </p:sp>
        </p:grpSp>
        <p:grpSp>
          <p:nvGrpSpPr>
            <p:cNvPr id="975" name="矩形 52"/>
            <p:cNvGrpSpPr/>
            <p:nvPr/>
          </p:nvGrpSpPr>
          <p:grpSpPr>
            <a:xfrm>
              <a:off x="390525" y="1272540"/>
              <a:ext cx="2905125" cy="791211"/>
              <a:chOff x="0" y="0"/>
              <a:chExt cx="2905124" cy="791209"/>
            </a:xfrm>
          </p:grpSpPr>
          <p:sp>
            <p:nvSpPr>
              <p:cNvPr id="973"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74" name="JMeter-Pod-3"/>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JMeter-Pod-3</a:t>
                </a:r>
              </a:p>
            </p:txBody>
          </p:sp>
        </p:grpSp>
      </p:grpSp>
      <p:grpSp>
        <p:nvGrpSpPr>
          <p:cNvPr id="984" name="组合 53"/>
          <p:cNvGrpSpPr/>
          <p:nvPr/>
        </p:nvGrpSpPr>
        <p:grpSpPr>
          <a:xfrm>
            <a:off x="5444807" y="10006165"/>
            <a:ext cx="4572001" cy="756286"/>
            <a:chOff x="0" y="0"/>
            <a:chExt cx="4572000" cy="756284"/>
          </a:xfrm>
        </p:grpSpPr>
        <p:sp>
          <p:nvSpPr>
            <p:cNvPr id="977" name="矩形: 圆角 54"/>
            <p:cNvSpPr/>
            <p:nvPr/>
          </p:nvSpPr>
          <p:spPr>
            <a:xfrm>
              <a:off x="0" y="0"/>
              <a:ext cx="4572000" cy="756285"/>
            </a:xfrm>
            <a:prstGeom prst="roundRect">
              <a:avLst>
                <a:gd name="adj" fmla="val 16667"/>
              </a:avLst>
            </a:prstGeom>
            <a:solidFill>
              <a:schemeClr val="accent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978" name="矩形"/>
            <p:cNvSpPr/>
            <p:nvPr/>
          </p:nvSpPr>
          <p:spPr>
            <a:xfrm>
              <a:off x="86994"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600040101010101" charset="-122"/>
                  <a:ea typeface="Songti SC Bold" panose="02010600040101010101" charset="-122"/>
                  <a:cs typeface="Songti SC Bold" panose="02010600040101010101" charset="-122"/>
                  <a:sym typeface="Songti SC Bold" panose="02010600040101010101" charset="-122"/>
                </a:defRPr>
              </a:pPr>
            </a:p>
          </p:txBody>
        </p:sp>
        <p:sp>
          <p:nvSpPr>
            <p:cNvPr id="979" name="Kafka-1"/>
            <p:cNvSpPr txBox="1"/>
            <p:nvPr/>
          </p:nvSpPr>
          <p:spPr>
            <a:xfrm>
              <a:off x="132714" y="174307"/>
              <a:ext cx="1291592"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Kafka-1</a:t>
              </a:r>
            </a:p>
          </p:txBody>
        </p:sp>
        <p:sp>
          <p:nvSpPr>
            <p:cNvPr id="980" name="矩形"/>
            <p:cNvSpPr/>
            <p:nvPr/>
          </p:nvSpPr>
          <p:spPr>
            <a:xfrm>
              <a:off x="1593214"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600040101010101" charset="-122"/>
                  <a:ea typeface="Songti SC Bold" panose="02010600040101010101" charset="-122"/>
                  <a:cs typeface="Songti SC Bold" panose="02010600040101010101" charset="-122"/>
                  <a:sym typeface="Songti SC Bold" panose="02010600040101010101" charset="-122"/>
                </a:defRPr>
              </a:pPr>
            </a:p>
          </p:txBody>
        </p:sp>
        <p:sp>
          <p:nvSpPr>
            <p:cNvPr id="981" name="Kafka-2"/>
            <p:cNvSpPr txBox="1"/>
            <p:nvPr/>
          </p:nvSpPr>
          <p:spPr>
            <a:xfrm>
              <a:off x="1638935" y="174307"/>
              <a:ext cx="1291591"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Kafka-2</a:t>
              </a:r>
            </a:p>
          </p:txBody>
        </p:sp>
        <p:sp>
          <p:nvSpPr>
            <p:cNvPr id="982" name="矩形"/>
            <p:cNvSpPr/>
            <p:nvPr/>
          </p:nvSpPr>
          <p:spPr>
            <a:xfrm>
              <a:off x="3098800"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600040101010101" charset="-122"/>
                  <a:ea typeface="Songti SC Bold" panose="02010600040101010101" charset="-122"/>
                  <a:cs typeface="Songti SC Bold" panose="02010600040101010101" charset="-122"/>
                  <a:sym typeface="Songti SC Bold" panose="02010600040101010101" charset="-122"/>
                </a:defRPr>
              </a:pPr>
            </a:p>
          </p:txBody>
        </p:sp>
        <p:sp>
          <p:nvSpPr>
            <p:cNvPr id="983" name="Kafka-n"/>
            <p:cNvSpPr txBox="1"/>
            <p:nvPr/>
          </p:nvSpPr>
          <p:spPr>
            <a:xfrm>
              <a:off x="3144520" y="174307"/>
              <a:ext cx="1291591"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Kafka-n</a:t>
              </a:r>
            </a:p>
          </p:txBody>
        </p:sp>
      </p:grpSp>
      <p:grpSp>
        <p:nvGrpSpPr>
          <p:cNvPr id="998" name="组合 61"/>
          <p:cNvGrpSpPr/>
          <p:nvPr/>
        </p:nvGrpSpPr>
        <p:grpSpPr>
          <a:xfrm>
            <a:off x="10230484" y="4351351"/>
            <a:ext cx="6684011" cy="2343786"/>
            <a:chOff x="0" y="0"/>
            <a:chExt cx="6684009" cy="2343785"/>
          </a:xfrm>
        </p:grpSpPr>
        <p:sp>
          <p:nvSpPr>
            <p:cNvPr id="985" name="矩形: 圆角 62"/>
            <p:cNvSpPr/>
            <p:nvPr/>
          </p:nvSpPr>
          <p:spPr>
            <a:xfrm>
              <a:off x="0" y="0"/>
              <a:ext cx="6684010" cy="2343786"/>
            </a:xfrm>
            <a:prstGeom prst="roundRect">
              <a:avLst>
                <a:gd name="adj" fmla="val 16667"/>
              </a:avLst>
            </a:prstGeom>
            <a:solidFill>
              <a:schemeClr val="accent4"/>
            </a:solidFill>
            <a:ln w="12700" cap="flat">
              <a:noFill/>
              <a:miter lim="400000"/>
            </a:ln>
            <a:effectLst/>
          </p:spPr>
          <p:txBody>
            <a:bodyPr wrap="square" lIns="71436" tIns="71436" rIns="71436" bIns="71436" numCol="1" anchor="ctr">
              <a:noAutofit/>
            </a:bodyPr>
            <a:lstStyle/>
            <a:p>
              <a:pPr defTabSz="821690">
                <a:defRPr>
                  <a:solidFill>
                    <a:srgbClr val="FFFFFF"/>
                  </a:solidFill>
                </a:defRPr>
              </a:pPr>
            </a:p>
          </p:txBody>
        </p:sp>
        <p:grpSp>
          <p:nvGrpSpPr>
            <p:cNvPr id="988" name="矩形 63"/>
            <p:cNvGrpSpPr/>
            <p:nvPr/>
          </p:nvGrpSpPr>
          <p:grpSpPr>
            <a:xfrm>
              <a:off x="379730" y="295275"/>
              <a:ext cx="2905125" cy="791211"/>
              <a:chOff x="0" y="0"/>
              <a:chExt cx="2905124" cy="791209"/>
            </a:xfrm>
          </p:grpSpPr>
          <p:sp>
            <p:nvSpPr>
              <p:cNvPr id="986"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87" name="主机-1…"/>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a:t>
                </a:r>
                <a:r>
                  <a:t>-1</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1" name="矩形 64"/>
            <p:cNvGrpSpPr/>
            <p:nvPr/>
          </p:nvGrpSpPr>
          <p:grpSpPr>
            <a:xfrm>
              <a:off x="3439795" y="295275"/>
              <a:ext cx="2905125" cy="791211"/>
              <a:chOff x="0" y="0"/>
              <a:chExt cx="2905124" cy="791209"/>
            </a:xfrm>
          </p:grpSpPr>
          <p:sp>
            <p:nvSpPr>
              <p:cNvPr id="989"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0" name="主机-2…"/>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a:t>
                </a:r>
                <a:r>
                  <a:t>-2</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4" name="矩形 65"/>
            <p:cNvGrpSpPr/>
            <p:nvPr/>
          </p:nvGrpSpPr>
          <p:grpSpPr>
            <a:xfrm>
              <a:off x="379730" y="1252855"/>
              <a:ext cx="2905125" cy="791211"/>
              <a:chOff x="0" y="0"/>
              <a:chExt cx="2905124" cy="791209"/>
            </a:xfrm>
          </p:grpSpPr>
          <p:sp>
            <p:nvSpPr>
              <p:cNvPr id="992"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3" name="主机-3…"/>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a:t>
                </a:r>
                <a:r>
                  <a:t>-3</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7" name="矩形 66"/>
            <p:cNvGrpSpPr/>
            <p:nvPr/>
          </p:nvGrpSpPr>
          <p:grpSpPr>
            <a:xfrm>
              <a:off x="3439795" y="1252855"/>
              <a:ext cx="2905125" cy="791211"/>
              <a:chOff x="0" y="0"/>
              <a:chExt cx="2905124" cy="791209"/>
            </a:xfrm>
          </p:grpSpPr>
          <p:sp>
            <p:nvSpPr>
              <p:cNvPr id="995"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6" name="主机-N…"/>
              <p:cNvSpPr txBox="1"/>
              <p:nvPr/>
            </p:nvSpPr>
            <p:spPr>
              <a:xfrm>
                <a:off x="45719" y="19684"/>
                <a:ext cx="2813686" cy="7518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defRPr>
                </a:pPr>
                <a:r>
                  <a:t>主机</a:t>
                </a:r>
                <a:r>
                  <a:t>-N</a:t>
                </a:r>
                <a:endParaRPr>
                  <a:solidFill>
                    <a:srgbClr val="FFFFFF"/>
                  </a:solidFill>
                </a:endParaRPr>
              </a:p>
              <a:p>
                <a:pPr defTabSz="821690">
                  <a:defRPr sz="2000" b="0">
                    <a:solidFill>
                      <a:srgbClr val="5E5E5E"/>
                    </a:solidFill>
                  </a:defRPr>
                </a:pPr>
                <a:r>
                  <a:t>Node-Controller</a:t>
                </a:r>
              </a:p>
            </p:txBody>
          </p:sp>
        </p:grpSp>
      </p:grpSp>
      <p:grpSp>
        <p:nvGrpSpPr>
          <p:cNvPr id="1003" name="流程图: 磁盘 67"/>
          <p:cNvGrpSpPr/>
          <p:nvPr/>
        </p:nvGrpSpPr>
        <p:grpSpPr>
          <a:xfrm>
            <a:off x="1342703" y="11069376"/>
            <a:ext cx="3115311" cy="2016001"/>
            <a:chOff x="0" y="0"/>
            <a:chExt cx="3115310" cy="2016000"/>
          </a:xfrm>
        </p:grpSpPr>
        <p:grpSp>
          <p:nvGrpSpPr>
            <p:cNvPr id="1001" name="成组"/>
            <p:cNvGrpSpPr/>
            <p:nvPr/>
          </p:nvGrpSpPr>
          <p:grpSpPr>
            <a:xfrm>
              <a:off x="-1" y="-1"/>
              <a:ext cx="3115312" cy="2016002"/>
              <a:chOff x="0" y="0"/>
              <a:chExt cx="3115310" cy="2016000"/>
            </a:xfrm>
          </p:grpSpPr>
          <p:sp>
            <p:nvSpPr>
              <p:cNvPr id="999" name="形状"/>
              <p:cNvSpPr/>
              <p:nvPr/>
            </p:nvSpPr>
            <p:spPr>
              <a:xfrm>
                <a:off x="-1" y="-1"/>
                <a:ext cx="3115312" cy="201600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007BD3"/>
                  </a:gs>
                  <a:gs pos="100000">
                    <a:srgbClr val="034373"/>
                  </a:gs>
                </a:gsLst>
                <a:lin ang="0" scaled="0"/>
              </a:gradFill>
              <a:ln w="12700" cap="flat">
                <a:noFill/>
                <a:miter lim="400000"/>
              </a:ln>
              <a:effectLst/>
            </p:spPr>
            <p:txBody>
              <a:bodyPr wrap="square" lIns="71436" tIns="71436" rIns="71436" bIns="71436" numCol="1" anchor="ctr">
                <a:noAutofit/>
              </a:bodyPr>
              <a:lstStyle/>
              <a:p>
                <a:pPr defTabSz="821690"/>
              </a:p>
            </p:txBody>
          </p:sp>
          <p:sp>
            <p:nvSpPr>
              <p:cNvPr id="1000" name="形状"/>
              <p:cNvSpPr/>
              <p:nvPr/>
            </p:nvSpPr>
            <p:spPr>
              <a:xfrm>
                <a:off x="-1" y="-1"/>
                <a:ext cx="3115312" cy="2016002"/>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chemeClr val="accent1">
                    <a:lumOff val="-13563"/>
                  </a:schemeClr>
                </a:solidFill>
                <a:prstDash val="solid"/>
                <a:miter lim="400000"/>
              </a:ln>
              <a:effectLst/>
            </p:spPr>
            <p:txBody>
              <a:bodyPr wrap="square" lIns="71436" tIns="71436" rIns="71436" bIns="71436" numCol="1" anchor="ctr">
                <a:noAutofit/>
              </a:bodyPr>
              <a:lstStyle/>
              <a:p>
                <a:pPr defTabSz="821690"/>
              </a:p>
            </p:txBody>
          </p:sp>
        </p:grpSp>
        <p:sp>
          <p:nvSpPr>
            <p:cNvPr id="1002" name="MySQL…"/>
            <p:cNvSpPr txBox="1"/>
            <p:nvPr/>
          </p:nvSpPr>
          <p:spPr>
            <a:xfrm>
              <a:off x="6349" y="609263"/>
              <a:ext cx="3102612" cy="1133475"/>
            </a:xfrm>
            <a:prstGeom prst="rect">
              <a:avLst/>
            </a:prstGeom>
            <a:noFill/>
            <a:ln w="12700" cap="flat">
              <a:noFill/>
              <a:miter lim="400000"/>
            </a:ln>
            <a:effectLst/>
          </p:spPr>
          <p:txBody>
            <a:bodyPr wrap="square" lIns="71436" tIns="71436" rIns="71436" bIns="71436" numCol="1" anchor="ctr">
              <a:spAutoFit/>
            </a:bodyPr>
            <a:lstStyle/>
            <a:p>
              <a:pPr defTabSz="821690">
                <a:defRPr sz="3000" b="0">
                  <a:solidFill>
                    <a:srgbClr val="FFFFFF"/>
                  </a:solidFill>
                </a:defRPr>
              </a:pPr>
              <a:r>
                <a:t>MySQL</a:t>
              </a:r>
            </a:p>
            <a:p>
              <a:pPr defTabSz="821690">
                <a:defRPr sz="3000" b="0">
                  <a:solidFill>
                    <a:srgbClr val="FFFFFF"/>
                  </a:solidFill>
                </a:defRPr>
              </a:pPr>
              <a:r>
                <a:t>数据库</a:t>
              </a:r>
            </a:p>
          </p:txBody>
        </p:sp>
      </p:grpSp>
      <p:grpSp>
        <p:nvGrpSpPr>
          <p:cNvPr id="1011" name="组合 68"/>
          <p:cNvGrpSpPr/>
          <p:nvPr/>
        </p:nvGrpSpPr>
        <p:grpSpPr>
          <a:xfrm>
            <a:off x="5444807" y="10982047"/>
            <a:ext cx="4572001" cy="756286"/>
            <a:chOff x="0" y="0"/>
            <a:chExt cx="4572000" cy="756284"/>
          </a:xfrm>
        </p:grpSpPr>
        <p:sp>
          <p:nvSpPr>
            <p:cNvPr id="1004" name="矩形: 圆角 69"/>
            <p:cNvSpPr/>
            <p:nvPr/>
          </p:nvSpPr>
          <p:spPr>
            <a:xfrm>
              <a:off x="0" y="0"/>
              <a:ext cx="4572000" cy="756285"/>
            </a:xfrm>
            <a:prstGeom prst="roundRect">
              <a:avLst>
                <a:gd name="adj" fmla="val 16667"/>
              </a:avLst>
            </a:prstGeom>
            <a:solidFill>
              <a:schemeClr val="accent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05" name="矩形"/>
            <p:cNvSpPr/>
            <p:nvPr/>
          </p:nvSpPr>
          <p:spPr>
            <a:xfrm>
              <a:off x="73659" y="107949"/>
              <a:ext cx="1382396"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06" name="DS-1"/>
            <p:cNvSpPr txBox="1"/>
            <p:nvPr/>
          </p:nvSpPr>
          <p:spPr>
            <a:xfrm>
              <a:off x="73659" y="237490"/>
              <a:ext cx="1382396"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DS-1</a:t>
              </a:r>
            </a:p>
          </p:txBody>
        </p:sp>
        <p:sp>
          <p:nvSpPr>
            <p:cNvPr id="1007" name="矩形"/>
            <p:cNvSpPr/>
            <p:nvPr/>
          </p:nvSpPr>
          <p:spPr>
            <a:xfrm>
              <a:off x="1567180" y="107949"/>
              <a:ext cx="1382395"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08" name="DS-2"/>
            <p:cNvSpPr txBox="1"/>
            <p:nvPr/>
          </p:nvSpPr>
          <p:spPr>
            <a:xfrm>
              <a:off x="1567180" y="237490"/>
              <a:ext cx="1382395"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DS-2</a:t>
              </a:r>
            </a:p>
          </p:txBody>
        </p:sp>
        <p:sp>
          <p:nvSpPr>
            <p:cNvPr id="1009" name="矩形"/>
            <p:cNvSpPr/>
            <p:nvPr/>
          </p:nvSpPr>
          <p:spPr>
            <a:xfrm>
              <a:off x="3080385" y="109219"/>
              <a:ext cx="1382396"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10" name="DS-n"/>
            <p:cNvSpPr txBox="1"/>
            <p:nvPr/>
          </p:nvSpPr>
          <p:spPr>
            <a:xfrm>
              <a:off x="3080385" y="238759"/>
              <a:ext cx="1382396"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DS-n</a:t>
              </a:r>
            </a:p>
          </p:txBody>
        </p:sp>
      </p:grpSp>
      <p:sp>
        <p:nvSpPr>
          <p:cNvPr id="1012" name="曲线连接符 54"/>
          <p:cNvSpPr/>
          <p:nvPr/>
        </p:nvSpPr>
        <p:spPr>
          <a:xfrm flipV="1">
            <a:off x="5186357" y="5187012"/>
            <a:ext cx="4980628" cy="16802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63500">
            <a:solidFill>
              <a:srgbClr val="000000"/>
            </a:solidFill>
            <a:miter lim="400000"/>
            <a:tailEnd type="triangle"/>
          </a:ln>
        </p:spPr>
        <p:txBody>
          <a:bodyPr lIns="71436" tIns="71436" rIns="71436" bIns="71436" anchor="ctr"/>
          <a:lstStyle/>
          <a:p>
            <a:pPr defTabSz="821690">
              <a:defRPr b="0">
                <a:solidFill>
                  <a:srgbClr val="5E5E5E"/>
                </a:solidFill>
                <a:latin typeface="+mn-lt"/>
                <a:ea typeface="+mn-ea"/>
                <a:cs typeface="+mn-cs"/>
                <a:sym typeface="Helvetica Neue Medium" panose="02000503000000020004"/>
              </a:defRPr>
            </a:pPr>
          </a:p>
        </p:txBody>
      </p:sp>
      <p:sp>
        <p:nvSpPr>
          <p:cNvPr id="1013" name="曲线连接符 56"/>
          <p:cNvSpPr/>
          <p:nvPr/>
        </p:nvSpPr>
        <p:spPr>
          <a:xfrm>
            <a:off x="5186357" y="6867221"/>
            <a:ext cx="5044128" cy="16916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63500">
            <a:solidFill>
              <a:srgbClr val="000000"/>
            </a:solidFill>
            <a:miter lim="400000"/>
            <a:tailEnd type="triangle"/>
          </a:ln>
        </p:spPr>
        <p:txBody>
          <a:bodyPr lIns="71436" tIns="71436" rIns="71436" bIns="71436" anchor="ctr"/>
          <a:lstStyle/>
          <a:p>
            <a:pPr defTabSz="821690">
              <a:defRPr b="0">
                <a:latin typeface="+mn-lt"/>
                <a:ea typeface="+mn-ea"/>
                <a:cs typeface="+mn-cs"/>
                <a:sym typeface="Helvetica Neue Medium" panose="02000503000000020004"/>
              </a:defRPr>
            </a:pPr>
          </a:p>
        </p:txBody>
      </p:sp>
      <p:sp>
        <p:nvSpPr>
          <p:cNvPr id="1046" name="肘形连接符 62"/>
          <p:cNvSpPr/>
          <p:nvPr/>
        </p:nvSpPr>
        <p:spPr>
          <a:xfrm>
            <a:off x="10016490" y="9210040"/>
            <a:ext cx="3474720" cy="11734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rgbClr val="808080"/>
            </a:solidFill>
            <a:miter lim="400000"/>
            <a:tailEnd type="triangle"/>
          </a:ln>
        </p:spPr>
        <p:txBody>
          <a:bodyPr/>
          <a:lstStyle/>
          <a:p/>
        </p:txBody>
      </p:sp>
      <p:sp>
        <p:nvSpPr>
          <p:cNvPr id="1047" name="肘形连接符 71"/>
          <p:cNvSpPr/>
          <p:nvPr/>
        </p:nvSpPr>
        <p:spPr>
          <a:xfrm>
            <a:off x="4464050" y="11737340"/>
            <a:ext cx="3266440" cy="3390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rgbClr val="808080"/>
            </a:solidFill>
            <a:miter lim="400000"/>
            <a:tailEnd type="triangle"/>
          </a:ln>
        </p:spPr>
        <p:txBody>
          <a:bodyPr/>
          <a:lstStyle/>
          <a:p/>
        </p:txBody>
      </p:sp>
      <p:sp>
        <p:nvSpPr>
          <p:cNvPr id="1016" name="直接箭头连接符 78"/>
          <p:cNvSpPr/>
          <p:nvPr/>
        </p:nvSpPr>
        <p:spPr>
          <a:xfrm>
            <a:off x="7730806" y="10762451"/>
            <a:ext cx="1" cy="253476"/>
          </a:xfrm>
          <a:prstGeom prst="line">
            <a:avLst/>
          </a:prstGeom>
          <a:ln w="25400">
            <a:solidFill>
              <a:srgbClr val="808080"/>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1017" name="文本框 81"/>
          <p:cNvSpPr txBox="1"/>
          <p:nvPr/>
        </p:nvSpPr>
        <p:spPr>
          <a:xfrm>
            <a:off x="8913516" y="12356162"/>
            <a:ext cx="3616984" cy="510541"/>
          </a:xfrm>
          <a:prstGeom prst="rect">
            <a:avLst/>
          </a:prstGeom>
          <a:ln w="12700">
            <a:miter lim="400000"/>
          </a:ln>
        </p:spPr>
        <p:txBody>
          <a:bodyPr lIns="45719" rIns="45719">
            <a:spAutoFit/>
          </a:bodyPr>
          <a:lstStyle/>
          <a:p>
            <a:pPr algn="l" defTabSz="821690">
              <a:defRPr sz="2400">
                <a:solidFill>
                  <a:srgbClr val="5E5E5E"/>
                </a:solidFill>
              </a:defRPr>
            </a:pPr>
            <a:r>
              <a:t>Data-Streaming</a:t>
            </a:r>
            <a:r>
              <a:t> 集群</a:t>
            </a:r>
          </a:p>
        </p:txBody>
      </p:sp>
      <p:sp>
        <p:nvSpPr>
          <p:cNvPr id="1018" name="文本框 82"/>
          <p:cNvSpPr txBox="1"/>
          <p:nvPr/>
        </p:nvSpPr>
        <p:spPr>
          <a:xfrm>
            <a:off x="10241118" y="10712388"/>
            <a:ext cx="1825626" cy="510541"/>
          </a:xfrm>
          <a:prstGeom prst="rect">
            <a:avLst/>
          </a:prstGeom>
          <a:ln w="12700">
            <a:miter lim="400000"/>
          </a:ln>
        </p:spPr>
        <p:txBody>
          <a:bodyPr lIns="45719" rIns="45719">
            <a:spAutoFit/>
          </a:bodyPr>
          <a:lstStyle/>
          <a:p>
            <a:pPr algn="l"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t>Kafka </a:t>
            </a:r>
            <a:r>
              <a:t>集群</a:t>
            </a:r>
          </a:p>
        </p:txBody>
      </p:sp>
      <p:sp>
        <p:nvSpPr>
          <p:cNvPr id="1019" name="文本框 83"/>
          <p:cNvSpPr txBox="1"/>
          <p:nvPr/>
        </p:nvSpPr>
        <p:spPr>
          <a:xfrm>
            <a:off x="7654604" y="7582232"/>
            <a:ext cx="2677698" cy="472441"/>
          </a:xfrm>
          <a:prstGeom prst="rect">
            <a:avLst/>
          </a:prstGeom>
          <a:ln w="12700">
            <a:miter lim="400000"/>
          </a:ln>
        </p:spPr>
        <p:txBody>
          <a:bodyPr lIns="45719" rIns="45719">
            <a:spAutoFit/>
          </a:bodyPr>
          <a:lstStyle/>
          <a:p>
            <a:pPr defTabSz="821690">
              <a:defRPr sz="2200">
                <a:solidFill>
                  <a:srgbClr val="5E5E5E"/>
                </a:solidFill>
                <a:latin typeface="Trebuchet MS" panose="020B0603020202020204"/>
                <a:ea typeface="Trebuchet MS" panose="020B0603020202020204"/>
                <a:cs typeface="Trebuchet MS" panose="020B0603020202020204"/>
                <a:sym typeface="Trebuchet MS" panose="020B0603020202020204"/>
              </a:defRPr>
            </a:pPr>
            <a:r>
              <a:t>Kubernetes </a:t>
            </a:r>
            <a:r>
              <a:t>集群</a:t>
            </a:r>
          </a:p>
        </p:txBody>
      </p:sp>
      <p:sp>
        <p:nvSpPr>
          <p:cNvPr id="1020" name="文本框 84"/>
          <p:cNvSpPr txBox="1"/>
          <p:nvPr/>
        </p:nvSpPr>
        <p:spPr>
          <a:xfrm>
            <a:off x="8060541" y="4415794"/>
            <a:ext cx="2127849" cy="510541"/>
          </a:xfrm>
          <a:prstGeom prst="rect">
            <a:avLst/>
          </a:prstGeom>
          <a:ln w="12700">
            <a:miter lim="400000"/>
          </a:ln>
        </p:spPr>
        <p:txBody>
          <a:bodyPr lIns="45719" rIns="45719">
            <a:spAutoFit/>
          </a:bodyPr>
          <a:lstStyle>
            <a:lvl1pPr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独立主机集群</a:t>
            </a:r>
          </a:p>
        </p:txBody>
      </p:sp>
      <p:sp>
        <p:nvSpPr>
          <p:cNvPr id="1021" name="文本框 85"/>
          <p:cNvSpPr txBox="1"/>
          <p:nvPr/>
        </p:nvSpPr>
        <p:spPr>
          <a:xfrm>
            <a:off x="4664693" y="5604207"/>
            <a:ext cx="3002091" cy="510541"/>
          </a:xfrm>
          <a:prstGeom prst="rect">
            <a:avLst/>
          </a:prstGeom>
          <a:ln w="12700">
            <a:miter lim="400000"/>
          </a:ln>
        </p:spPr>
        <p:txBody>
          <a:bodyPr lIns="45719" rIns="45719">
            <a:spAutoFit/>
          </a:bodyPr>
          <a:lstStyle>
            <a:lvl1pPr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多压测任务同时下发</a:t>
            </a:r>
          </a:p>
        </p:txBody>
      </p:sp>
      <p:sp>
        <p:nvSpPr>
          <p:cNvPr id="1022" name="文本框 87"/>
          <p:cNvSpPr txBox="1"/>
          <p:nvPr/>
        </p:nvSpPr>
        <p:spPr>
          <a:xfrm>
            <a:off x="7083742" y="9270379"/>
            <a:ext cx="4227830" cy="510541"/>
          </a:xfrm>
          <a:prstGeom prst="rect">
            <a:avLst/>
          </a:prstGeom>
          <a:ln w="12700">
            <a:miter lim="400000"/>
          </a:ln>
        </p:spPr>
        <p:txBody>
          <a:bodyPr lIns="45719" rIns="45719">
            <a:spAutoFit/>
          </a:bodyPr>
          <a:lstStyle/>
          <a:p>
            <a:pPr defTabSz="821690">
              <a:defRPr sz="2400" b="0">
                <a:solidFill>
                  <a:srgbClr val="5E5E5E"/>
                </a:solidFill>
                <a:latin typeface="Apple Braille Outline 6 Dot" panose="05000000000000000000"/>
                <a:ea typeface="Apple Braille Outline 6 Dot" panose="05000000000000000000"/>
                <a:cs typeface="Apple Braille Outline 6 Dot" panose="05000000000000000000"/>
                <a:sym typeface="Apple Braille Outline 6 Dot" panose="05000000000000000000"/>
              </a:defRPr>
            </a:pPr>
            <a:r>
              <a:t>结果日志回传</a:t>
            </a:r>
            <a:r>
              <a:t> Kafka</a:t>
            </a:r>
          </a:p>
        </p:txBody>
      </p:sp>
      <p:sp>
        <p:nvSpPr>
          <p:cNvPr id="1023" name="文本框 88"/>
          <p:cNvSpPr txBox="1"/>
          <p:nvPr/>
        </p:nvSpPr>
        <p:spPr>
          <a:xfrm>
            <a:off x="9315648" y="11791977"/>
            <a:ext cx="4329044" cy="510541"/>
          </a:xfrm>
          <a:prstGeom prst="rect">
            <a:avLst/>
          </a:prstGeom>
          <a:ln w="12700">
            <a:miter lim="400000"/>
          </a:ln>
        </p:spPr>
        <p:txBody>
          <a:bodyPr lIns="45719" rIns="45719">
            <a:spAutoFit/>
          </a:bodyPr>
          <a:lstStyle/>
          <a:p>
            <a:pPr defTabSz="821690">
              <a:defRPr sz="2400" b="0">
                <a:solidFill>
                  <a:srgbClr val="5E5E5E"/>
                </a:solidFill>
              </a:defRPr>
            </a:pPr>
            <a:r>
              <a:t>Data-Streaming</a:t>
            </a:r>
            <a:r>
              <a:t> </a:t>
            </a:r>
            <a:r>
              <a:t> </a:t>
            </a:r>
            <a:r>
              <a:t>消费 </a:t>
            </a:r>
            <a:r>
              <a:t>Kafka</a:t>
            </a:r>
          </a:p>
        </p:txBody>
      </p:sp>
      <p:sp>
        <p:nvSpPr>
          <p:cNvPr id="1024" name="文本框 89"/>
          <p:cNvSpPr txBox="1"/>
          <p:nvPr/>
        </p:nvSpPr>
        <p:spPr>
          <a:xfrm>
            <a:off x="4647027" y="12479028"/>
            <a:ext cx="3224500" cy="929641"/>
          </a:xfrm>
          <a:prstGeom prst="rect">
            <a:avLst/>
          </a:prstGeom>
          <a:ln w="12700">
            <a:miter lim="400000"/>
          </a:ln>
        </p:spPr>
        <p:txBody>
          <a:bodyPr lIns="45719" rIns="45719">
            <a:spAutoFit/>
          </a:bodyPr>
          <a:lstStyle/>
          <a:p>
            <a:pPr defTabSz="821690">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t>Data-Streaming</a:t>
            </a:r>
            <a:r>
              <a:t> 计算后的数据落库</a:t>
            </a:r>
          </a:p>
        </p:txBody>
      </p:sp>
      <p:sp>
        <p:nvSpPr>
          <p:cNvPr id="1025" name="文本框 90"/>
          <p:cNvSpPr txBox="1"/>
          <p:nvPr/>
        </p:nvSpPr>
        <p:spPr>
          <a:xfrm>
            <a:off x="19390498" y="5342370"/>
            <a:ext cx="2436272" cy="726441"/>
          </a:xfrm>
          <a:prstGeom prst="rect">
            <a:avLst/>
          </a:prstGeom>
          <a:ln w="12700">
            <a:miter lim="400000"/>
          </a:ln>
        </p:spPr>
        <p:txBody>
          <a:bodyPr lIns="45719" rIns="45719">
            <a:spAutoFit/>
          </a:bodyPr>
          <a:lstStyle>
            <a:lvl1pPr algn="l" defTabSz="821690">
              <a:defRPr sz="36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被压测系统</a:t>
            </a:r>
          </a:p>
        </p:txBody>
      </p:sp>
      <p:sp>
        <p:nvSpPr>
          <p:cNvPr id="1026" name="文本框 91"/>
          <p:cNvSpPr txBox="1"/>
          <p:nvPr/>
        </p:nvSpPr>
        <p:spPr>
          <a:xfrm>
            <a:off x="19389862" y="7634720"/>
            <a:ext cx="2437544" cy="726441"/>
          </a:xfrm>
          <a:prstGeom prst="rect">
            <a:avLst/>
          </a:prstGeom>
          <a:ln w="12700">
            <a:miter lim="400000"/>
          </a:ln>
        </p:spPr>
        <p:txBody>
          <a:bodyPr lIns="45719" rIns="45719">
            <a:spAutoFit/>
          </a:bodyPr>
          <a:lstStyle>
            <a:lvl1pPr algn="l" defTabSz="821690">
              <a:defRPr sz="36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被压测系统</a:t>
            </a:r>
          </a:p>
        </p:txBody>
      </p:sp>
      <p:sp>
        <p:nvSpPr>
          <p:cNvPr id="1027" name="文本框 92"/>
          <p:cNvSpPr txBox="1"/>
          <p:nvPr/>
        </p:nvSpPr>
        <p:spPr>
          <a:xfrm>
            <a:off x="418367" y="8800479"/>
            <a:ext cx="2436272" cy="929641"/>
          </a:xfrm>
          <a:prstGeom prst="rect">
            <a:avLst/>
          </a:prstGeom>
          <a:ln w="12700">
            <a:miter lim="400000"/>
          </a:ln>
        </p:spPr>
        <p:txBody>
          <a:bodyPr lIns="45719" rIns="45719">
            <a:spAutoFit/>
          </a:bodyPr>
          <a:lstStyle/>
          <a:p>
            <a:pPr defTabSz="821690">
              <a:defRPr sz="2400">
                <a:solidFill>
                  <a:srgbClr val="5E5E5E"/>
                </a:solidFill>
              </a:defRPr>
            </a:pPr>
            <a:r>
              <a:t>性能测试报告</a:t>
            </a:r>
          </a:p>
          <a:p>
            <a:pPr defTabSz="821690">
              <a:defRPr sz="2400">
                <a:solidFill>
                  <a:srgbClr val="5E5E5E"/>
                </a:solidFill>
              </a:defRPr>
            </a:pPr>
            <a:r>
              <a:t>实时展示</a:t>
            </a:r>
          </a:p>
        </p:txBody>
      </p:sp>
      <p:sp>
        <p:nvSpPr>
          <p:cNvPr id="1048" name="直接箭头连接符 93"/>
          <p:cNvSpPr/>
          <p:nvPr/>
        </p:nvSpPr>
        <p:spPr>
          <a:xfrm>
            <a:off x="2900358" y="6867221"/>
            <a:ext cx="1" cy="4195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tailEnd type="triangle"/>
          </a:ln>
        </p:spPr>
        <p:txBody>
          <a:bodyPr/>
          <a:lstStyle/>
          <a:p/>
        </p:txBody>
      </p:sp>
      <p:sp>
        <p:nvSpPr>
          <p:cNvPr id="1029" name="文本框 94"/>
          <p:cNvSpPr txBox="1"/>
          <p:nvPr/>
        </p:nvSpPr>
        <p:spPr>
          <a:xfrm>
            <a:off x="14234297" y="10839755"/>
            <a:ext cx="9167364" cy="1571625"/>
          </a:xfrm>
          <a:prstGeom prst="rect">
            <a:avLst/>
          </a:prstGeom>
          <a:ln w="12700">
            <a:miter lim="400000"/>
          </a:ln>
        </p:spPr>
        <p:txBody>
          <a:bodyPr lIns="71436" tIns="71436" rIns="71436" bIns="71436" anchor="ctr">
            <a:spAutoFit/>
          </a:bodyPr>
          <a:lstStyle/>
          <a:p>
            <a:pPr defTabSz="821690">
              <a:lnSpc>
                <a:spcPct val="150000"/>
              </a:lnSpc>
              <a:defRPr b="0">
                <a:solidFill>
                  <a:srgbClr val="5E5E5E"/>
                </a:solidFill>
                <a:latin typeface="Trebuchet MS" panose="020B0603020202020204"/>
                <a:ea typeface="Trebuchet MS" panose="020B0603020202020204"/>
                <a:cs typeface="Trebuchet MS" panose="020B0603020202020204"/>
                <a:sym typeface="Trebuchet MS" panose="020B0603020202020204"/>
              </a:defRPr>
            </a:pPr>
            <a:r>
              <a:t>解决原生 </a:t>
            </a:r>
            <a:r>
              <a:t>JMeter </a:t>
            </a:r>
            <a:r>
              <a:t>主从方案问题。所有节点都可以弹性扩展，支持几千、几万甚至百万并发压测。</a:t>
            </a:r>
          </a:p>
        </p:txBody>
      </p:sp>
      <p:grpSp>
        <p:nvGrpSpPr>
          <p:cNvPr id="1032" name="矩形 55"/>
          <p:cNvGrpSpPr/>
          <p:nvPr/>
        </p:nvGrpSpPr>
        <p:grpSpPr>
          <a:xfrm>
            <a:off x="1092187" y="3876685"/>
            <a:ext cx="3616985" cy="949335"/>
            <a:chOff x="0" y="0"/>
            <a:chExt cx="3616983" cy="949334"/>
          </a:xfrm>
        </p:grpSpPr>
        <p:sp>
          <p:nvSpPr>
            <p:cNvPr id="1030" name="矩形"/>
            <p:cNvSpPr/>
            <p:nvPr/>
          </p:nvSpPr>
          <p:spPr>
            <a:xfrm>
              <a:off x="-1" y="-1"/>
              <a:ext cx="3616985" cy="949336"/>
            </a:xfrm>
            <a:prstGeom prst="rect">
              <a:avLst/>
            </a:prstGeom>
            <a:solidFill>
              <a:srgbClr val="0B7468"/>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1031" name="Prometheus"/>
            <p:cNvSpPr txBox="1"/>
            <p:nvPr/>
          </p:nvSpPr>
          <p:spPr>
            <a:xfrm>
              <a:off x="45719" y="193336"/>
              <a:ext cx="3525544" cy="562662"/>
            </a:xfrm>
            <a:prstGeom prst="rect">
              <a:avLst/>
            </a:prstGeom>
            <a:noFill/>
            <a:ln w="12700" cap="flat">
              <a:noFill/>
              <a:miter lim="400000"/>
            </a:ln>
            <a:effectLst/>
          </p:spPr>
          <p:txBody>
            <a:bodyPr wrap="square" lIns="45719" tIns="45719" rIns="45719" bIns="45719" numCol="1" anchor="ctr">
              <a:spAutoFit/>
            </a:bodyPr>
            <a:lstStyle>
              <a:lvl1pPr defTabSz="821690">
                <a:defRPr b="0">
                  <a:solidFill>
                    <a:srgbClr val="FFFFFF"/>
                  </a:solidFill>
                </a:defRPr>
              </a:lvl1pPr>
            </a:lstStyle>
            <a:p>
              <a:r>
                <a:t>Prometheus</a:t>
              </a:r>
            </a:p>
          </p:txBody>
        </p:sp>
      </p:grpSp>
      <p:sp>
        <p:nvSpPr>
          <p:cNvPr id="1049" name="直接箭头连接符 18"/>
          <p:cNvSpPr/>
          <p:nvPr/>
        </p:nvSpPr>
        <p:spPr>
          <a:xfrm>
            <a:off x="2900357" y="4826010"/>
            <a:ext cx="262" cy="2041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5400">
            <a:solidFill>
              <a:srgbClr val="000000"/>
            </a:solidFill>
            <a:miter lim="400000"/>
            <a:tailEnd type="triangle"/>
          </a:ln>
        </p:spPr>
        <p:txBody>
          <a:bodyPr/>
          <a:lstStyle/>
          <a:p/>
        </p:txBody>
      </p:sp>
      <p:sp>
        <p:nvSpPr>
          <p:cNvPr id="1034" name="文本框 95"/>
          <p:cNvSpPr txBox="1"/>
          <p:nvPr/>
        </p:nvSpPr>
        <p:spPr>
          <a:xfrm>
            <a:off x="570767" y="5133021"/>
            <a:ext cx="2019138" cy="929641"/>
          </a:xfrm>
          <a:prstGeom prst="rect">
            <a:avLst/>
          </a:prstGeom>
          <a:ln w="12700">
            <a:miter lim="400000"/>
          </a:ln>
        </p:spPr>
        <p:txBody>
          <a:bodyPr lIns="45719" rIns="45719">
            <a:spAutoFit/>
          </a:bodyPr>
          <a:lstStyle>
            <a:lvl1pPr defTabSz="821690">
              <a:defRPr sz="2400">
                <a:solidFill>
                  <a:srgbClr val="5E5E5E"/>
                </a:solidFill>
              </a:defRPr>
            </a:lvl1pPr>
          </a:lstStyle>
          <a:p>
            <a:r>
              <a:t>监控数据实时展示</a:t>
            </a:r>
          </a:p>
        </p:txBody>
      </p:sp>
      <p:sp>
        <p:nvSpPr>
          <p:cNvPr id="1035" name="矩形 20"/>
          <p:cNvSpPr/>
          <p:nvPr/>
        </p:nvSpPr>
        <p:spPr>
          <a:xfrm>
            <a:off x="19075810" y="4826018"/>
            <a:ext cx="2941508" cy="4031612"/>
          </a:xfrm>
          <a:prstGeom prst="rect">
            <a:avLst/>
          </a:prstGeom>
          <a:ln w="12700">
            <a:solidFill>
              <a:srgbClr val="000000"/>
            </a:solidFill>
            <a:prstDash val="dashDot"/>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1050" name="连接符: 肘形 22"/>
          <p:cNvSpPr/>
          <p:nvPr/>
        </p:nvSpPr>
        <p:spPr>
          <a:xfrm>
            <a:off x="2899410" y="3252470"/>
            <a:ext cx="17646651" cy="15671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8594"/>
                </a:lnTo>
              </a:path>
            </a:pathLst>
          </a:custGeom>
          <a:ln w="25400">
            <a:solidFill>
              <a:srgbClr val="000000"/>
            </a:solidFill>
            <a:miter lim="400000"/>
            <a:tailEnd type="triangle"/>
          </a:ln>
        </p:spPr>
        <p:txBody>
          <a:bodyPr/>
          <a:lstStyle/>
          <a:p/>
        </p:txBody>
      </p:sp>
      <p:sp>
        <p:nvSpPr>
          <p:cNvPr id="1037" name="文本框 24"/>
          <p:cNvSpPr txBox="1"/>
          <p:nvPr/>
        </p:nvSpPr>
        <p:spPr>
          <a:xfrm>
            <a:off x="20449987" y="4057260"/>
            <a:ext cx="2095352" cy="5105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pPr>
              <a:defRPr>
                <a:solidFill>
                  <a:srgbClr val="000000"/>
                </a:solidFill>
              </a:defRPr>
            </a:pPr>
            <a:r>
              <a:rPr>
                <a:solidFill>
                  <a:srgbClr val="5E5E5E"/>
                </a:solidFill>
              </a:rPr>
              <a:t>自定义监控</a:t>
            </a:r>
            <a:endParaRPr>
              <a:solidFill>
                <a:srgbClr val="5E5E5E"/>
              </a:solidFill>
            </a:endParaRPr>
          </a:p>
        </p:txBody>
      </p:sp>
      <p:sp>
        <p:nvSpPr>
          <p:cNvPr id="1038"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40" name="MeterSphere 大规模压测架构设计"/>
          <p:cNvSpPr txBox="1"/>
          <p:nvPr/>
        </p:nvSpPr>
        <p:spPr>
          <a:xfrm>
            <a:off x="0" y="1518012"/>
            <a:ext cx="24384001" cy="1166495"/>
          </a:xfrm>
          <a:prstGeom prst="rect">
            <a:avLst/>
          </a:prstGeom>
          <a:ln w="12700">
            <a:miter lim="400000"/>
          </a:ln>
        </p:spPr>
        <p:txBody>
          <a:bodyPr tIns="91439" bIns="91439">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大规模压测架构设计</a:t>
            </a:r>
            <a:endParaRPr>
              <a:latin typeface="方正黑体简体" panose="02010601030101010101" charset="-122"/>
              <a:ea typeface="方正黑体简体" panose="02010601030101010101" charset="-122"/>
              <a:cs typeface="方正黑体简体" panose="02010601030101010101" charset="-122"/>
            </a:endParaRPr>
          </a:p>
        </p:txBody>
      </p:sp>
      <p:sp>
        <p:nvSpPr>
          <p:cNvPr id="1041" name="箭头"/>
          <p:cNvSpPr/>
          <p:nvPr/>
        </p:nvSpPr>
        <p:spPr>
          <a:xfrm>
            <a:off x="17079165" y="5274236"/>
            <a:ext cx="1825626" cy="840512"/>
          </a:xfrm>
          <a:prstGeom prst="rightArrow">
            <a:avLst>
              <a:gd name="adj1" fmla="val 32000"/>
              <a:gd name="adj2" fmla="val 87435"/>
            </a:avLst>
          </a:prstGeom>
          <a:solidFill>
            <a:schemeClr val="accent1">
              <a:lumOff val="16847"/>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1042" name="箭头"/>
          <p:cNvSpPr/>
          <p:nvPr/>
        </p:nvSpPr>
        <p:spPr>
          <a:xfrm>
            <a:off x="17079165" y="7556744"/>
            <a:ext cx="1825626" cy="840511"/>
          </a:xfrm>
          <a:prstGeom prst="rightArrow">
            <a:avLst>
              <a:gd name="adj1" fmla="val 32000"/>
              <a:gd name="adj2" fmla="val 87435"/>
            </a:avLst>
          </a:prstGeom>
          <a:solidFill>
            <a:schemeClr val="accent1">
              <a:lumOff val="16847"/>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grpSp>
        <p:nvGrpSpPr>
          <p:cNvPr id="1045" name="成组"/>
          <p:cNvGrpSpPr/>
          <p:nvPr/>
        </p:nvGrpSpPr>
        <p:grpSpPr>
          <a:xfrm>
            <a:off x="614357" y="6273222"/>
            <a:ext cx="4572001" cy="1188001"/>
            <a:chOff x="0" y="0"/>
            <a:chExt cx="4572000" cy="1188000"/>
          </a:xfrm>
        </p:grpSpPr>
        <p:sp>
          <p:nvSpPr>
            <p:cNvPr id="1043" name="矩形"/>
            <p:cNvSpPr/>
            <p:nvPr/>
          </p:nvSpPr>
          <p:spPr>
            <a:xfrm>
              <a:off x="0" y="0"/>
              <a:ext cx="4572000" cy="1188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1044" name="MeterSphere 界面"/>
            <p:cNvSpPr txBox="1"/>
            <p:nvPr/>
          </p:nvSpPr>
          <p:spPr>
            <a:xfrm>
              <a:off x="45719" y="262529"/>
              <a:ext cx="4480561" cy="662941"/>
            </a:xfrm>
            <a:prstGeom prst="rect">
              <a:avLst/>
            </a:prstGeom>
            <a:noFill/>
            <a:ln w="12700" cap="flat">
              <a:noFill/>
              <a:miter lim="400000"/>
            </a:ln>
            <a:effectLst/>
          </p:spPr>
          <p:txBody>
            <a:bodyPr wrap="square" lIns="45719" tIns="45719" rIns="45719" bIns="45719" numCol="1" anchor="ctr">
              <a:spAutoFit/>
            </a:bodyPr>
            <a:lstStyle/>
            <a:p>
              <a:pPr defTabSz="821690">
                <a:defRPr b="0">
                  <a:solidFill>
                    <a:srgbClr val="FFFFFF"/>
                  </a:solidFill>
                </a:defRPr>
              </a:pPr>
              <a:r>
                <a:t>MeterSphere </a:t>
              </a:r>
              <a:r>
                <a:t>界面</a:t>
              </a:r>
            </a:p>
          </p:txBody>
        </p:sp>
      </p:gr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性能</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MeterSphere 的关键架构设计之二：团队协作及多租户模型"/>
          <p:cNvSpPr txBox="1"/>
          <p:nvPr/>
        </p:nvSpPr>
        <p:spPr>
          <a:xfrm>
            <a:off x="3" y="1528479"/>
            <a:ext cx="24383998" cy="1166495"/>
          </a:xfrm>
          <a:prstGeom prst="rect">
            <a:avLst/>
          </a:prstGeom>
          <a:ln w="12700">
            <a:miter lim="400000"/>
          </a:ln>
        </p:spPr>
        <p:txBody>
          <a:bodyPr lIns="91438" tIns="91438" rIns="91438" bIns="91438">
            <a:spAutoFit/>
          </a:bodyPr>
          <a:lstStyle/>
          <a:p>
            <a:pPr defTabSz="1828800">
              <a:defRPr sz="6400">
                <a:solidFill>
                  <a:srgbClr val="5E5E5E"/>
                </a:solidFill>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性能测试截图</a:t>
            </a:r>
            <a:endParaRPr>
              <a:latin typeface="方正黑体简体" panose="02010601030101010101" charset="-122"/>
              <a:ea typeface="方正黑体简体" panose="02010601030101010101" charset="-122"/>
              <a:cs typeface="方正黑体简体" panose="02010601030101010101" charset="-122"/>
            </a:endParaRPr>
          </a:p>
        </p:txBody>
      </p:sp>
      <p:sp>
        <p:nvSpPr>
          <p:cNvPr id="1053" name="文本框 10"/>
          <p:cNvSpPr txBox="1"/>
          <p:nvPr/>
        </p:nvSpPr>
        <p:spPr>
          <a:xfrm>
            <a:off x="4216765" y="719124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a:defRPr b="0">
                <a:solidFill>
                  <a:srgbClr val="5E5E5E"/>
                </a:solidFill>
              </a:defRPr>
            </a:lvl1pPr>
          </a:lstStyle>
          <a:p>
            <a:r>
              <a:t>设置压测场景</a:t>
            </a:r>
          </a:p>
        </p:txBody>
      </p:sp>
      <p:sp>
        <p:nvSpPr>
          <p:cNvPr id="1054" name="文本框 12"/>
          <p:cNvSpPr txBox="1"/>
          <p:nvPr/>
        </p:nvSpPr>
        <p:spPr>
          <a:xfrm>
            <a:off x="4216765" y="1212532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2"/>
              <a:defRPr b="0">
                <a:solidFill>
                  <a:srgbClr val="5E5E5E"/>
                </a:solidFill>
              </a:defRPr>
            </a:lvl1pPr>
          </a:lstStyle>
          <a:p>
            <a:r>
              <a:t>设置压测模型</a:t>
            </a:r>
          </a:p>
        </p:txBody>
      </p:sp>
      <p:sp>
        <p:nvSpPr>
          <p:cNvPr id="1055" name="文本框 13"/>
          <p:cNvSpPr txBox="1"/>
          <p:nvPr/>
        </p:nvSpPr>
        <p:spPr>
          <a:xfrm>
            <a:off x="14670245" y="719124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3"/>
              <a:defRPr b="0">
                <a:solidFill>
                  <a:srgbClr val="5E5E5E"/>
                </a:solidFill>
              </a:defRPr>
            </a:lvl1pPr>
          </a:lstStyle>
          <a:p>
            <a:r>
              <a:t>实时压测趋势图表</a:t>
            </a:r>
          </a:p>
        </p:txBody>
      </p:sp>
      <p:sp>
        <p:nvSpPr>
          <p:cNvPr id="1056" name="文本框 14"/>
          <p:cNvSpPr txBox="1"/>
          <p:nvPr/>
        </p:nvSpPr>
        <p:spPr>
          <a:xfrm>
            <a:off x="14670245" y="1212532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4"/>
              <a:defRPr b="0">
                <a:solidFill>
                  <a:srgbClr val="5E5E5E"/>
                </a:solidFill>
              </a:defRPr>
            </a:lvl1pPr>
          </a:lstStyle>
          <a:p>
            <a:r>
              <a:t>实时压测汇总数据</a:t>
            </a:r>
          </a:p>
        </p:txBody>
      </p:sp>
      <p:sp>
        <p:nvSpPr>
          <p:cNvPr id="1057"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pic>
        <p:nvPicPr>
          <p:cNvPr id="1059" name="图像" descr="图像"/>
          <p:cNvPicPr>
            <a:picLocks noChangeAspect="1"/>
          </p:cNvPicPr>
          <p:nvPr/>
        </p:nvPicPr>
        <p:blipFill>
          <a:blip r:embed="rId1"/>
          <a:stretch>
            <a:fillRect/>
          </a:stretch>
        </p:blipFill>
        <p:spPr>
          <a:xfrm>
            <a:off x="1428880" y="3171278"/>
            <a:ext cx="9827224" cy="4050816"/>
          </a:xfrm>
          <a:prstGeom prst="rect">
            <a:avLst/>
          </a:prstGeom>
          <a:ln w="12700">
            <a:miter lim="400000"/>
            <a:headEnd/>
            <a:tailEnd/>
          </a:ln>
        </p:spPr>
      </p:pic>
      <p:pic>
        <p:nvPicPr>
          <p:cNvPr id="1060" name="图像" descr="图像"/>
          <p:cNvPicPr>
            <a:picLocks noChangeAspect="1"/>
          </p:cNvPicPr>
          <p:nvPr/>
        </p:nvPicPr>
        <p:blipFill>
          <a:blip r:embed="rId2"/>
          <a:stretch>
            <a:fillRect/>
          </a:stretch>
        </p:blipFill>
        <p:spPr>
          <a:xfrm>
            <a:off x="1428880" y="7905621"/>
            <a:ext cx="9827224" cy="4215485"/>
          </a:xfrm>
          <a:prstGeom prst="rect">
            <a:avLst/>
          </a:prstGeom>
          <a:ln w="12700">
            <a:miter lim="400000"/>
            <a:headEnd/>
            <a:tailEnd/>
          </a:ln>
        </p:spPr>
      </p:pic>
      <p:pic>
        <p:nvPicPr>
          <p:cNvPr id="1061" name="图像" descr="图像"/>
          <p:cNvPicPr>
            <a:picLocks noChangeAspect="1"/>
          </p:cNvPicPr>
          <p:nvPr/>
        </p:nvPicPr>
        <p:blipFill>
          <a:blip r:embed="rId3"/>
          <a:stretch>
            <a:fillRect/>
          </a:stretch>
        </p:blipFill>
        <p:spPr>
          <a:xfrm>
            <a:off x="12216765" y="3171190"/>
            <a:ext cx="10788015" cy="4050665"/>
          </a:xfrm>
          <a:prstGeom prst="rect">
            <a:avLst/>
          </a:prstGeom>
          <a:ln w="12700">
            <a:miter lim="400000"/>
            <a:headEnd/>
            <a:tailEnd/>
          </a:ln>
        </p:spPr>
      </p:pic>
      <p:pic>
        <p:nvPicPr>
          <p:cNvPr id="1062" name="图像" descr="图像"/>
          <p:cNvPicPr>
            <a:picLocks noChangeAspect="1"/>
          </p:cNvPicPr>
          <p:nvPr/>
        </p:nvPicPr>
        <p:blipFill>
          <a:blip r:embed="rId4"/>
          <a:stretch>
            <a:fillRect/>
          </a:stretch>
        </p:blipFill>
        <p:spPr>
          <a:xfrm>
            <a:off x="12216965" y="7905622"/>
            <a:ext cx="10786944" cy="4219707"/>
          </a:xfrm>
          <a:prstGeom prst="rect">
            <a:avLst/>
          </a:prstGeom>
          <a:ln w="12700">
            <a:miter lim="400000"/>
            <a:headEnd/>
            <a:tailEnd/>
          </a:ln>
        </p:spPr>
      </p:pic>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性能</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任务消息与服务集成机制"/>
          <p:cNvSpPr txBox="1"/>
          <p:nvPr/>
        </p:nvSpPr>
        <p:spPr>
          <a:xfrm>
            <a:off x="-192157" y="1530577"/>
            <a:ext cx="24405273"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Regular" panose="02020603050405020304" charset="0"/>
                <a:ea typeface="方正黑体简体" panose="02010601030101010101" charset="-122"/>
                <a:cs typeface="Times New Roman Regular"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a:t>
            </a:r>
            <a:r>
              <a:rPr>
                <a:latin typeface="方正黑体简体" panose="02010601030101010101" charset="-122"/>
                <a:ea typeface="方正黑体简体" panose="02010601030101010101" charset="-122"/>
                <a:cs typeface="方正黑体简体" panose="02010601030101010101" charset="-122"/>
              </a:rPr>
              <a:t>融入 DevOps 流水线实践</a:t>
            </a:r>
            <a:endParaRPr>
              <a:latin typeface="方正黑体简体" panose="02010601030101010101" charset="-122"/>
              <a:ea typeface="方正黑体简体" panose="02010601030101010101" charset="-122"/>
              <a:cs typeface="方正黑体简体" panose="02010601030101010101" charset="-122"/>
            </a:endParaRPr>
          </a:p>
        </p:txBody>
      </p:sp>
      <p:sp>
        <p:nvSpPr>
          <p:cNvPr id="1065" name="文本框 28"/>
          <p:cNvSpPr txBox="1"/>
          <p:nvPr/>
        </p:nvSpPr>
        <p:spPr>
          <a:xfrm>
            <a:off x="6551460" y="2796572"/>
            <a:ext cx="112810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a:t>
            </a:r>
            <a:r>
              <a:t>将测试融入业务交付线，形成开发、测试、运维闭环 </a:t>
            </a:r>
            <a:r>
              <a:t>-</a:t>
            </a:r>
          </a:p>
        </p:txBody>
      </p:sp>
      <p:grpSp>
        <p:nvGrpSpPr>
          <p:cNvPr id="1111" name="组合 120"/>
          <p:cNvGrpSpPr/>
          <p:nvPr/>
        </p:nvGrpSpPr>
        <p:grpSpPr>
          <a:xfrm>
            <a:off x="10641831" y="4822827"/>
            <a:ext cx="12485616" cy="7146992"/>
            <a:chOff x="0" y="0"/>
            <a:chExt cx="12485614" cy="7146990"/>
          </a:xfrm>
        </p:grpSpPr>
        <p:sp>
          <p:nvSpPr>
            <p:cNvPr id="1066" name="形状"/>
            <p:cNvSpPr/>
            <p:nvPr/>
          </p:nvSpPr>
          <p:spPr>
            <a:xfrm>
              <a:off x="1694254" y="685530"/>
              <a:ext cx="721908" cy="1040359"/>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pic>
          <p:nvPicPr>
            <p:cNvPr id="1067" name="MeterSphere-紫色.png" descr="MeterSphere-紫色.png"/>
            <p:cNvPicPr>
              <a:picLocks noChangeAspect="1"/>
            </p:cNvPicPr>
            <p:nvPr/>
          </p:nvPicPr>
          <p:blipFill>
            <a:blip r:embed="rId1"/>
            <a:stretch>
              <a:fillRect/>
            </a:stretch>
          </p:blipFill>
          <p:spPr>
            <a:xfrm>
              <a:off x="3694930" y="3186391"/>
              <a:ext cx="5159288" cy="998431"/>
            </a:xfrm>
            <a:prstGeom prst="rect">
              <a:avLst/>
            </a:prstGeom>
            <a:ln w="12700" cap="flat">
              <a:noFill/>
              <a:miter lim="400000"/>
              <a:headEnd/>
              <a:tailEnd/>
            </a:ln>
            <a:effectLst/>
          </p:spPr>
        </p:pic>
        <p:sp>
          <p:nvSpPr>
            <p:cNvPr id="1068" name="矩形"/>
            <p:cNvSpPr/>
            <p:nvPr/>
          </p:nvSpPr>
          <p:spPr>
            <a:xfrm>
              <a:off x="1318039" y="651367"/>
              <a:ext cx="1474353" cy="1552903"/>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69" name="开发人员"/>
            <p:cNvSpPr txBox="1"/>
            <p:nvPr/>
          </p:nvSpPr>
          <p:spPr>
            <a:xfrm>
              <a:off x="1469429" y="1776787"/>
              <a:ext cx="1171575" cy="498474"/>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开发人员</a:t>
              </a:r>
            </a:p>
          </p:txBody>
        </p:sp>
        <p:sp>
          <p:nvSpPr>
            <p:cNvPr id="1070" name="缺陷管理"/>
            <p:cNvSpPr txBox="1"/>
            <p:nvPr/>
          </p:nvSpPr>
          <p:spPr>
            <a:xfrm>
              <a:off x="11131551" y="1302702"/>
              <a:ext cx="1171575" cy="854075"/>
            </a:xfrm>
            <a:prstGeom prst="rect">
              <a:avLst/>
            </a:prstGeom>
            <a:noFill/>
            <a:ln w="12700" cap="flat">
              <a:noFill/>
              <a:miter lim="400000"/>
            </a:ln>
            <a:effectLst/>
          </p:spPr>
          <p:txBody>
            <a:bodyPr wrap="none" lIns="71436" tIns="71436" rIns="71436" bIns="71436" numCol="1" anchor="ctr">
              <a:spAutoFit/>
            </a:bodyPr>
            <a:lstStyle/>
            <a:p>
              <a:pPr defTabSz="821690">
                <a:defRPr sz="2000" b="0">
                  <a:solidFill>
                    <a:srgbClr val="5E5E5E"/>
                  </a:solidFill>
                </a:defRPr>
              </a:pPr>
              <a:r>
                <a:t>需求缺陷</a:t>
              </a:r>
            </a:p>
            <a:p>
              <a:pPr defTabSz="821690">
                <a:defRPr sz="2000" b="0">
                  <a:solidFill>
                    <a:srgbClr val="5E5E5E"/>
                  </a:solidFill>
                </a:defRPr>
              </a:pPr>
              <a:r>
                <a:t>管理</a:t>
              </a:r>
            </a:p>
          </p:txBody>
        </p:sp>
        <p:sp>
          <p:nvSpPr>
            <p:cNvPr id="1071" name="形状"/>
            <p:cNvSpPr/>
            <p:nvPr/>
          </p:nvSpPr>
          <p:spPr>
            <a:xfrm>
              <a:off x="10641725" y="3291347"/>
              <a:ext cx="721908" cy="1040360"/>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72" name="测试人员"/>
            <p:cNvSpPr txBox="1"/>
            <p:nvPr/>
          </p:nvSpPr>
          <p:spPr>
            <a:xfrm>
              <a:off x="10438814" y="4364615"/>
              <a:ext cx="1171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测试人员</a:t>
              </a:r>
            </a:p>
          </p:txBody>
        </p:sp>
        <p:sp>
          <p:nvSpPr>
            <p:cNvPr id="1073" name="形状"/>
            <p:cNvSpPr/>
            <p:nvPr/>
          </p:nvSpPr>
          <p:spPr>
            <a:xfrm>
              <a:off x="1463658" y="4537119"/>
              <a:ext cx="721908" cy="1040359"/>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74" name="矩形"/>
            <p:cNvSpPr/>
            <p:nvPr/>
          </p:nvSpPr>
          <p:spPr>
            <a:xfrm>
              <a:off x="1116044" y="4426844"/>
              <a:ext cx="1391165" cy="1680381"/>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75" name="运维人员"/>
            <p:cNvSpPr txBox="1"/>
            <p:nvPr/>
          </p:nvSpPr>
          <p:spPr>
            <a:xfrm>
              <a:off x="1238831" y="5628377"/>
              <a:ext cx="1171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运维人员</a:t>
              </a:r>
            </a:p>
          </p:txBody>
        </p:sp>
        <p:sp>
          <p:nvSpPr>
            <p:cNvPr id="1076" name="线条"/>
            <p:cNvSpPr/>
            <p:nvPr/>
          </p:nvSpPr>
          <p:spPr>
            <a:xfrm>
              <a:off x="9116016" y="3463730"/>
              <a:ext cx="1203744" cy="1"/>
            </a:xfrm>
            <a:prstGeom prst="line">
              <a:avLst/>
            </a:prstGeom>
            <a:noFill/>
            <a:ln w="25400" cap="flat">
              <a:solidFill>
                <a:srgbClr val="5E5E5E"/>
              </a:solidFill>
              <a:prstDash val="solid"/>
              <a:miter lim="400000"/>
              <a:head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1077" name="解决需求…"/>
            <p:cNvSpPr txBox="1"/>
            <p:nvPr/>
          </p:nvSpPr>
          <p:spPr>
            <a:xfrm>
              <a:off x="1019106" y="-1"/>
              <a:ext cx="866775" cy="650875"/>
            </a:xfrm>
            <a:prstGeom prst="rect">
              <a:avLst/>
            </a:prstGeom>
            <a:noFill/>
            <a:ln w="12700" cap="flat">
              <a:noFill/>
              <a:miter lim="400000"/>
            </a:ln>
            <a:effectLst/>
          </p:spPr>
          <p:txBody>
            <a:bodyPr wrap="none" lIns="71436" tIns="71436" rIns="71436" bIns="71436" numCol="1" anchor="ctr">
              <a:spAutoFit/>
            </a:bodyPr>
            <a:lstStyle/>
            <a:p>
              <a:pPr defTabSz="821690">
                <a:defRPr sz="1400" b="0">
                  <a:solidFill>
                    <a:srgbClr val="5E5E5E"/>
                  </a:solidFill>
                </a:defRPr>
              </a:pPr>
              <a:r>
                <a:t>解决需求</a:t>
              </a:r>
              <a:endParaRPr sz="1800"/>
            </a:p>
            <a:p>
              <a:pPr defTabSz="821690">
                <a:defRPr sz="1400" b="0">
                  <a:solidFill>
                    <a:srgbClr val="5E5E5E"/>
                  </a:solidFill>
                </a:defRPr>
              </a:pPr>
              <a:r>
                <a:t>修复缺陷</a:t>
              </a:r>
            </a:p>
          </p:txBody>
        </p:sp>
        <p:sp>
          <p:nvSpPr>
            <p:cNvPr id="1078" name="维护用例…"/>
            <p:cNvSpPr txBox="1"/>
            <p:nvPr/>
          </p:nvSpPr>
          <p:spPr>
            <a:xfrm>
              <a:off x="9398503" y="3526026"/>
              <a:ext cx="866775" cy="904875"/>
            </a:xfrm>
            <a:prstGeom prst="rect">
              <a:avLst/>
            </a:prstGeom>
            <a:noFill/>
            <a:ln w="12700" cap="flat">
              <a:noFill/>
              <a:miter lim="400000"/>
            </a:ln>
            <a:effectLst/>
          </p:spPr>
          <p:txBody>
            <a:bodyPr wrap="none" lIns="71436" tIns="71436" rIns="71436" bIns="71436" numCol="1" anchor="ctr">
              <a:spAutoFit/>
            </a:bodyPr>
            <a:lstStyle/>
            <a:p>
              <a:pPr defTabSz="821690">
                <a:defRPr sz="1400" b="0">
                  <a:solidFill>
                    <a:srgbClr val="5E5E5E"/>
                  </a:solidFill>
                </a:defRPr>
              </a:pPr>
              <a:r>
                <a:t>功能测试</a:t>
              </a:r>
            </a:p>
            <a:p>
              <a:pPr defTabSz="821690">
                <a:defRPr sz="1400" b="0">
                  <a:solidFill>
                    <a:srgbClr val="5E5E5E"/>
                  </a:solidFill>
                </a:defRPr>
              </a:pPr>
              <a:r>
                <a:t>接口测试</a:t>
              </a:r>
            </a:p>
            <a:p>
              <a:pPr defTabSz="821690">
                <a:defRPr sz="1400" b="0">
                  <a:solidFill>
                    <a:srgbClr val="5E5E5E"/>
                  </a:solidFill>
                </a:defRPr>
              </a:pPr>
              <a:r>
                <a:t>性能测试</a:t>
              </a:r>
            </a:p>
          </p:txBody>
        </p:sp>
        <p:sp>
          <p:nvSpPr>
            <p:cNvPr id="1079" name="① Jenkins 触发"/>
            <p:cNvSpPr txBox="1"/>
            <p:nvPr/>
          </p:nvSpPr>
          <p:spPr>
            <a:xfrm>
              <a:off x="2657939" y="679989"/>
              <a:ext cx="3867332" cy="784506"/>
            </a:xfrm>
            <a:prstGeom prst="rect">
              <a:avLst/>
            </a:prstGeom>
            <a:noFill/>
            <a:ln w="12700" cap="flat">
              <a:noFill/>
              <a:miter lim="400000"/>
            </a:ln>
            <a:effectLst/>
          </p:spPr>
          <p:txBody>
            <a:bodyPr wrap="square" lIns="71436" tIns="71436" rIns="71436" bIns="71436" numCol="1" anchor="ctr">
              <a:spAutoFit/>
            </a:bodyPr>
            <a:lstStyle/>
            <a:p>
              <a:pPr defTabSz="821690">
                <a:defRPr sz="1800">
                  <a:solidFill>
                    <a:srgbClr val="783887"/>
                  </a:solidFill>
                </a:defRPr>
              </a:pPr>
              <a:r>
                <a:t>① </a:t>
              </a:r>
              <a:r>
                <a:t>流水线中调用 </a:t>
              </a:r>
              <a:r>
                <a:t>MeterSphere API</a:t>
              </a:r>
              <a:endParaRPr sz="3500"/>
            </a:p>
            <a:p>
              <a:pPr defTabSz="821690">
                <a:defRPr sz="1800">
                  <a:solidFill>
                    <a:srgbClr val="783887"/>
                  </a:solidFill>
                </a:defRPr>
              </a:pPr>
              <a:r>
                <a:t>或者 </a:t>
              </a:r>
              <a:r>
                <a:t>Jenkins </a:t>
              </a:r>
              <a:r>
                <a:t>触发测试</a:t>
              </a:r>
            </a:p>
          </p:txBody>
        </p:sp>
        <p:sp>
          <p:nvSpPr>
            <p:cNvPr id="1080" name="② 自动化执行"/>
            <p:cNvSpPr txBox="1"/>
            <p:nvPr/>
          </p:nvSpPr>
          <p:spPr>
            <a:xfrm>
              <a:off x="6357937" y="4890878"/>
              <a:ext cx="2258187" cy="498475"/>
            </a:xfrm>
            <a:prstGeom prst="rect">
              <a:avLst/>
            </a:prstGeom>
            <a:noFill/>
            <a:ln w="12700" cap="flat">
              <a:noFill/>
              <a:miter lim="400000"/>
            </a:ln>
            <a:effectLst/>
          </p:spPr>
          <p:txBody>
            <a:bodyPr wrap="none" lIns="71436" tIns="71436" rIns="71436" bIns="71436" numCol="1" anchor="ctr">
              <a:spAutoFit/>
            </a:bodyPr>
            <a:lstStyle/>
            <a:p>
              <a:pPr defTabSz="821690">
                <a:defRPr sz="2000">
                  <a:solidFill>
                    <a:srgbClr val="783887"/>
                  </a:solidFill>
                </a:defRPr>
              </a:pPr>
              <a:r>
                <a:t>② 自动化执行</a:t>
              </a:r>
              <a:r>
                <a:t>测试</a:t>
              </a:r>
            </a:p>
          </p:txBody>
        </p:sp>
        <p:sp>
          <p:nvSpPr>
            <p:cNvPr id="1081" name="③ 执行结果推送"/>
            <p:cNvSpPr txBox="1"/>
            <p:nvPr/>
          </p:nvSpPr>
          <p:spPr>
            <a:xfrm>
              <a:off x="-1" y="3227545"/>
              <a:ext cx="2004187" cy="498475"/>
            </a:xfrm>
            <a:prstGeom prst="rect">
              <a:avLst/>
            </a:prstGeom>
            <a:noFill/>
            <a:ln w="12700" cap="flat">
              <a:noFill/>
              <a:miter lim="400000"/>
            </a:ln>
            <a:effectLst/>
          </p:spPr>
          <p:txBody>
            <a:bodyPr wrap="none" lIns="71436" tIns="71436" rIns="71436" bIns="71436" numCol="1" anchor="ctr">
              <a:spAutoFit/>
            </a:bodyPr>
            <a:lstStyle>
              <a:lvl1pPr defTabSz="821690">
                <a:defRPr sz="2000">
                  <a:solidFill>
                    <a:srgbClr val="783887"/>
                  </a:solidFill>
                </a:defRPr>
              </a:lvl1pPr>
            </a:lstStyle>
            <a:p>
              <a:r>
                <a:t>③ 执行结果推送</a:t>
              </a:r>
            </a:p>
          </p:txBody>
        </p:sp>
        <p:grpSp>
          <p:nvGrpSpPr>
            <p:cNvPr id="1084" name="成组"/>
            <p:cNvGrpSpPr/>
            <p:nvPr/>
          </p:nvGrpSpPr>
          <p:grpSpPr>
            <a:xfrm>
              <a:off x="4930928" y="5706502"/>
              <a:ext cx="1343657" cy="706032"/>
              <a:chOff x="0" y="0"/>
              <a:chExt cx="1343655" cy="706030"/>
            </a:xfrm>
          </p:grpSpPr>
          <p:sp>
            <p:nvSpPr>
              <p:cNvPr id="1082" name="齿轮"/>
              <p:cNvSpPr/>
              <p:nvPr/>
            </p:nvSpPr>
            <p:spPr>
              <a:xfrm>
                <a:off x="798812" y="-1"/>
                <a:ext cx="544844" cy="559729"/>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83" name="云"/>
              <p:cNvSpPr/>
              <p:nvPr/>
            </p:nvSpPr>
            <p:spPr>
              <a:xfrm>
                <a:off x="-1" y="-1"/>
                <a:ext cx="1140601" cy="70603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grpSp>
        <p:sp>
          <p:nvSpPr>
            <p:cNvPr id="1085" name="开发和测试…"/>
            <p:cNvSpPr txBox="1"/>
            <p:nvPr/>
          </p:nvSpPr>
          <p:spPr>
            <a:xfrm>
              <a:off x="4820925" y="6584193"/>
              <a:ext cx="1425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开发和测试</a:t>
              </a:r>
            </a:p>
          </p:txBody>
        </p:sp>
        <p:grpSp>
          <p:nvGrpSpPr>
            <p:cNvPr id="1088" name="成组"/>
            <p:cNvGrpSpPr/>
            <p:nvPr/>
          </p:nvGrpSpPr>
          <p:grpSpPr>
            <a:xfrm>
              <a:off x="6478986" y="5681570"/>
              <a:ext cx="1343657" cy="706033"/>
              <a:chOff x="0" y="0"/>
              <a:chExt cx="1343655" cy="706031"/>
            </a:xfrm>
          </p:grpSpPr>
          <p:sp>
            <p:nvSpPr>
              <p:cNvPr id="1086" name="齿轮"/>
              <p:cNvSpPr/>
              <p:nvPr/>
            </p:nvSpPr>
            <p:spPr>
              <a:xfrm>
                <a:off x="798812" y="-1"/>
                <a:ext cx="544844" cy="559730"/>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87" name="云"/>
              <p:cNvSpPr/>
              <p:nvPr/>
            </p:nvSpPr>
            <p:spPr>
              <a:xfrm>
                <a:off x="-1" y="0"/>
                <a:ext cx="1140601" cy="706031"/>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grpSp>
        <p:sp>
          <p:nvSpPr>
            <p:cNvPr id="1089" name="Staging 和生产…"/>
            <p:cNvSpPr txBox="1"/>
            <p:nvPr/>
          </p:nvSpPr>
          <p:spPr>
            <a:xfrm>
              <a:off x="6478986" y="6584193"/>
              <a:ext cx="1454840" cy="498475"/>
            </a:xfrm>
            <a:prstGeom prst="rect">
              <a:avLst/>
            </a:prstGeom>
            <a:noFill/>
            <a:ln w="12700" cap="flat">
              <a:noFill/>
              <a:miter lim="400000"/>
            </a:ln>
            <a:effectLst/>
          </p:spPr>
          <p:txBody>
            <a:bodyPr wrap="square" lIns="71436" tIns="71436" rIns="71436" bIns="71436" numCol="1" anchor="ctr">
              <a:spAutoFit/>
            </a:bodyPr>
            <a:lstStyle>
              <a:lvl1pPr defTabSz="821690">
                <a:defRPr sz="2000" b="0">
                  <a:solidFill>
                    <a:srgbClr val="5E5E5E"/>
                  </a:solidFill>
                </a:defRPr>
              </a:lvl1pPr>
            </a:lstStyle>
            <a:p>
              <a:r>
                <a:t>生产环境</a:t>
              </a:r>
            </a:p>
          </p:txBody>
        </p:sp>
        <p:sp>
          <p:nvSpPr>
            <p:cNvPr id="1090" name="矩形"/>
            <p:cNvSpPr/>
            <p:nvPr/>
          </p:nvSpPr>
          <p:spPr>
            <a:xfrm>
              <a:off x="3477492" y="2852842"/>
              <a:ext cx="5638525" cy="1665528"/>
            </a:xfrm>
            <a:prstGeom prst="rect">
              <a:avLst/>
            </a:prstGeom>
            <a:noFill/>
            <a:ln w="101600" cap="flat">
              <a:solidFill>
                <a:srgbClr val="5E5E5E"/>
              </a:solidFill>
              <a:prstDash val="sysDot"/>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1" name="矩形"/>
            <p:cNvSpPr/>
            <p:nvPr/>
          </p:nvSpPr>
          <p:spPr>
            <a:xfrm>
              <a:off x="10345271" y="3203687"/>
              <a:ext cx="1324089" cy="1665516"/>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2" name="矩形"/>
            <p:cNvSpPr/>
            <p:nvPr/>
          </p:nvSpPr>
          <p:spPr>
            <a:xfrm>
              <a:off x="9676440" y="638646"/>
              <a:ext cx="2809175" cy="2318174"/>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3" name="矩形"/>
            <p:cNvSpPr/>
            <p:nvPr/>
          </p:nvSpPr>
          <p:spPr>
            <a:xfrm>
              <a:off x="4620061" y="5481463"/>
              <a:ext cx="3353386" cy="1665528"/>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4" name="直接箭头连接符 145"/>
            <p:cNvSpPr/>
            <p:nvPr/>
          </p:nvSpPr>
          <p:spPr>
            <a:xfrm>
              <a:off x="6296754" y="4518369"/>
              <a:ext cx="1" cy="963095"/>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nvGrpSpPr>
            <p:cNvPr id="1098" name="组合 146"/>
            <p:cNvGrpSpPr/>
            <p:nvPr/>
          </p:nvGrpSpPr>
          <p:grpSpPr>
            <a:xfrm>
              <a:off x="9768778" y="800876"/>
              <a:ext cx="1344852" cy="2031692"/>
              <a:chOff x="0" y="0"/>
              <a:chExt cx="1344851" cy="2031690"/>
            </a:xfrm>
          </p:grpSpPr>
          <p:pic>
            <p:nvPicPr>
              <p:cNvPr id="1095" name="图片 159" descr="图片 159"/>
              <p:cNvPicPr>
                <a:picLocks noChangeAspect="1"/>
              </p:cNvPicPr>
              <p:nvPr/>
            </p:nvPicPr>
            <p:blipFill>
              <a:blip r:embed="rId2"/>
              <a:stretch>
                <a:fillRect/>
              </a:stretch>
            </p:blipFill>
            <p:spPr>
              <a:xfrm>
                <a:off x="112825" y="-1"/>
                <a:ext cx="1101721" cy="585722"/>
              </a:xfrm>
              <a:prstGeom prst="rect">
                <a:avLst/>
              </a:prstGeom>
              <a:ln w="12700" cap="flat">
                <a:noFill/>
                <a:miter lim="400000"/>
                <a:headEnd/>
                <a:tailEnd/>
              </a:ln>
              <a:effectLst/>
            </p:spPr>
          </p:pic>
          <p:pic>
            <p:nvPicPr>
              <p:cNvPr id="1096" name="Picture 2" descr="Picture 2"/>
              <p:cNvPicPr>
                <a:picLocks noChangeAspect="1"/>
              </p:cNvPicPr>
              <p:nvPr/>
            </p:nvPicPr>
            <p:blipFill>
              <a:blip r:embed="rId3"/>
              <a:stretch>
                <a:fillRect/>
              </a:stretch>
            </p:blipFill>
            <p:spPr>
              <a:xfrm>
                <a:off x="112375" y="690315"/>
                <a:ext cx="1148803" cy="612669"/>
              </a:xfrm>
              <a:prstGeom prst="rect">
                <a:avLst/>
              </a:prstGeom>
              <a:ln w="12700" cap="flat">
                <a:noFill/>
                <a:miter lim="400000"/>
                <a:headEnd/>
                <a:tailEnd/>
              </a:ln>
              <a:effectLst/>
            </p:spPr>
          </p:pic>
          <p:pic>
            <p:nvPicPr>
              <p:cNvPr id="1097" name="图片 161" descr="图片 161"/>
              <p:cNvPicPr>
                <a:picLocks noChangeAspect="1"/>
              </p:cNvPicPr>
              <p:nvPr/>
            </p:nvPicPr>
            <p:blipFill>
              <a:blip r:embed="rId4"/>
              <a:srcRect t="13021" r="7404" b="9800"/>
              <a:stretch>
                <a:fillRect/>
              </a:stretch>
            </p:blipFill>
            <p:spPr>
              <a:xfrm>
                <a:off x="0" y="1373771"/>
                <a:ext cx="1344852" cy="657920"/>
              </a:xfrm>
              <a:prstGeom prst="rect">
                <a:avLst/>
              </a:prstGeom>
              <a:ln w="12700" cap="flat">
                <a:noFill/>
                <a:miter lim="400000"/>
                <a:headEnd/>
                <a:tailEnd/>
              </a:ln>
              <a:effectLst/>
            </p:spPr>
          </p:pic>
        </p:grpSp>
        <p:sp>
          <p:nvSpPr>
            <p:cNvPr id="1099" name="连接符: 肘形 147"/>
            <p:cNvSpPr/>
            <p:nvPr/>
          </p:nvSpPr>
          <p:spPr>
            <a:xfrm flipH="1">
              <a:off x="6071529" y="1106431"/>
              <a:ext cx="3604913" cy="1726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98" y="0"/>
                  </a:lnTo>
                  <a:lnTo>
                    <a:pt x="21498"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0" name="维护用例…"/>
            <p:cNvSpPr txBox="1"/>
            <p:nvPr/>
          </p:nvSpPr>
          <p:spPr>
            <a:xfrm>
              <a:off x="7593978" y="708535"/>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需求同步</a:t>
              </a:r>
            </a:p>
          </p:txBody>
        </p:sp>
        <p:sp>
          <p:nvSpPr>
            <p:cNvPr id="1101" name="连接符: 肘形 149"/>
            <p:cNvSpPr/>
            <p:nvPr/>
          </p:nvSpPr>
          <p:spPr>
            <a:xfrm rot="10800000" flipH="1">
              <a:off x="7022171" y="1797734"/>
              <a:ext cx="2654270" cy="10551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5" y="0"/>
                  </a:lnTo>
                  <a:lnTo>
                    <a:pt x="285"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2" name="维护用例…"/>
            <p:cNvSpPr txBox="1"/>
            <p:nvPr/>
          </p:nvSpPr>
          <p:spPr>
            <a:xfrm>
              <a:off x="7593978" y="1772464"/>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缺陷推送</a:t>
              </a:r>
            </a:p>
          </p:txBody>
        </p:sp>
        <p:sp>
          <p:nvSpPr>
            <p:cNvPr id="1103" name="连接符: 肘形 151"/>
            <p:cNvSpPr/>
            <p:nvPr/>
          </p:nvSpPr>
          <p:spPr>
            <a:xfrm rot="5400000">
              <a:off x="6472079" y="-3957581"/>
              <a:ext cx="192086" cy="9025812"/>
            </a:xfrm>
            <a:custGeom>
              <a:avLst/>
              <a:gdLst/>
              <a:ahLst/>
              <a:cxnLst>
                <a:cxn ang="0">
                  <a:pos x="wd2" y="hd2"/>
                </a:cxn>
                <a:cxn ang="5400000">
                  <a:pos x="wd2" y="hd2"/>
                </a:cxn>
                <a:cxn ang="10800000">
                  <a:pos x="wd2" y="hd2"/>
                </a:cxn>
                <a:cxn ang="16200000">
                  <a:pos x="wd2" y="hd2"/>
                </a:cxn>
              </a:cxnLst>
              <a:rect l="0" t="0" r="r" b="b"/>
              <a:pathLst>
                <a:path w="21600" h="21600" extrusionOk="0">
                  <a:moveTo>
                    <a:pt x="20170" y="0"/>
                  </a:moveTo>
                  <a:lnTo>
                    <a:pt x="0" y="0"/>
                  </a:lnTo>
                  <a:lnTo>
                    <a:pt x="0"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4" name="维护用例…"/>
            <p:cNvSpPr txBox="1"/>
            <p:nvPr/>
          </p:nvSpPr>
          <p:spPr>
            <a:xfrm>
              <a:off x="2529972" y="2743999"/>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接口维护</a:t>
              </a:r>
            </a:p>
          </p:txBody>
        </p:sp>
        <p:sp>
          <p:nvSpPr>
            <p:cNvPr id="1105" name="连接符: 肘形 153"/>
            <p:cNvSpPr/>
            <p:nvPr/>
          </p:nvSpPr>
          <p:spPr>
            <a:xfrm>
              <a:off x="2792392" y="1427818"/>
              <a:ext cx="2504008" cy="14250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52" y="0"/>
                  </a:lnTo>
                  <a:lnTo>
                    <a:pt x="21552"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6" name="连接符: 肘形 154"/>
            <p:cNvSpPr/>
            <p:nvPr/>
          </p:nvSpPr>
          <p:spPr>
            <a:xfrm rot="5400000" flipH="1">
              <a:off x="1887063" y="2417621"/>
              <a:ext cx="1758585" cy="1422276"/>
            </a:xfrm>
            <a:custGeom>
              <a:avLst/>
              <a:gdLst/>
              <a:ahLst/>
              <a:cxnLst>
                <a:cxn ang="0">
                  <a:pos x="wd2" y="hd2"/>
                </a:cxn>
                <a:cxn ang="5400000">
                  <a:pos x="wd2" y="hd2"/>
                </a:cxn>
                <a:cxn ang="10800000">
                  <a:pos x="wd2" y="hd2"/>
                </a:cxn>
                <a:cxn ang="16200000">
                  <a:pos x="wd2" y="hd2"/>
                </a:cxn>
              </a:cxnLst>
              <a:rect l="0" t="0" r="r" b="b"/>
              <a:pathLst>
                <a:path w="21600" h="21600" extrusionOk="0">
                  <a:moveTo>
                    <a:pt x="517" y="0"/>
                  </a:moveTo>
                  <a:lnTo>
                    <a:pt x="0" y="0"/>
                  </a:lnTo>
                  <a:lnTo>
                    <a:pt x="0"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7" name="连接符: 肘形 155"/>
            <p:cNvSpPr/>
            <p:nvPr/>
          </p:nvSpPr>
          <p:spPr>
            <a:xfrm>
              <a:off x="8722048" y="4537147"/>
              <a:ext cx="2285269" cy="5114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57" y="0"/>
                  </a:lnTo>
                  <a:lnTo>
                    <a:pt x="1457" y="21600"/>
                  </a:lnTo>
                  <a:lnTo>
                    <a:pt x="21600" y="21600"/>
                  </a:lnTo>
                  <a:lnTo>
                    <a:pt x="21600" y="14024"/>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8" name="③ 执行结果推送"/>
            <p:cNvSpPr txBox="1"/>
            <p:nvPr/>
          </p:nvSpPr>
          <p:spPr>
            <a:xfrm>
              <a:off x="9639640" y="5169157"/>
              <a:ext cx="2004187" cy="498475"/>
            </a:xfrm>
            <a:prstGeom prst="rect">
              <a:avLst/>
            </a:prstGeom>
            <a:noFill/>
            <a:ln w="12700" cap="flat">
              <a:noFill/>
              <a:miter lim="400000"/>
            </a:ln>
            <a:effectLst/>
          </p:spPr>
          <p:txBody>
            <a:bodyPr wrap="none" lIns="71436" tIns="71436" rIns="71436" bIns="71436" numCol="1" anchor="ctr">
              <a:spAutoFit/>
            </a:bodyPr>
            <a:lstStyle>
              <a:lvl1pPr defTabSz="821690">
                <a:defRPr sz="2000">
                  <a:solidFill>
                    <a:srgbClr val="783887"/>
                  </a:solidFill>
                </a:defRPr>
              </a:lvl1pPr>
            </a:lstStyle>
            <a:p>
              <a:r>
                <a:t>③ 执行结果推送</a:t>
              </a:r>
            </a:p>
          </p:txBody>
        </p:sp>
        <p:sp>
          <p:nvSpPr>
            <p:cNvPr id="1109" name="连接符: 肘形 157"/>
            <p:cNvSpPr/>
            <p:nvPr/>
          </p:nvSpPr>
          <p:spPr>
            <a:xfrm rot="16200000" flipH="1">
              <a:off x="2284290" y="2492405"/>
              <a:ext cx="1464492" cy="9219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10" name="直接箭头连接符 158"/>
            <p:cNvSpPr/>
            <p:nvPr/>
          </p:nvSpPr>
          <p:spPr>
            <a:xfrm>
              <a:off x="2055215" y="3997853"/>
              <a:ext cx="1" cy="42899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pic>
        <p:nvPicPr>
          <p:cNvPr id="1112" name="图片 51" descr="图片 51"/>
          <p:cNvPicPr>
            <a:picLocks noChangeAspect="1"/>
          </p:cNvPicPr>
          <p:nvPr/>
        </p:nvPicPr>
        <p:blipFill>
          <a:blip r:embed="rId5"/>
          <a:stretch>
            <a:fillRect/>
          </a:stretch>
        </p:blipFill>
        <p:spPr>
          <a:xfrm>
            <a:off x="1072741" y="7841326"/>
            <a:ext cx="5780490" cy="5481144"/>
          </a:xfrm>
          <a:prstGeom prst="rect">
            <a:avLst/>
          </a:prstGeom>
          <a:ln>
            <a:solidFill>
              <a:srgbClr val="000000"/>
            </a:solidFill>
          </a:ln>
        </p:spPr>
      </p:pic>
      <p:pic>
        <p:nvPicPr>
          <p:cNvPr id="1113" name="图片 52" descr="图片 52"/>
          <p:cNvPicPr>
            <a:picLocks noChangeAspect="1"/>
          </p:cNvPicPr>
          <p:nvPr/>
        </p:nvPicPr>
        <p:blipFill>
          <a:blip r:embed="rId6"/>
          <a:stretch>
            <a:fillRect/>
          </a:stretch>
        </p:blipFill>
        <p:spPr>
          <a:xfrm>
            <a:off x="1072741" y="3579209"/>
            <a:ext cx="5780490" cy="4147707"/>
          </a:xfrm>
          <a:prstGeom prst="rect">
            <a:avLst/>
          </a:prstGeom>
          <a:ln>
            <a:solidFill>
              <a:srgbClr val="000000"/>
            </a:solidFill>
          </a:ln>
        </p:spPr>
      </p:pic>
      <p:sp>
        <p:nvSpPr>
          <p:cNvPr id="1114" name="矩形 53"/>
          <p:cNvSpPr/>
          <p:nvPr/>
        </p:nvSpPr>
        <p:spPr>
          <a:xfrm>
            <a:off x="10433179" y="4647580"/>
            <a:ext cx="12873318" cy="7497485"/>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115" name="文本框 54"/>
          <p:cNvSpPr txBox="1"/>
          <p:nvPr/>
        </p:nvSpPr>
        <p:spPr>
          <a:xfrm>
            <a:off x="6898949" y="5668745"/>
            <a:ext cx="2024232" cy="510541"/>
          </a:xfrm>
          <a:prstGeom prst="rect">
            <a:avLst/>
          </a:prstGeom>
          <a:ln w="12700">
            <a:miter lim="400000"/>
          </a:ln>
        </p:spPr>
        <p:txBody>
          <a:bodyPr lIns="45719" rIns="45719">
            <a:spAutoFit/>
          </a:bodyPr>
          <a:lstStyle/>
          <a:p>
            <a:pPr defTabSz="821690">
              <a:defRPr sz="2400" b="0"/>
            </a:pPr>
            <a:r>
              <a:t>API </a:t>
            </a:r>
            <a:r>
              <a:t>接口说明</a:t>
            </a:r>
          </a:p>
        </p:txBody>
      </p:sp>
      <p:sp>
        <p:nvSpPr>
          <p:cNvPr id="1116" name="文本框 55"/>
          <p:cNvSpPr txBox="1"/>
          <p:nvPr/>
        </p:nvSpPr>
        <p:spPr>
          <a:xfrm>
            <a:off x="6898949" y="10581898"/>
            <a:ext cx="2972260" cy="510541"/>
          </a:xfrm>
          <a:prstGeom prst="rect">
            <a:avLst/>
          </a:prstGeom>
          <a:ln w="12700">
            <a:miter lim="400000"/>
          </a:ln>
        </p:spPr>
        <p:txBody>
          <a:bodyPr lIns="45719" rIns="45719">
            <a:spAutoFit/>
          </a:bodyPr>
          <a:lstStyle/>
          <a:p>
            <a:pPr algn="l" defTabSz="821690">
              <a:defRPr sz="2400" b="0"/>
            </a:pPr>
            <a:r>
              <a:t>Pipeline </a:t>
            </a:r>
            <a:r>
              <a:t>语法支持</a:t>
            </a:r>
          </a:p>
        </p:txBody>
      </p:sp>
      <p:sp>
        <p:nvSpPr>
          <p:cNvPr id="1117" name="文本框 56"/>
          <p:cNvSpPr txBox="1"/>
          <p:nvPr/>
        </p:nvSpPr>
        <p:spPr>
          <a:xfrm>
            <a:off x="16113140" y="4185915"/>
            <a:ext cx="2713757" cy="510541"/>
          </a:xfrm>
          <a:prstGeom prst="rect">
            <a:avLst/>
          </a:prstGeom>
          <a:ln w="12700">
            <a:miter lim="400000"/>
          </a:ln>
        </p:spPr>
        <p:txBody>
          <a:bodyPr lIns="45719" rIns="45719">
            <a:spAutoFit/>
          </a:bodyPr>
          <a:lstStyle/>
          <a:p>
            <a:pPr defTabSz="821690">
              <a:defRPr sz="2400" b="0"/>
            </a:pPr>
            <a:r>
              <a:t>嵌入</a:t>
            </a:r>
            <a:r>
              <a:t>DevOps</a:t>
            </a:r>
            <a:r>
              <a:t>场景</a:t>
            </a:r>
          </a:p>
        </p:txBody>
      </p:sp>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2" name="测试跟踪"/>
          <p:cNvSpPr txBox="1"/>
          <p:nvPr/>
        </p:nvSpPr>
        <p:spPr>
          <a:xfrm>
            <a:off x="0" y="24574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cs typeface="方正黑体简体" panose="02010601030101010101" charset="-122"/>
                <a:sym typeface="+mn-ea"/>
              </a:rPr>
              <a:t>融入 </a:t>
            </a:r>
            <a:r>
              <a:rPr sz="5400">
                <a:latin typeface="Times New Roman Bold" panose="02020603050405020304" charset="0"/>
                <a:ea typeface="方正黑体简体" panose="02010601030101010101" charset="-122"/>
                <a:cs typeface="Times New Roman Bold" panose="02020603050405020304" charset="0"/>
                <a:sym typeface="+mn-ea"/>
              </a:rPr>
              <a:t>DevOps</a:t>
            </a:r>
            <a:endParaRPr sz="5400">
              <a:latin typeface="Times New Roman Bold" panose="02020603050405020304" charset="0"/>
              <a:ea typeface="方正黑体简体" panose="02010601030101010101" charset="-122"/>
              <a:cs typeface="Times New Roman Bold" panose="02020603050405020304"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080135"/>
            <a:chOff x="10356" y="5112"/>
            <a:chExt cx="22983" cy="1701"/>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rPr>
                <a:t>高校项目</a:t>
              </a:r>
              <a:r>
                <a:rPr lang="zh-CN" sz="5400">
                  <a:latin typeface="Trebuchet MS Bold" panose="020B0603020202020204" charset="0"/>
                </a:rPr>
                <a:t>概览</a:t>
              </a:r>
              <a:endParaRPr lang="zh-CN" sz="5400">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a:t>MeterSphere </a:t>
              </a:r>
              <a:r>
                <a:rPr lang="zh-CN" altLang="en-US" sz="5400"/>
                <a:t>项目</a:t>
              </a:r>
              <a:r>
                <a:rPr lang="zh-CN" altLang="en-US" sz="5400"/>
                <a:t>介绍</a:t>
              </a:r>
              <a:endParaRPr lang="zh-CN" altLang="en-US" sz="5400"/>
            </a:p>
          </p:txBody>
        </p:sp>
      </p:grpSp>
      <p:grpSp>
        <p:nvGrpSpPr>
          <p:cNvPr id="15" name="组合 14"/>
          <p:cNvGrpSpPr/>
          <p:nvPr/>
        </p:nvGrpSpPr>
        <p:grpSpPr>
          <a:xfrm>
            <a:off x="6576060" y="8006080"/>
            <a:ext cx="14594205" cy="1104900"/>
            <a:chOff x="10356" y="5112"/>
            <a:chExt cx="22983" cy="1740"/>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7"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b="1">
                  <a:latin typeface="Trebuchet MS Bold" panose="020B0603020202020204" charset="0"/>
                  <a:sym typeface="+mn-ea"/>
                </a:rPr>
                <a:t>高校</a:t>
              </a:r>
              <a:r>
                <a:rPr lang="zh-CN" altLang="en-US" b="1">
                  <a:latin typeface="Trebuchet MS Bold" panose="020B0603020202020204" charset="0"/>
                  <a:sym typeface="+mn-ea"/>
                </a:rPr>
                <a:t>合作</a:t>
              </a:r>
              <a:r>
                <a:rPr lang="zh-CN" b="1">
                  <a:latin typeface="Trebuchet MS Bold" panose="020B0603020202020204" charset="0"/>
                  <a:sym typeface="+mn-ea"/>
                </a:rPr>
                <a:t>计划</a:t>
              </a:r>
              <a:endParaRPr lang="zh-CN" b="1">
                <a:latin typeface="Trebuchet MS Bold" panose="020B0603020202020204" charset="0"/>
                <a:sym typeface="+mn-ea"/>
              </a:endParaRPr>
            </a:p>
          </p:txBody>
        </p:sp>
      </p:grpSp>
      <p:grpSp>
        <p:nvGrpSpPr>
          <p:cNvPr id="18" name="组合 17"/>
          <p:cNvGrpSpPr/>
          <p:nvPr/>
        </p:nvGrpSpPr>
        <p:grpSpPr>
          <a:xfrm>
            <a:off x="6576060" y="10386060"/>
            <a:ext cx="14594205" cy="1080135"/>
            <a:chOff x="10356" y="5112"/>
            <a:chExt cx="22983" cy="1701"/>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0"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sym typeface="+mn-ea"/>
                </a:rPr>
                <a:t>实验课程建设</a:t>
              </a:r>
              <a:r>
                <a:rPr lang="zh-CN" sz="5400">
                  <a:sym typeface="+mn-ea"/>
                </a:rPr>
                <a:t>方案</a:t>
              </a:r>
              <a:endParaRPr lang="zh-CN" sz="5400">
                <a:sym typeface="+mn-ea"/>
              </a:endParaRP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8836660" y="943473"/>
            <a:ext cx="67106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rPr>
              <a:t>高校合作计划说明</a:t>
            </a:r>
            <a:endParaRPr dirty="0">
              <a:latin typeface="方正黑体简体" panose="02010601030101010101" charset="-122"/>
              <a:ea typeface="方正黑体简体" panose="02010601030101010101" charset="-122"/>
            </a:endParaRPr>
          </a:p>
        </p:txBody>
      </p:sp>
      <p:sp>
        <p:nvSpPr>
          <p:cNvPr id="10" name="持续测试是持续交付发展的必然需求"/>
          <p:cNvSpPr txBox="1"/>
          <p:nvPr/>
        </p:nvSpPr>
        <p:spPr>
          <a:xfrm>
            <a:off x="10010658" y="7288783"/>
            <a:ext cx="184731" cy="1169549"/>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endParaRPr lang="en-US" altLang="zh-CN" dirty="0">
              <a:solidFill>
                <a:schemeClr val="tx1"/>
              </a:solidFill>
            </a:endParaRPr>
          </a:p>
        </p:txBody>
      </p:sp>
      <p:sp>
        <p:nvSpPr>
          <p:cNvPr id="5" name="圆角矩形 4"/>
          <p:cNvSpPr/>
          <p:nvPr/>
        </p:nvSpPr>
        <p:spPr>
          <a:xfrm>
            <a:off x="1653378" y="2752032"/>
            <a:ext cx="12977022" cy="9540000"/>
          </a:xfrm>
          <a:prstGeom prst="roundRect">
            <a:avLst>
              <a:gd name="adj" fmla="val 4219"/>
            </a:avLst>
          </a:prstGeom>
          <a:solidFill>
            <a:srgbClr val="78388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6" name="iśḻíḑê"/>
          <p:cNvSpPr txBox="1"/>
          <p:nvPr/>
        </p:nvSpPr>
        <p:spPr>
          <a:xfrm>
            <a:off x="8954924" y="11046765"/>
            <a:ext cx="4799389" cy="575154"/>
          </a:xfrm>
          <a:prstGeom prst="rect">
            <a:avLst/>
          </a:prstGeom>
          <a:ln w="12700">
            <a:miter lim="400000"/>
          </a:ln>
        </p:spPr>
        <p:txBody>
          <a:bodyPr wrap="none" lIns="71436" tIns="71436" rIns="71436" bIns="71436" anchor="ctr">
            <a:spAutoFit/>
          </a:bodyPr>
          <a:lstStyle/>
          <a:p>
            <a:pPr defTabSz="821690">
              <a:spcBef>
                <a:spcPts val="5900"/>
              </a:spcBef>
              <a:defRPr sz="3600" b="0">
                <a:solidFill>
                  <a:srgbClr val="5E5E5E"/>
                </a:solidFill>
                <a:latin typeface="Apple Braille" panose="05000000000000000000"/>
                <a:ea typeface="Apple Braille" panose="05000000000000000000"/>
                <a:cs typeface="Apple Braille" panose="05000000000000000000"/>
                <a:sym typeface="Apple Braille" panose="05000000000000000000"/>
              </a:defRPr>
            </a:pPr>
            <a:r>
              <a:rPr lang="en-US" altLang="zh-CN" sz="2800" dirty="0">
                <a:solidFill>
                  <a:schemeClr val="bg1"/>
                </a:solidFill>
                <a:latin typeface="微软雅黑" charset="-122"/>
                <a:ea typeface="微软雅黑" charset="-122"/>
                <a:sym typeface="微软雅黑" charset="-122"/>
              </a:rPr>
              <a:t>——</a:t>
            </a:r>
            <a:r>
              <a:rPr lang="zh-CN" altLang="en-US" sz="2800" dirty="0">
                <a:solidFill>
                  <a:schemeClr val="bg1"/>
                </a:solidFill>
                <a:latin typeface="微软雅黑" charset="-122"/>
                <a:ea typeface="微软雅黑" charset="-122"/>
                <a:sym typeface="微软雅黑" charset="-122"/>
              </a:rPr>
              <a:t> </a:t>
            </a:r>
            <a:r>
              <a:rPr lang="en-US" altLang="zh-CN" sz="2800" dirty="0" err="1">
                <a:solidFill>
                  <a:schemeClr val="bg1"/>
                </a:solidFill>
                <a:latin typeface="微软雅黑" charset="-122"/>
                <a:ea typeface="微软雅黑" charset="-122"/>
                <a:sym typeface="微软雅黑" charset="-122"/>
              </a:rPr>
              <a:t>MeterSphere</a:t>
            </a:r>
            <a:r>
              <a:rPr lang="zh-CN" altLang="en-US" sz="2800" dirty="0">
                <a:solidFill>
                  <a:schemeClr val="bg1"/>
                </a:solidFill>
                <a:latin typeface="微软雅黑" charset="-122"/>
                <a:ea typeface="微软雅黑" charset="-122"/>
                <a:sym typeface="微软雅黑" charset="-122"/>
              </a:rPr>
              <a:t> 开源社区</a:t>
            </a:r>
            <a:endParaRPr sz="2800" dirty="0">
              <a:solidFill>
                <a:schemeClr val="bg1"/>
              </a:solidFill>
              <a:latin typeface="微软雅黑" charset="-122"/>
              <a:ea typeface="微软雅黑" charset="-122"/>
              <a:sym typeface="微软雅黑" charset="-122"/>
            </a:endParaRPr>
          </a:p>
        </p:txBody>
      </p:sp>
      <p:sp>
        <p:nvSpPr>
          <p:cNvPr id="7" name="文本占位符 1"/>
          <p:cNvSpPr txBox="1"/>
          <p:nvPr/>
        </p:nvSpPr>
        <p:spPr>
          <a:xfrm>
            <a:off x="2528434" y="3152273"/>
            <a:ext cx="12101966" cy="806940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Autofit/>
          </a:bodyPr>
          <a:lst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a:lstStyle>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软件测试实验指导手册</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软件测试实验教学</a:t>
            </a:r>
            <a:r>
              <a:rPr lang="en-US" altLang="zh-CN" sz="3200" b="1" dirty="0">
                <a:solidFill>
                  <a:schemeClr val="bg1"/>
                </a:solidFill>
                <a:latin typeface="微软雅黑" charset="-122"/>
                <a:ea typeface="微软雅黑" charset="-122"/>
                <a:sym typeface="微软雅黑" charset="-122"/>
              </a:rPr>
              <a:t>PPT》</a:t>
            </a:r>
            <a:r>
              <a:rPr lang="zh-CN" altLang="en-US" sz="3200" b="1" dirty="0">
                <a:solidFill>
                  <a:schemeClr val="bg1"/>
                </a:solidFill>
                <a:latin typeface="微软雅黑" charset="-122"/>
                <a:ea typeface="微软雅黑" charset="-122"/>
                <a:sym typeface="微软雅黑" charset="-122"/>
              </a:rPr>
              <a:t>；</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en-US" altLang="zh-CN" sz="3200" b="1" dirty="0" err="1">
                <a:solidFill>
                  <a:schemeClr val="bg1"/>
                </a:solidFill>
                <a:latin typeface="微软雅黑" charset="-122"/>
                <a:ea typeface="微软雅黑" charset="-122"/>
                <a:sym typeface="微软雅黑" charset="-122"/>
              </a:rPr>
              <a:t>MeterSphere</a:t>
            </a:r>
            <a:r>
              <a:rPr lang="zh-CN" altLang="en-US" sz="3200" b="1" dirty="0">
                <a:solidFill>
                  <a:schemeClr val="bg1"/>
                </a:solidFill>
                <a:latin typeface="微软雅黑" charset="-122"/>
                <a:ea typeface="微软雅黑" charset="-122"/>
                <a:sym typeface="微软雅黑" charset="-122"/>
              </a:rPr>
              <a:t> 专业测试云</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免费环境；</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《Halo</a:t>
            </a:r>
            <a:r>
              <a:rPr lang="zh-CN" altLang="en-US" sz="3200" b="1" dirty="0">
                <a:solidFill>
                  <a:schemeClr val="bg1"/>
                </a:solidFill>
                <a:latin typeface="微软雅黑" charset="-122"/>
                <a:ea typeface="微软雅黑" charset="-122"/>
                <a:sym typeface="微软雅黑" charset="-122"/>
              </a:rPr>
              <a:t> 开源建站工具</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 线上环境；</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en-US" altLang="zh-CN" sz="3200" b="1" dirty="0" err="1">
                <a:solidFill>
                  <a:schemeClr val="bg1"/>
                </a:solidFill>
                <a:latin typeface="微软雅黑" charset="-122"/>
                <a:ea typeface="微软雅黑" charset="-122"/>
                <a:sym typeface="微软雅黑" charset="-122"/>
              </a:rPr>
              <a:t>MeterSphere</a:t>
            </a:r>
            <a:r>
              <a:rPr lang="zh-CN" altLang="en-US" sz="3200" b="1" dirty="0">
                <a:solidFill>
                  <a:schemeClr val="bg1"/>
                </a:solidFill>
                <a:latin typeface="微软雅黑" charset="-122"/>
                <a:ea typeface="微软雅黑" charset="-122"/>
                <a:sym typeface="微软雅黑" charset="-122"/>
              </a:rPr>
              <a:t> 专业测试云</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教学视频课程；</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en-US" altLang="zh-CN" sz="3200" b="1" dirty="0" err="1">
                <a:solidFill>
                  <a:schemeClr val="bg1"/>
                </a:solidFill>
                <a:latin typeface="微软雅黑" charset="-122"/>
                <a:ea typeface="微软雅黑" charset="-122"/>
                <a:sym typeface="微软雅黑" charset="-122"/>
              </a:rPr>
              <a:t>MeterSphere</a:t>
            </a:r>
            <a:r>
              <a:rPr lang="zh-CN" altLang="en-US" sz="3200" b="1" dirty="0">
                <a:solidFill>
                  <a:schemeClr val="bg1"/>
                </a:solidFill>
                <a:latin typeface="微软雅黑" charset="-122"/>
                <a:ea typeface="微软雅黑" charset="-122"/>
                <a:sym typeface="微软雅黑" charset="-122"/>
              </a:rPr>
              <a:t> 软件测试工程师</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官方资格认证。</a:t>
            </a:r>
            <a:endParaRPr lang="zh-CN" altLang="en-US" sz="3200" b="1" dirty="0">
              <a:solidFill>
                <a:schemeClr val="bg1"/>
              </a:solidFill>
              <a:latin typeface="微软雅黑" charset="-122"/>
              <a:ea typeface="微软雅黑" charset="-122"/>
              <a:sym typeface="微软雅黑" charset="-122"/>
            </a:endParaRPr>
          </a:p>
          <a:p>
            <a:pPr marL="0" indent="0" hangingPunct="1">
              <a:lnSpc>
                <a:spcPct val="250000"/>
              </a:lnSpc>
              <a:spcBef>
                <a:spcPts val="0"/>
              </a:spcBef>
              <a:buNone/>
            </a:pPr>
            <a:r>
              <a:rPr lang="zh-CN" altLang="en-US" sz="3200" b="1" dirty="0">
                <a:solidFill>
                  <a:schemeClr val="bg1"/>
                </a:solidFill>
                <a:latin typeface="微软雅黑" charset="-122"/>
                <a:ea typeface="微软雅黑" charset="-122"/>
                <a:sym typeface="微软雅黑" charset="-122"/>
              </a:rPr>
              <a:t> </a:t>
            </a:r>
            <a:endParaRPr lang="en-US" altLang="zh-CN" sz="3200" b="1" dirty="0">
              <a:solidFill>
                <a:schemeClr val="bg1"/>
              </a:solidFill>
              <a:latin typeface="微软雅黑" charset="-122"/>
              <a:ea typeface="微软雅黑" charset="-122"/>
              <a:sym typeface="微软雅黑"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33825" y="4774183"/>
            <a:ext cx="5029200" cy="50292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6079581" y="10185907"/>
            <a:ext cx="533768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chemeClr val="tx1">
                    <a:lumMod val="65000"/>
                    <a:lumOff val="35000"/>
                  </a:schemeClr>
                </a:solidFill>
              </a:rPr>
              <a:t>扫码加入高校技术支持群</a:t>
            </a:r>
            <a:endParaRPr lang="zh-CN" altLang="en-US" dirty="0">
              <a:solidFill>
                <a:schemeClr val="tx1">
                  <a:lumMod val="65000"/>
                  <a:lumOff val="35000"/>
                </a:schemeClr>
              </a:solidFill>
            </a:endParaRPr>
          </a:p>
        </p:txBody>
      </p:sp>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p:cNvSpPr/>
          <p:nvPr/>
        </p:nvSpPr>
        <p:spPr>
          <a:xfrm>
            <a:off x="-21273" y="-19202"/>
            <a:ext cx="280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7"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sz="5400" b="0" dirty="0">
                <a:latin typeface="方正黑体简体" panose="02010601030101010101" charset="-122"/>
                <a:ea typeface="方正黑体简体" panose="02010601030101010101" charset="-122"/>
                <a:sym typeface="+mn-ea"/>
              </a:rPr>
              <a:t>写在前面</a:t>
            </a:r>
            <a:endParaRPr lang="zh-CN" sz="5400" b="0" dirty="0">
              <a:solidFill>
                <a:srgbClr val="773886">
                  <a:alpha val="80000"/>
                </a:srgbClr>
              </a:solidFill>
              <a:latin typeface="方正黑体简体" panose="02010601030101010101" charset="-122"/>
              <a:ea typeface="方正黑体简体" panose="02010601030101010101" charset="-122"/>
              <a:sym typeface="+mn-ea"/>
            </a:endParaRPr>
          </a:p>
        </p:txBody>
      </p:sp>
      <p:grpSp>
        <p:nvGrpSpPr>
          <p:cNvPr id="19" name="组合 18" descr="7b0a202020202274657874626f78223a20227b5c2263617465676f72795f69645c223a31303639372c5c2269645c223a32303334343937327d220a7d0a"/>
          <p:cNvGrpSpPr/>
          <p:nvPr/>
        </p:nvGrpSpPr>
        <p:grpSpPr>
          <a:xfrm>
            <a:off x="3823653" y="3317875"/>
            <a:ext cx="16736695" cy="8244840"/>
            <a:chOff x="5591" y="3930"/>
            <a:chExt cx="7647" cy="3426"/>
          </a:xfrm>
        </p:grpSpPr>
        <p:sp>
          <p:nvSpPr>
            <p:cNvPr id="57" name="文本框 7"/>
            <p:cNvSpPr txBox="1"/>
            <p:nvPr/>
          </p:nvSpPr>
          <p:spPr>
            <a:xfrm>
              <a:off x="6637" y="4526"/>
              <a:ext cx="5626" cy="2143"/>
            </a:xfrm>
            <a:prstGeom prst="rect">
              <a:avLst/>
            </a:prstGeom>
            <a:noFill/>
          </p:spPr>
          <p:txBody>
            <a:bodyPr wrap="square" rtlCol="0" anchor="ctr" upright="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143000" algn="l" rtl="0" fontAlgn="t">
                <a:lnSpc>
                  <a:spcPct val="150000"/>
                </a:lnSpc>
                <a:extLst>
                  <a:ext uri="{35155182-B16C-46BC-9424-99874614C6A1}">
                    <wpsdc:indentchars xmlns:wpsdc="http://www.wps.cn/officeDocument/2017/drawingmlCustomData" val="200" checksum="2647880237"/>
                  </a:ext>
                </a:extLst>
              </a:pPr>
              <a:r>
                <a:rPr lang="en-US" altLang="zh-CN" sz="4400" kern="100" spc="100">
                  <a:gradFill>
                    <a:gsLst>
                      <a:gs pos="100000">
                        <a:srgbClr val="6264F8"/>
                      </a:gs>
                      <a:gs pos="0">
                        <a:srgbClr val="B584EC"/>
                      </a:gs>
                    </a:gsLst>
                    <a:lin scaled="1"/>
                  </a:gradFill>
                  <a:latin typeface="宋体" charset="0"/>
                  <a:ea typeface="宋体" charset="0"/>
                  <a:cs typeface="宋体" charset="0"/>
                  <a:sym typeface="Times New Roman" panose="02020603050405020304"/>
                </a:rPr>
                <a:t>高校合作计划是 MeterSphere 开源社区为全国高校提供的软件测试教学实践项目。该计划旨在提升高校老师的软件测试教学成效，帮助学生掌握企业软件测试必要技能。</a:t>
              </a:r>
              <a:endParaRPr lang="en-US" altLang="zh-CN" sz="4400" kern="100" spc="100">
                <a:gradFill>
                  <a:gsLst>
                    <a:gs pos="100000">
                      <a:srgbClr val="6264F8"/>
                    </a:gs>
                    <a:gs pos="0">
                      <a:srgbClr val="B584EC"/>
                    </a:gs>
                  </a:gsLst>
                  <a:lin scaled="1"/>
                </a:gradFill>
                <a:latin typeface="宋体" charset="0"/>
                <a:ea typeface="宋体" charset="0"/>
                <a:cs typeface="宋体" charset="0"/>
                <a:sym typeface="Times New Roman" panose="02020603050405020304"/>
              </a:endParaRPr>
            </a:p>
          </p:txBody>
        </p:sp>
        <p:grpSp>
          <p:nvGrpSpPr>
            <p:cNvPr id="20" name="组合 19"/>
            <p:cNvGrpSpPr/>
            <p:nvPr/>
          </p:nvGrpSpPr>
          <p:grpSpPr>
            <a:xfrm>
              <a:off x="5591" y="3930"/>
              <a:ext cx="7647" cy="3426"/>
              <a:chOff x="5700" y="3908"/>
              <a:chExt cx="7341" cy="3426"/>
            </a:xfrm>
          </p:grpSpPr>
          <p:sp>
            <p:nvSpPr>
              <p:cNvPr id="29" name="任意多边形: 形状 284"/>
              <p:cNvSpPr/>
              <p:nvPr/>
            </p:nvSpPr>
            <p:spPr>
              <a:xfrm>
                <a:off x="6175" y="3922"/>
                <a:ext cx="6740" cy="3210"/>
              </a:xfrm>
              <a:custGeom>
                <a:avLst/>
                <a:gdLst>
                  <a:gd name="connsiteX0" fmla="*/ 0 w 5975901"/>
                  <a:gd name="connsiteY0" fmla="*/ 0 h 3371021"/>
                  <a:gd name="connsiteX1" fmla="*/ 5975902 w 5975901"/>
                  <a:gd name="connsiteY1" fmla="*/ 0 h 3371021"/>
                  <a:gd name="connsiteX2" fmla="*/ 5975902 w 5975901"/>
                  <a:gd name="connsiteY2" fmla="*/ 3371022 h 3371021"/>
                  <a:gd name="connsiteX3" fmla="*/ 0 w 5975901"/>
                  <a:gd name="connsiteY3" fmla="*/ 3371022 h 3371021"/>
                </a:gdLst>
                <a:ahLst/>
                <a:cxnLst>
                  <a:cxn ang="0">
                    <a:pos x="connsiteX0" y="connsiteY0"/>
                  </a:cxn>
                  <a:cxn ang="0">
                    <a:pos x="connsiteX1" y="connsiteY1"/>
                  </a:cxn>
                  <a:cxn ang="0">
                    <a:pos x="connsiteX2" y="connsiteY2"/>
                  </a:cxn>
                  <a:cxn ang="0">
                    <a:pos x="connsiteX3" y="connsiteY3"/>
                  </a:cxn>
                </a:cxnLst>
                <a:rect l="l" t="t" r="r" b="b"/>
                <a:pathLst>
                  <a:path w="5975901" h="3371021">
                    <a:moveTo>
                      <a:pt x="0" y="0"/>
                    </a:moveTo>
                    <a:lnTo>
                      <a:pt x="5975902" y="0"/>
                    </a:lnTo>
                    <a:lnTo>
                      <a:pt x="5975902" y="3371022"/>
                    </a:lnTo>
                    <a:lnTo>
                      <a:pt x="0" y="3371022"/>
                    </a:lnTo>
                    <a:close/>
                  </a:path>
                </a:pathLst>
              </a:custGeom>
              <a:noFill/>
              <a:ln w="9525" cap="flat">
                <a:no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85"/>
              <p:cNvSpPr/>
              <p:nvPr/>
            </p:nvSpPr>
            <p:spPr>
              <a:xfrm>
                <a:off x="9615" y="7216"/>
                <a:ext cx="112" cy="118"/>
              </a:xfrm>
              <a:custGeom>
                <a:avLst/>
                <a:gdLst>
                  <a:gd name="connsiteX0" fmla="*/ 122582 w 122582"/>
                  <a:gd name="connsiteY0" fmla="*/ 61291 h 122582"/>
                  <a:gd name="connsiteX1" fmla="*/ 61291 w 122582"/>
                  <a:gd name="connsiteY1" fmla="*/ 122582 h 122582"/>
                  <a:gd name="connsiteX2" fmla="*/ 0 w 122582"/>
                  <a:gd name="connsiteY2" fmla="*/ 61291 h 122582"/>
                  <a:gd name="connsiteX3" fmla="*/ 61291 w 122582"/>
                  <a:gd name="connsiteY3" fmla="*/ 0 h 122582"/>
                  <a:gd name="connsiteX4" fmla="*/ 122582 w 122582"/>
                  <a:gd name="connsiteY4" fmla="*/ 61291 h 122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2" h="122582">
                    <a:moveTo>
                      <a:pt x="122582" y="61291"/>
                    </a:moveTo>
                    <a:cubicBezTo>
                      <a:pt x="122582" y="95141"/>
                      <a:pt x="95142" y="122582"/>
                      <a:pt x="61291" y="122582"/>
                    </a:cubicBezTo>
                    <a:cubicBezTo>
                      <a:pt x="27441" y="122582"/>
                      <a:pt x="0" y="95141"/>
                      <a:pt x="0" y="61291"/>
                    </a:cubicBezTo>
                    <a:cubicBezTo>
                      <a:pt x="0" y="27441"/>
                      <a:pt x="27441" y="0"/>
                      <a:pt x="61291" y="0"/>
                    </a:cubicBezTo>
                    <a:cubicBezTo>
                      <a:pt x="95142" y="0"/>
                      <a:pt x="122582" y="27441"/>
                      <a:pt x="122582" y="61291"/>
                    </a:cubicBezTo>
                    <a:close/>
                  </a:path>
                </a:pathLst>
              </a:custGeom>
              <a:solidFill>
                <a:srgbClr val="FFFF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1" name="组合 20"/>
              <p:cNvGrpSpPr/>
              <p:nvPr/>
            </p:nvGrpSpPr>
            <p:grpSpPr>
              <a:xfrm>
                <a:off x="5700" y="3908"/>
                <a:ext cx="1072" cy="3297"/>
                <a:chOff x="5218" y="3908"/>
                <a:chExt cx="1763" cy="3297"/>
              </a:xfrm>
            </p:grpSpPr>
            <p:sp>
              <p:nvSpPr>
                <p:cNvPr id="44" name="任意多边形: 形状 300"/>
                <p:cNvSpPr/>
                <p:nvPr/>
              </p:nvSpPr>
              <p:spPr>
                <a:xfrm flipH="1" flipV="1">
                  <a:off x="6363" y="3908"/>
                  <a:ext cx="618" cy="3290"/>
                </a:xfrm>
                <a:custGeom>
                  <a:avLst/>
                  <a:gdLst>
                    <a:gd name="connsiteX0" fmla="*/ 3795 w 549168"/>
                    <a:gd name="connsiteY0" fmla="*/ 1925970 h 1925970"/>
                    <a:gd name="connsiteX1" fmla="*/ 0 w 549168"/>
                    <a:gd name="connsiteY1" fmla="*/ 1921729 h 1925970"/>
                    <a:gd name="connsiteX2" fmla="*/ 487073 w 549168"/>
                    <a:gd name="connsiteY2" fmla="*/ 773469 h 1925970"/>
                    <a:gd name="connsiteX3" fmla="*/ 523012 w 549168"/>
                    <a:gd name="connsiteY3" fmla="*/ 208937 h 1925970"/>
                    <a:gd name="connsiteX4" fmla="*/ 422338 w 549168"/>
                    <a:gd name="connsiteY4" fmla="*/ 41296 h 1925970"/>
                    <a:gd name="connsiteX5" fmla="*/ 357157 w 549168"/>
                    <a:gd name="connsiteY5" fmla="*/ 6920 h 1925970"/>
                    <a:gd name="connsiteX6" fmla="*/ 357157 w 549168"/>
                    <a:gd name="connsiteY6" fmla="*/ 0 h 1925970"/>
                    <a:gd name="connsiteX7" fmla="*/ 424124 w 549168"/>
                    <a:gd name="connsiteY7" fmla="*/ 35046 h 1925970"/>
                    <a:gd name="connsiteX8" fmla="*/ 527253 w 549168"/>
                    <a:gd name="connsiteY8" fmla="*/ 206258 h 1925970"/>
                    <a:gd name="connsiteX9" fmla="*/ 491091 w 549168"/>
                    <a:gd name="connsiteY9" fmla="*/ 776594 h 1925970"/>
                    <a:gd name="connsiteX10" fmla="*/ 3795 w 549168"/>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68" h="1925970">
                      <a:moveTo>
                        <a:pt x="3795" y="1925970"/>
                      </a:moveTo>
                      <a:lnTo>
                        <a:pt x="0" y="1921729"/>
                      </a:lnTo>
                      <a:cubicBezTo>
                        <a:pt x="243090" y="1468586"/>
                        <a:pt x="407159" y="1081963"/>
                        <a:pt x="487073" y="773469"/>
                      </a:cubicBezTo>
                      <a:cubicBezTo>
                        <a:pt x="548683" y="536406"/>
                        <a:pt x="560737" y="346442"/>
                        <a:pt x="523012" y="208937"/>
                      </a:cubicBezTo>
                      <a:cubicBezTo>
                        <a:pt x="508163" y="143762"/>
                        <a:pt x="472893" y="85030"/>
                        <a:pt x="422338" y="41296"/>
                      </a:cubicBezTo>
                      <a:cubicBezTo>
                        <a:pt x="403438" y="25132"/>
                        <a:pt x="381171" y="13388"/>
                        <a:pt x="357157" y="6920"/>
                      </a:cubicBezTo>
                      <a:lnTo>
                        <a:pt x="357157" y="0"/>
                      </a:lnTo>
                      <a:cubicBezTo>
                        <a:pt x="381851" y="6447"/>
                        <a:pt x="404752" y="18432"/>
                        <a:pt x="424124" y="35046"/>
                      </a:cubicBezTo>
                      <a:cubicBezTo>
                        <a:pt x="475845" y="79687"/>
                        <a:pt x="511974" y="139667"/>
                        <a:pt x="527253" y="206258"/>
                      </a:cubicBezTo>
                      <a:cubicBezTo>
                        <a:pt x="565648" y="345326"/>
                        <a:pt x="553594" y="536852"/>
                        <a:pt x="491091" y="776594"/>
                      </a:cubicBezTo>
                      <a:cubicBezTo>
                        <a:pt x="411401" y="1085088"/>
                        <a:pt x="247331" y="1471934"/>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301"/>
                <p:cNvSpPr/>
                <p:nvPr/>
              </p:nvSpPr>
              <p:spPr>
                <a:xfrm flipH="1" flipV="1">
                  <a:off x="6319" y="3908"/>
                  <a:ext cx="559" cy="3290"/>
                </a:xfrm>
                <a:custGeom>
                  <a:avLst/>
                  <a:gdLst>
                    <a:gd name="connsiteX0" fmla="*/ 3795 w 497437"/>
                    <a:gd name="connsiteY0" fmla="*/ 1925970 h 1925970"/>
                    <a:gd name="connsiteX1" fmla="*/ 0 w 497437"/>
                    <a:gd name="connsiteY1" fmla="*/ 1921729 h 1925970"/>
                    <a:gd name="connsiteX2" fmla="*/ 446447 w 497437"/>
                    <a:gd name="connsiteY2" fmla="*/ 784630 h 1925970"/>
                    <a:gd name="connsiteX3" fmla="*/ 468769 w 497437"/>
                    <a:gd name="connsiteY3" fmla="*/ 218312 h 1925970"/>
                    <a:gd name="connsiteX4" fmla="*/ 362515 w 497437"/>
                    <a:gd name="connsiteY4" fmla="*/ 42859 h 1925970"/>
                    <a:gd name="connsiteX5" fmla="*/ 295548 w 497437"/>
                    <a:gd name="connsiteY5" fmla="*/ 6920 h 1925970"/>
                    <a:gd name="connsiteX6" fmla="*/ 295548 w 497437"/>
                    <a:gd name="connsiteY6" fmla="*/ 0 h 1925970"/>
                    <a:gd name="connsiteX7" fmla="*/ 363631 w 497437"/>
                    <a:gd name="connsiteY7" fmla="*/ 36609 h 1925970"/>
                    <a:gd name="connsiteX8" fmla="*/ 471894 w 497437"/>
                    <a:gd name="connsiteY8" fmla="*/ 215187 h 1925970"/>
                    <a:gd name="connsiteX9" fmla="*/ 449572 w 497437"/>
                    <a:gd name="connsiteY9" fmla="*/ 786639 h 1925970"/>
                    <a:gd name="connsiteX10" fmla="*/ 3795 w 497437"/>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437" h="1925970">
                      <a:moveTo>
                        <a:pt x="3795" y="1925970"/>
                      </a:moveTo>
                      <a:lnTo>
                        <a:pt x="0" y="1921729"/>
                      </a:lnTo>
                      <a:cubicBezTo>
                        <a:pt x="225009" y="1473943"/>
                        <a:pt x="375015" y="1091562"/>
                        <a:pt x="446447" y="784630"/>
                      </a:cubicBezTo>
                      <a:cubicBezTo>
                        <a:pt x="501136" y="548013"/>
                        <a:pt x="508726" y="357380"/>
                        <a:pt x="468769" y="218312"/>
                      </a:cubicBezTo>
                      <a:cubicBezTo>
                        <a:pt x="452355" y="150244"/>
                        <a:pt x="415231" y="88942"/>
                        <a:pt x="362515" y="42859"/>
                      </a:cubicBezTo>
                      <a:cubicBezTo>
                        <a:pt x="343074" y="26148"/>
                        <a:pt x="320220" y="13883"/>
                        <a:pt x="295548" y="6920"/>
                      </a:cubicBezTo>
                      <a:lnTo>
                        <a:pt x="295548" y="0"/>
                      </a:lnTo>
                      <a:cubicBezTo>
                        <a:pt x="320643" y="7086"/>
                        <a:pt x="343881" y="19581"/>
                        <a:pt x="363631" y="36609"/>
                      </a:cubicBezTo>
                      <a:cubicBezTo>
                        <a:pt x="417295" y="83525"/>
                        <a:pt x="455115" y="145909"/>
                        <a:pt x="471894" y="215187"/>
                      </a:cubicBezTo>
                      <a:cubicBezTo>
                        <a:pt x="512297" y="355818"/>
                        <a:pt x="504708" y="548013"/>
                        <a:pt x="449572" y="786639"/>
                      </a:cubicBezTo>
                      <a:cubicBezTo>
                        <a:pt x="379480" y="1094240"/>
                        <a:pt x="229250" y="1477515"/>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302"/>
                <p:cNvSpPr/>
                <p:nvPr/>
              </p:nvSpPr>
              <p:spPr>
                <a:xfrm flipH="1" flipV="1">
                  <a:off x="6272" y="3908"/>
                  <a:ext cx="504" cy="3289"/>
                </a:xfrm>
                <a:custGeom>
                  <a:avLst/>
                  <a:gdLst>
                    <a:gd name="connsiteX0" fmla="*/ 4018 w 447925"/>
                    <a:gd name="connsiteY0" fmla="*/ 1925747 h 1925747"/>
                    <a:gd name="connsiteX1" fmla="*/ 0 w 447925"/>
                    <a:gd name="connsiteY1" fmla="*/ 1921729 h 1925747"/>
                    <a:gd name="connsiteX2" fmla="*/ 405150 w 447925"/>
                    <a:gd name="connsiteY2" fmla="*/ 795791 h 1925747"/>
                    <a:gd name="connsiteX3" fmla="*/ 413856 w 447925"/>
                    <a:gd name="connsiteY3" fmla="*/ 227688 h 1925747"/>
                    <a:gd name="connsiteX4" fmla="*/ 302244 w 447925"/>
                    <a:gd name="connsiteY4" fmla="*/ 44421 h 1925747"/>
                    <a:gd name="connsiteX5" fmla="*/ 233045 w 447925"/>
                    <a:gd name="connsiteY5" fmla="*/ 6920 h 1925747"/>
                    <a:gd name="connsiteX6" fmla="*/ 233045 w 447925"/>
                    <a:gd name="connsiteY6" fmla="*/ 0 h 1925747"/>
                    <a:gd name="connsiteX7" fmla="*/ 304030 w 447925"/>
                    <a:gd name="connsiteY7" fmla="*/ 38394 h 1925747"/>
                    <a:gd name="connsiteX8" fmla="*/ 418320 w 447925"/>
                    <a:gd name="connsiteY8" fmla="*/ 224786 h 1925747"/>
                    <a:gd name="connsiteX9" fmla="*/ 409615 w 447925"/>
                    <a:gd name="connsiteY9" fmla="*/ 797800 h 1925747"/>
                    <a:gd name="connsiteX10" fmla="*/ 4018 w 447925"/>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925" h="1925747">
                      <a:moveTo>
                        <a:pt x="4018" y="1925747"/>
                      </a:moveTo>
                      <a:lnTo>
                        <a:pt x="0" y="1921729"/>
                      </a:lnTo>
                      <a:cubicBezTo>
                        <a:pt x="207374" y="1479524"/>
                        <a:pt x="343541" y="1100714"/>
                        <a:pt x="405150" y="795791"/>
                      </a:cubicBezTo>
                      <a:cubicBezTo>
                        <a:pt x="452697" y="559398"/>
                        <a:pt x="455822" y="368095"/>
                        <a:pt x="413856" y="227688"/>
                      </a:cubicBezTo>
                      <a:cubicBezTo>
                        <a:pt x="395947" y="156757"/>
                        <a:pt x="357047" y="92884"/>
                        <a:pt x="302244" y="44421"/>
                      </a:cubicBezTo>
                      <a:cubicBezTo>
                        <a:pt x="282203" y="27003"/>
                        <a:pt x="258580" y="14201"/>
                        <a:pt x="233045" y="6920"/>
                      </a:cubicBezTo>
                      <a:lnTo>
                        <a:pt x="233045" y="0"/>
                      </a:lnTo>
                      <a:cubicBezTo>
                        <a:pt x="259277" y="7337"/>
                        <a:pt x="283533" y="20456"/>
                        <a:pt x="304030" y="38394"/>
                      </a:cubicBezTo>
                      <a:cubicBezTo>
                        <a:pt x="360050" y="87579"/>
                        <a:pt x="399890" y="152552"/>
                        <a:pt x="418320" y="224786"/>
                      </a:cubicBezTo>
                      <a:cubicBezTo>
                        <a:pt x="460510" y="366979"/>
                        <a:pt x="457608" y="559621"/>
                        <a:pt x="409615" y="797800"/>
                      </a:cubicBezTo>
                      <a:cubicBezTo>
                        <a:pt x="348005" y="1103393"/>
                        <a:pt x="211392" y="1482872"/>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形状 303"/>
                <p:cNvSpPr/>
                <p:nvPr/>
              </p:nvSpPr>
              <p:spPr>
                <a:xfrm flipH="1" flipV="1">
                  <a:off x="6224" y="3908"/>
                  <a:ext cx="448" cy="3289"/>
                </a:xfrm>
                <a:custGeom>
                  <a:avLst/>
                  <a:gdLst>
                    <a:gd name="connsiteX0" fmla="*/ 4018 w 398732"/>
                    <a:gd name="connsiteY0" fmla="*/ 1925747 h 1925747"/>
                    <a:gd name="connsiteX1" fmla="*/ 0 w 398732"/>
                    <a:gd name="connsiteY1" fmla="*/ 1921952 h 1925747"/>
                    <a:gd name="connsiteX2" fmla="*/ 364747 w 398732"/>
                    <a:gd name="connsiteY2" fmla="*/ 806952 h 1925747"/>
                    <a:gd name="connsiteX3" fmla="*/ 359613 w 398732"/>
                    <a:gd name="connsiteY3" fmla="*/ 237286 h 1925747"/>
                    <a:gd name="connsiteX4" fmla="*/ 241528 w 398732"/>
                    <a:gd name="connsiteY4" fmla="*/ 46430 h 1925747"/>
                    <a:gd name="connsiteX5" fmla="*/ 170319 w 398732"/>
                    <a:gd name="connsiteY5" fmla="*/ 6920 h 1925747"/>
                    <a:gd name="connsiteX6" fmla="*/ 170319 w 398732"/>
                    <a:gd name="connsiteY6" fmla="*/ 0 h 1925747"/>
                    <a:gd name="connsiteX7" fmla="*/ 243760 w 398732"/>
                    <a:gd name="connsiteY7" fmla="*/ 39957 h 1925747"/>
                    <a:gd name="connsiteX8" fmla="*/ 363854 w 398732"/>
                    <a:gd name="connsiteY8" fmla="*/ 233938 h 1925747"/>
                    <a:gd name="connsiteX9" fmla="*/ 369211 w 398732"/>
                    <a:gd name="connsiteY9" fmla="*/ 808291 h 1925747"/>
                    <a:gd name="connsiteX10" fmla="*/ 4018 w 398732"/>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732" h="1925747">
                      <a:moveTo>
                        <a:pt x="4018" y="1925747"/>
                      </a:moveTo>
                      <a:lnTo>
                        <a:pt x="0" y="1921952"/>
                      </a:lnTo>
                      <a:cubicBezTo>
                        <a:pt x="189517" y="1485328"/>
                        <a:pt x="312513" y="1110089"/>
                        <a:pt x="364747" y="806952"/>
                      </a:cubicBezTo>
                      <a:cubicBezTo>
                        <a:pt x="405374" y="571228"/>
                        <a:pt x="403811" y="379480"/>
                        <a:pt x="359613" y="237286"/>
                      </a:cubicBezTo>
                      <a:cubicBezTo>
                        <a:pt x="340001" y="163386"/>
                        <a:pt x="298905" y="96965"/>
                        <a:pt x="241528" y="46430"/>
                      </a:cubicBezTo>
                      <a:cubicBezTo>
                        <a:pt x="220931" y="28262"/>
                        <a:pt x="196635" y="14781"/>
                        <a:pt x="170319" y="6920"/>
                      </a:cubicBezTo>
                      <a:lnTo>
                        <a:pt x="170319" y="0"/>
                      </a:lnTo>
                      <a:cubicBezTo>
                        <a:pt x="197418" y="7809"/>
                        <a:pt x="222483" y="21446"/>
                        <a:pt x="243760" y="39957"/>
                      </a:cubicBezTo>
                      <a:cubicBezTo>
                        <a:pt x="302119" y="91297"/>
                        <a:pt x="343917" y="158811"/>
                        <a:pt x="363854" y="233938"/>
                      </a:cubicBezTo>
                      <a:cubicBezTo>
                        <a:pt x="408499" y="377694"/>
                        <a:pt x="410284" y="570782"/>
                        <a:pt x="369211" y="808291"/>
                      </a:cubicBezTo>
                      <a:cubicBezTo>
                        <a:pt x="316754" y="1111429"/>
                        <a:pt x="194651" y="1488229"/>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304"/>
                <p:cNvSpPr/>
                <p:nvPr/>
              </p:nvSpPr>
              <p:spPr>
                <a:xfrm flipH="1" flipV="1">
                  <a:off x="6175" y="3909"/>
                  <a:ext cx="395" cy="3289"/>
                </a:xfrm>
                <a:custGeom>
                  <a:avLst/>
                  <a:gdLst>
                    <a:gd name="connsiteX0" fmla="*/ 4018 w 351165"/>
                    <a:gd name="connsiteY0" fmla="*/ 1925524 h 1925523"/>
                    <a:gd name="connsiteX1" fmla="*/ 0 w 351165"/>
                    <a:gd name="connsiteY1" fmla="*/ 1921952 h 1925523"/>
                    <a:gd name="connsiteX2" fmla="*/ 325236 w 351165"/>
                    <a:gd name="connsiteY2" fmla="*/ 817890 h 1925523"/>
                    <a:gd name="connsiteX3" fmla="*/ 306039 w 351165"/>
                    <a:gd name="connsiteY3" fmla="*/ 246662 h 1925523"/>
                    <a:gd name="connsiteX4" fmla="*/ 181257 w 351165"/>
                    <a:gd name="connsiteY4" fmla="*/ 47993 h 1925523"/>
                    <a:gd name="connsiteX5" fmla="*/ 107817 w 351165"/>
                    <a:gd name="connsiteY5" fmla="*/ 6920 h 1925523"/>
                    <a:gd name="connsiteX6" fmla="*/ 107817 w 351165"/>
                    <a:gd name="connsiteY6" fmla="*/ 0 h 1925523"/>
                    <a:gd name="connsiteX7" fmla="*/ 183713 w 351165"/>
                    <a:gd name="connsiteY7" fmla="*/ 41966 h 1925523"/>
                    <a:gd name="connsiteX8" fmla="*/ 310280 w 351165"/>
                    <a:gd name="connsiteY8" fmla="*/ 242867 h 1925523"/>
                    <a:gd name="connsiteX9" fmla="*/ 329701 w 351165"/>
                    <a:gd name="connsiteY9" fmla="*/ 818336 h 1925523"/>
                    <a:gd name="connsiteX10" fmla="*/ 4018 w 351165"/>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65" h="1925523">
                      <a:moveTo>
                        <a:pt x="4018" y="1925524"/>
                      </a:moveTo>
                      <a:lnTo>
                        <a:pt x="0" y="1921952"/>
                      </a:lnTo>
                      <a:cubicBezTo>
                        <a:pt x="172552" y="1490908"/>
                        <a:pt x="281931" y="1119018"/>
                        <a:pt x="325236" y="817890"/>
                      </a:cubicBezTo>
                      <a:cubicBezTo>
                        <a:pt x="358943" y="582389"/>
                        <a:pt x="352470" y="390194"/>
                        <a:pt x="306039" y="246662"/>
                      </a:cubicBezTo>
                      <a:cubicBezTo>
                        <a:pt x="284397" y="169825"/>
                        <a:pt x="241075" y="100852"/>
                        <a:pt x="181257" y="47993"/>
                      </a:cubicBezTo>
                      <a:cubicBezTo>
                        <a:pt x="159951" y="29271"/>
                        <a:pt x="134922" y="15273"/>
                        <a:pt x="107817" y="6920"/>
                      </a:cubicBezTo>
                      <a:lnTo>
                        <a:pt x="107817" y="0"/>
                      </a:lnTo>
                      <a:cubicBezTo>
                        <a:pt x="135869" y="8296"/>
                        <a:pt x="161771" y="22619"/>
                        <a:pt x="183713" y="41966"/>
                      </a:cubicBezTo>
                      <a:cubicBezTo>
                        <a:pt x="244285" y="95418"/>
                        <a:pt x="288218" y="165153"/>
                        <a:pt x="310280" y="242867"/>
                      </a:cubicBezTo>
                      <a:cubicBezTo>
                        <a:pt x="357157" y="387739"/>
                        <a:pt x="363854" y="581497"/>
                        <a:pt x="329701" y="818336"/>
                      </a:cubicBezTo>
                      <a:cubicBezTo>
                        <a:pt x="286395" y="1121250"/>
                        <a:pt x="177016" y="1493587"/>
                        <a:pt x="4018"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305"/>
                <p:cNvSpPr/>
                <p:nvPr/>
              </p:nvSpPr>
              <p:spPr>
                <a:xfrm flipH="1" flipV="1">
                  <a:off x="6125" y="3909"/>
                  <a:ext cx="343" cy="3289"/>
                </a:xfrm>
                <a:custGeom>
                  <a:avLst/>
                  <a:gdLst>
                    <a:gd name="connsiteX0" fmla="*/ 4241 w 304674"/>
                    <a:gd name="connsiteY0" fmla="*/ 1925524 h 1925523"/>
                    <a:gd name="connsiteX1" fmla="*/ 0 w 304674"/>
                    <a:gd name="connsiteY1" fmla="*/ 1922176 h 1925523"/>
                    <a:gd name="connsiteX2" fmla="*/ 286172 w 304674"/>
                    <a:gd name="connsiteY2" fmla="*/ 828382 h 1925523"/>
                    <a:gd name="connsiteX3" fmla="*/ 252689 w 304674"/>
                    <a:gd name="connsiteY3" fmla="*/ 256037 h 1925523"/>
                    <a:gd name="connsiteX4" fmla="*/ 121433 w 304674"/>
                    <a:gd name="connsiteY4" fmla="*/ 49556 h 1925523"/>
                    <a:gd name="connsiteX5" fmla="*/ 45314 w 304674"/>
                    <a:gd name="connsiteY5" fmla="*/ 6920 h 1925523"/>
                    <a:gd name="connsiteX6" fmla="*/ 45314 w 304674"/>
                    <a:gd name="connsiteY6" fmla="*/ 0 h 1925523"/>
                    <a:gd name="connsiteX7" fmla="*/ 122550 w 304674"/>
                    <a:gd name="connsiteY7" fmla="*/ 44645 h 1925523"/>
                    <a:gd name="connsiteX8" fmla="*/ 256484 w 304674"/>
                    <a:gd name="connsiteY8" fmla="*/ 254028 h 1925523"/>
                    <a:gd name="connsiteX9" fmla="*/ 290414 w 304674"/>
                    <a:gd name="connsiteY9" fmla="*/ 830614 h 1925523"/>
                    <a:gd name="connsiteX10" fmla="*/ 4241 w 304674"/>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674" h="1925523">
                      <a:moveTo>
                        <a:pt x="4241" y="1925524"/>
                      </a:moveTo>
                      <a:lnTo>
                        <a:pt x="0" y="1922176"/>
                      </a:lnTo>
                      <a:cubicBezTo>
                        <a:pt x="156256" y="1496042"/>
                        <a:pt x="252019" y="1128170"/>
                        <a:pt x="286172" y="828382"/>
                      </a:cubicBezTo>
                      <a:cubicBezTo>
                        <a:pt x="312959" y="593327"/>
                        <a:pt x="301798" y="400909"/>
                        <a:pt x="252689" y="256037"/>
                      </a:cubicBezTo>
                      <a:cubicBezTo>
                        <a:pt x="214518" y="144425"/>
                        <a:pt x="160274" y="81476"/>
                        <a:pt x="121433" y="49556"/>
                      </a:cubicBezTo>
                      <a:cubicBezTo>
                        <a:pt x="99336" y="30156"/>
                        <a:pt x="73400" y="15629"/>
                        <a:pt x="45314" y="6920"/>
                      </a:cubicBezTo>
                      <a:lnTo>
                        <a:pt x="45314" y="0"/>
                      </a:lnTo>
                      <a:cubicBezTo>
                        <a:pt x="73877" y="9365"/>
                        <a:pt x="100179" y="24569"/>
                        <a:pt x="122550" y="44645"/>
                      </a:cubicBezTo>
                      <a:cubicBezTo>
                        <a:pt x="162060" y="77012"/>
                        <a:pt x="217196" y="139738"/>
                        <a:pt x="256484" y="254028"/>
                      </a:cubicBezTo>
                      <a:cubicBezTo>
                        <a:pt x="306039" y="400239"/>
                        <a:pt x="317424" y="594220"/>
                        <a:pt x="290414" y="830614"/>
                      </a:cubicBezTo>
                      <a:cubicBezTo>
                        <a:pt x="257600" y="1129956"/>
                        <a:pt x="160274" y="1498498"/>
                        <a:pt x="4241"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306"/>
                <p:cNvSpPr/>
                <p:nvPr/>
              </p:nvSpPr>
              <p:spPr>
                <a:xfrm flipH="1" flipV="1">
                  <a:off x="6072" y="3909"/>
                  <a:ext cx="312" cy="3289"/>
                </a:xfrm>
                <a:custGeom>
                  <a:avLst/>
                  <a:gdLst>
                    <a:gd name="connsiteX0" fmla="*/ 21653 w 277133"/>
                    <a:gd name="connsiteY0" fmla="*/ 1925301 h 1925300"/>
                    <a:gd name="connsiteX1" fmla="*/ 17188 w 277133"/>
                    <a:gd name="connsiteY1" fmla="*/ 1922176 h 1925300"/>
                    <a:gd name="connsiteX2" fmla="*/ 265189 w 277133"/>
                    <a:gd name="connsiteY2" fmla="*/ 839096 h 1925300"/>
                    <a:gd name="connsiteX3" fmla="*/ 216750 w 277133"/>
                    <a:gd name="connsiteY3" fmla="*/ 265636 h 1925300"/>
                    <a:gd name="connsiteX4" fmla="*/ 78351 w 277133"/>
                    <a:gd name="connsiteY4" fmla="*/ 51565 h 1925300"/>
                    <a:gd name="connsiteX5" fmla="*/ 0 w 277133"/>
                    <a:gd name="connsiteY5" fmla="*/ 6920 h 1925300"/>
                    <a:gd name="connsiteX6" fmla="*/ 0 w 277133"/>
                    <a:gd name="connsiteY6" fmla="*/ 0 h 1925300"/>
                    <a:gd name="connsiteX7" fmla="*/ 79691 w 277133"/>
                    <a:gd name="connsiteY7" fmla="*/ 44645 h 1925300"/>
                    <a:gd name="connsiteX8" fmla="*/ 220098 w 277133"/>
                    <a:gd name="connsiteY8" fmla="*/ 261618 h 1925300"/>
                    <a:gd name="connsiteX9" fmla="*/ 268984 w 277133"/>
                    <a:gd name="connsiteY9" fmla="*/ 838873 h 1925300"/>
                    <a:gd name="connsiteX10" fmla="*/ 21653 w 277133"/>
                    <a:gd name="connsiteY10" fmla="*/ 1925301 h 192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133" h="1925300">
                      <a:moveTo>
                        <a:pt x="21653" y="1925301"/>
                      </a:moveTo>
                      <a:lnTo>
                        <a:pt x="17188" y="1922176"/>
                      </a:lnTo>
                      <a:cubicBezTo>
                        <a:pt x="156703" y="1501176"/>
                        <a:pt x="240411" y="1136653"/>
                        <a:pt x="265189" y="839096"/>
                      </a:cubicBezTo>
                      <a:cubicBezTo>
                        <a:pt x="284833" y="604712"/>
                        <a:pt x="268538" y="411847"/>
                        <a:pt x="216750" y="265636"/>
                      </a:cubicBezTo>
                      <a:cubicBezTo>
                        <a:pt x="175453" y="148890"/>
                        <a:pt x="118755" y="84602"/>
                        <a:pt x="78351" y="51565"/>
                      </a:cubicBezTo>
                      <a:cubicBezTo>
                        <a:pt x="55657" y="31349"/>
                        <a:pt x="28961" y="16138"/>
                        <a:pt x="0" y="6920"/>
                      </a:cubicBezTo>
                      <a:lnTo>
                        <a:pt x="0" y="0"/>
                      </a:lnTo>
                      <a:cubicBezTo>
                        <a:pt x="29314" y="9329"/>
                        <a:pt x="56426" y="24517"/>
                        <a:pt x="79691" y="44645"/>
                      </a:cubicBezTo>
                      <a:cubicBezTo>
                        <a:pt x="120764" y="78351"/>
                        <a:pt x="178355" y="143309"/>
                        <a:pt x="220098" y="261618"/>
                      </a:cubicBezTo>
                      <a:cubicBezTo>
                        <a:pt x="272332" y="408945"/>
                        <a:pt x="288851" y="603149"/>
                        <a:pt x="268984" y="838873"/>
                      </a:cubicBezTo>
                      <a:cubicBezTo>
                        <a:pt x="244653" y="1138215"/>
                        <a:pt x="161167" y="1503409"/>
                        <a:pt x="21653" y="1925301"/>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307"/>
                <p:cNvSpPr/>
                <p:nvPr/>
              </p:nvSpPr>
              <p:spPr>
                <a:xfrm flipH="1" flipV="1">
                  <a:off x="6017" y="3910"/>
                  <a:ext cx="334" cy="3288"/>
                </a:xfrm>
                <a:custGeom>
                  <a:avLst/>
                  <a:gdLst>
                    <a:gd name="connsiteX0" fmla="*/ 84155 w 297301"/>
                    <a:gd name="connsiteY0" fmla="*/ 1925077 h 1925077"/>
                    <a:gd name="connsiteX1" fmla="*/ 79914 w 297301"/>
                    <a:gd name="connsiteY1" fmla="*/ 1922399 h 1925077"/>
                    <a:gd name="connsiteX2" fmla="*/ 289744 w 297301"/>
                    <a:gd name="connsiteY2" fmla="*/ 849364 h 1925077"/>
                    <a:gd name="connsiteX3" fmla="*/ 226572 w 297301"/>
                    <a:gd name="connsiteY3" fmla="*/ 275011 h 1925077"/>
                    <a:gd name="connsiteX4" fmla="*/ 81030 w 297301"/>
                    <a:gd name="connsiteY4" fmla="*/ 53350 h 1925077"/>
                    <a:gd name="connsiteX5" fmla="*/ 0 w 297301"/>
                    <a:gd name="connsiteY5" fmla="*/ 6920 h 1925077"/>
                    <a:gd name="connsiteX6" fmla="*/ 0 w 297301"/>
                    <a:gd name="connsiteY6" fmla="*/ 0 h 1925077"/>
                    <a:gd name="connsiteX7" fmla="*/ 82146 w 297301"/>
                    <a:gd name="connsiteY7" fmla="*/ 47100 h 1925077"/>
                    <a:gd name="connsiteX8" fmla="*/ 229920 w 297301"/>
                    <a:gd name="connsiteY8" fmla="*/ 270323 h 1925077"/>
                    <a:gd name="connsiteX9" fmla="*/ 293762 w 297301"/>
                    <a:gd name="connsiteY9" fmla="*/ 848472 h 1925077"/>
                    <a:gd name="connsiteX10" fmla="*/ 84155 w 297301"/>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301" h="1925077">
                      <a:moveTo>
                        <a:pt x="84155" y="1925077"/>
                      </a:moveTo>
                      <a:lnTo>
                        <a:pt x="79914" y="1922399"/>
                      </a:lnTo>
                      <a:cubicBezTo>
                        <a:pt x="203133" y="1506087"/>
                        <a:pt x="273895" y="1145135"/>
                        <a:pt x="289744" y="849364"/>
                      </a:cubicBezTo>
                      <a:cubicBezTo>
                        <a:pt x="302468" y="615427"/>
                        <a:pt x="281261" y="422338"/>
                        <a:pt x="226572" y="275011"/>
                      </a:cubicBezTo>
                      <a:cubicBezTo>
                        <a:pt x="181927" y="154471"/>
                        <a:pt x="122773" y="87950"/>
                        <a:pt x="81030" y="53350"/>
                      </a:cubicBezTo>
                      <a:cubicBezTo>
                        <a:pt x="57430" y="32565"/>
                        <a:pt x="29866" y="16771"/>
                        <a:pt x="0" y="6920"/>
                      </a:cubicBezTo>
                      <a:lnTo>
                        <a:pt x="0" y="0"/>
                      </a:lnTo>
                      <a:cubicBezTo>
                        <a:pt x="30256" y="10049"/>
                        <a:pt x="58189" y="26065"/>
                        <a:pt x="82146" y="47100"/>
                      </a:cubicBezTo>
                      <a:cubicBezTo>
                        <a:pt x="124559" y="82146"/>
                        <a:pt x="184606" y="149560"/>
                        <a:pt x="229920" y="270323"/>
                      </a:cubicBezTo>
                      <a:cubicBezTo>
                        <a:pt x="284833" y="418767"/>
                        <a:pt x="306486" y="613418"/>
                        <a:pt x="293762" y="848472"/>
                      </a:cubicBezTo>
                      <a:cubicBezTo>
                        <a:pt x="278583" y="1146252"/>
                        <a:pt x="207821" y="1508096"/>
                        <a:pt x="84155"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308"/>
                <p:cNvSpPr/>
                <p:nvPr/>
              </p:nvSpPr>
              <p:spPr>
                <a:xfrm flipH="1" flipV="1">
                  <a:off x="5958" y="3910"/>
                  <a:ext cx="362" cy="3288"/>
                </a:xfrm>
                <a:custGeom>
                  <a:avLst/>
                  <a:gdLst>
                    <a:gd name="connsiteX0" fmla="*/ 146881 w 321498"/>
                    <a:gd name="connsiteY0" fmla="*/ 1925077 h 1925077"/>
                    <a:gd name="connsiteX1" fmla="*/ 142416 w 321498"/>
                    <a:gd name="connsiteY1" fmla="*/ 1922622 h 1925077"/>
                    <a:gd name="connsiteX2" fmla="*/ 315191 w 321498"/>
                    <a:gd name="connsiteY2" fmla="*/ 858517 h 1925077"/>
                    <a:gd name="connsiteX3" fmla="*/ 236617 w 321498"/>
                    <a:gd name="connsiteY3" fmla="*/ 283717 h 1925077"/>
                    <a:gd name="connsiteX4" fmla="*/ 83039 w 321498"/>
                    <a:gd name="connsiteY4" fmla="*/ 54913 h 1925077"/>
                    <a:gd name="connsiteX5" fmla="*/ 0 w 321498"/>
                    <a:gd name="connsiteY5" fmla="*/ 6920 h 1925077"/>
                    <a:gd name="connsiteX6" fmla="*/ 0 w 321498"/>
                    <a:gd name="connsiteY6" fmla="*/ 0 h 1925077"/>
                    <a:gd name="connsiteX7" fmla="*/ 85495 w 321498"/>
                    <a:gd name="connsiteY7" fmla="*/ 48886 h 1925077"/>
                    <a:gd name="connsiteX8" fmla="*/ 241751 w 321498"/>
                    <a:gd name="connsiteY8" fmla="*/ 280368 h 1925077"/>
                    <a:gd name="connsiteX9" fmla="*/ 320772 w 321498"/>
                    <a:gd name="connsiteY9" fmla="*/ 858740 h 1925077"/>
                    <a:gd name="connsiteX10" fmla="*/ 146881 w 321498"/>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498" h="1925077">
                      <a:moveTo>
                        <a:pt x="146881" y="1925077"/>
                      </a:moveTo>
                      <a:lnTo>
                        <a:pt x="142416" y="1922622"/>
                      </a:lnTo>
                      <a:cubicBezTo>
                        <a:pt x="250010" y="1510775"/>
                        <a:pt x="308271" y="1152725"/>
                        <a:pt x="315191" y="858517"/>
                      </a:cubicBezTo>
                      <a:cubicBezTo>
                        <a:pt x="320772" y="625472"/>
                        <a:pt x="294208" y="431937"/>
                        <a:pt x="236617" y="283717"/>
                      </a:cubicBezTo>
                      <a:cubicBezTo>
                        <a:pt x="188177" y="159381"/>
                        <a:pt x="125898" y="90629"/>
                        <a:pt x="83039" y="54913"/>
                      </a:cubicBezTo>
                      <a:cubicBezTo>
                        <a:pt x="58896" y="33455"/>
                        <a:pt x="30645" y="17127"/>
                        <a:pt x="0" y="6920"/>
                      </a:cubicBezTo>
                      <a:lnTo>
                        <a:pt x="0" y="0"/>
                      </a:lnTo>
                      <a:cubicBezTo>
                        <a:pt x="31445" y="10493"/>
                        <a:pt x="60502" y="27107"/>
                        <a:pt x="85495" y="48886"/>
                      </a:cubicBezTo>
                      <a:cubicBezTo>
                        <a:pt x="130139" y="85048"/>
                        <a:pt x="191749" y="154471"/>
                        <a:pt x="241751" y="280368"/>
                      </a:cubicBezTo>
                      <a:cubicBezTo>
                        <a:pt x="299789" y="429705"/>
                        <a:pt x="326352" y="624355"/>
                        <a:pt x="320772" y="858740"/>
                      </a:cubicBezTo>
                      <a:cubicBezTo>
                        <a:pt x="312959" y="1153841"/>
                        <a:pt x="254698" y="1513231"/>
                        <a:pt x="146881"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309"/>
                <p:cNvSpPr/>
                <p:nvPr/>
              </p:nvSpPr>
              <p:spPr>
                <a:xfrm flipH="1" flipV="1">
                  <a:off x="5899" y="3910"/>
                  <a:ext cx="388" cy="3288"/>
                </a:xfrm>
                <a:custGeom>
                  <a:avLst/>
                  <a:gdLst>
                    <a:gd name="connsiteX0" fmla="*/ 208714 w 345009"/>
                    <a:gd name="connsiteY0" fmla="*/ 1924854 h 1924854"/>
                    <a:gd name="connsiteX1" fmla="*/ 204026 w 345009"/>
                    <a:gd name="connsiteY1" fmla="*/ 1922622 h 1924854"/>
                    <a:gd name="connsiteX2" fmla="*/ 341085 w 345009"/>
                    <a:gd name="connsiteY2" fmla="*/ 867669 h 1924854"/>
                    <a:gd name="connsiteX3" fmla="*/ 246885 w 345009"/>
                    <a:gd name="connsiteY3" fmla="*/ 292199 h 1924854"/>
                    <a:gd name="connsiteX4" fmla="*/ 85495 w 345009"/>
                    <a:gd name="connsiteY4" fmla="*/ 56475 h 1924854"/>
                    <a:gd name="connsiteX5" fmla="*/ 0 w 345009"/>
                    <a:gd name="connsiteY5" fmla="*/ 6920 h 1924854"/>
                    <a:gd name="connsiteX6" fmla="*/ 0 w 345009"/>
                    <a:gd name="connsiteY6" fmla="*/ 0 h 1924854"/>
                    <a:gd name="connsiteX7" fmla="*/ 86834 w 345009"/>
                    <a:gd name="connsiteY7" fmla="*/ 50448 h 1924854"/>
                    <a:gd name="connsiteX8" fmla="*/ 250010 w 345009"/>
                    <a:gd name="connsiteY8" fmla="*/ 288628 h 1924854"/>
                    <a:gd name="connsiteX9" fmla="*/ 344880 w 345009"/>
                    <a:gd name="connsiteY9" fmla="*/ 867446 h 1924854"/>
                    <a:gd name="connsiteX10" fmla="*/ 208714 w 345009"/>
                    <a:gd name="connsiteY10" fmla="*/ 1924854 h 192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009" h="1924854">
                      <a:moveTo>
                        <a:pt x="208714" y="1924854"/>
                      </a:moveTo>
                      <a:lnTo>
                        <a:pt x="204026" y="1922622"/>
                      </a:lnTo>
                      <a:cubicBezTo>
                        <a:pt x="298003" y="1515016"/>
                        <a:pt x="342648" y="1160091"/>
                        <a:pt x="341085" y="867669"/>
                      </a:cubicBezTo>
                      <a:cubicBezTo>
                        <a:pt x="339299" y="634847"/>
                        <a:pt x="307602" y="441312"/>
                        <a:pt x="246885" y="292199"/>
                      </a:cubicBezTo>
                      <a:cubicBezTo>
                        <a:pt x="194651" y="164292"/>
                        <a:pt x="130139" y="93307"/>
                        <a:pt x="85495" y="56475"/>
                      </a:cubicBezTo>
                      <a:cubicBezTo>
                        <a:pt x="60542" y="34482"/>
                        <a:pt x="31487" y="17640"/>
                        <a:pt x="0" y="6920"/>
                      </a:cubicBezTo>
                      <a:lnTo>
                        <a:pt x="0" y="0"/>
                      </a:lnTo>
                      <a:cubicBezTo>
                        <a:pt x="31936" y="11041"/>
                        <a:pt x="61425" y="28173"/>
                        <a:pt x="86834" y="50448"/>
                      </a:cubicBezTo>
                      <a:cubicBezTo>
                        <a:pt x="131479" y="87727"/>
                        <a:pt x="198446" y="159381"/>
                        <a:pt x="250010" y="288628"/>
                      </a:cubicBezTo>
                      <a:cubicBezTo>
                        <a:pt x="311396" y="438857"/>
                        <a:pt x="343317" y="633731"/>
                        <a:pt x="344880" y="867446"/>
                      </a:cubicBezTo>
                      <a:cubicBezTo>
                        <a:pt x="347782" y="1160761"/>
                        <a:pt x="302021" y="1516579"/>
                        <a:pt x="208714" y="192485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310"/>
                <p:cNvSpPr/>
                <p:nvPr/>
              </p:nvSpPr>
              <p:spPr>
                <a:xfrm flipH="1" flipV="1">
                  <a:off x="5218" y="3913"/>
                  <a:ext cx="1106" cy="3293"/>
                </a:xfrm>
                <a:custGeom>
                  <a:avLst/>
                  <a:gdLst>
                    <a:gd name="connsiteX0" fmla="*/ 0 w 983124"/>
                    <a:gd name="connsiteY0" fmla="*/ 8129 h 1927849"/>
                    <a:gd name="connsiteX1" fmla="*/ 426356 w 983124"/>
                    <a:gd name="connsiteY1" fmla="*/ 1927850 h 1927849"/>
                    <a:gd name="connsiteX2" fmla="*/ 979727 w 983124"/>
                    <a:gd name="connsiteY2" fmla="*/ 1927850 h 1927849"/>
                    <a:gd name="connsiteX3" fmla="*/ 0 w 983124"/>
                    <a:gd name="connsiteY3" fmla="*/ 8129 h 1927849"/>
                  </a:gdLst>
                  <a:ahLst/>
                  <a:cxnLst>
                    <a:cxn ang="0">
                      <a:pos x="connsiteX0" y="connsiteY0"/>
                    </a:cxn>
                    <a:cxn ang="0">
                      <a:pos x="connsiteX1" y="connsiteY1"/>
                    </a:cxn>
                    <a:cxn ang="0">
                      <a:pos x="connsiteX2" y="connsiteY2"/>
                    </a:cxn>
                    <a:cxn ang="0">
                      <a:pos x="connsiteX3" y="connsiteY3"/>
                    </a:cxn>
                  </a:cxnLst>
                  <a:rect l="l" t="t" r="r" b="b"/>
                  <a:pathLst>
                    <a:path w="983124" h="1927849">
                      <a:moveTo>
                        <a:pt x="0" y="8129"/>
                      </a:moveTo>
                      <a:cubicBezTo>
                        <a:pt x="0" y="8129"/>
                        <a:pt x="580381" y="-174467"/>
                        <a:pt x="426356" y="1927850"/>
                      </a:cubicBezTo>
                      <a:lnTo>
                        <a:pt x="979727" y="1927850"/>
                      </a:lnTo>
                      <a:cubicBezTo>
                        <a:pt x="979727" y="1927850"/>
                        <a:pt x="1093794" y="-145448"/>
                        <a:pt x="0" y="8129"/>
                      </a:cubicBezTo>
                      <a:close/>
                    </a:path>
                  </a:pathLst>
                </a:custGeom>
                <a:gradFill>
                  <a:gsLst>
                    <a:gs pos="0">
                      <a:srgbClr val="7B32B2"/>
                    </a:gs>
                    <a:gs pos="100000">
                      <a:srgbClr val="401A5D"/>
                    </a:gs>
                  </a:gsLst>
                  <a:lin ang="5400000" scaled="0"/>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5" name="直接连接符 54"/>
              <p:cNvCxnSpPr/>
              <p:nvPr/>
            </p:nvCxnSpPr>
            <p:spPr>
              <a:xfrm>
                <a:off x="6951" y="3938"/>
                <a:ext cx="5091" cy="0"/>
              </a:xfrm>
              <a:prstGeom prst="line">
                <a:avLst/>
              </a:prstGeom>
              <a:ln w="19050">
                <a:gradFill>
                  <a:gsLst>
                    <a:gs pos="100000">
                      <a:srgbClr val="6264F8"/>
                    </a:gs>
                    <a:gs pos="49000">
                      <a:srgbClr val="B584EC"/>
                    </a:gs>
                    <a:gs pos="0">
                      <a:srgbClr val="EE9AE5"/>
                    </a:gs>
                  </a:gsLst>
                  <a:lin ang="14880000" scaled="1"/>
                </a:gra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95" y="7195"/>
                <a:ext cx="5142" cy="0"/>
              </a:xfrm>
              <a:prstGeom prst="line">
                <a:avLst/>
              </a:prstGeom>
              <a:ln w="19050">
                <a:gradFill>
                  <a:gsLst>
                    <a:gs pos="100000">
                      <a:srgbClr val="6264F8"/>
                    </a:gs>
                    <a:gs pos="49000">
                      <a:srgbClr val="B584EC"/>
                    </a:gs>
                    <a:gs pos="0">
                      <a:srgbClr val="EE9AE5"/>
                    </a:gs>
                  </a:gsLst>
                  <a:lin ang="11220000" scaled="1"/>
                </a:gra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flipH="1" flipV="1">
                <a:off x="11969" y="3908"/>
                <a:ext cx="1072" cy="3297"/>
                <a:chOff x="5218" y="3908"/>
                <a:chExt cx="1763" cy="3297"/>
              </a:xfrm>
            </p:grpSpPr>
            <p:sp>
              <p:nvSpPr>
                <p:cNvPr id="23" name="任意多边形: 形状 300"/>
                <p:cNvSpPr/>
                <p:nvPr/>
              </p:nvSpPr>
              <p:spPr>
                <a:xfrm flipH="1" flipV="1">
                  <a:off x="6363" y="3908"/>
                  <a:ext cx="618" cy="3290"/>
                </a:xfrm>
                <a:custGeom>
                  <a:avLst/>
                  <a:gdLst>
                    <a:gd name="connsiteX0" fmla="*/ 3795 w 549168"/>
                    <a:gd name="connsiteY0" fmla="*/ 1925970 h 1925970"/>
                    <a:gd name="connsiteX1" fmla="*/ 0 w 549168"/>
                    <a:gd name="connsiteY1" fmla="*/ 1921729 h 1925970"/>
                    <a:gd name="connsiteX2" fmla="*/ 487073 w 549168"/>
                    <a:gd name="connsiteY2" fmla="*/ 773469 h 1925970"/>
                    <a:gd name="connsiteX3" fmla="*/ 523012 w 549168"/>
                    <a:gd name="connsiteY3" fmla="*/ 208937 h 1925970"/>
                    <a:gd name="connsiteX4" fmla="*/ 422338 w 549168"/>
                    <a:gd name="connsiteY4" fmla="*/ 41296 h 1925970"/>
                    <a:gd name="connsiteX5" fmla="*/ 357157 w 549168"/>
                    <a:gd name="connsiteY5" fmla="*/ 6920 h 1925970"/>
                    <a:gd name="connsiteX6" fmla="*/ 357157 w 549168"/>
                    <a:gd name="connsiteY6" fmla="*/ 0 h 1925970"/>
                    <a:gd name="connsiteX7" fmla="*/ 424124 w 549168"/>
                    <a:gd name="connsiteY7" fmla="*/ 35046 h 1925970"/>
                    <a:gd name="connsiteX8" fmla="*/ 527253 w 549168"/>
                    <a:gd name="connsiteY8" fmla="*/ 206258 h 1925970"/>
                    <a:gd name="connsiteX9" fmla="*/ 491091 w 549168"/>
                    <a:gd name="connsiteY9" fmla="*/ 776594 h 1925970"/>
                    <a:gd name="connsiteX10" fmla="*/ 3795 w 549168"/>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68" h="1925970">
                      <a:moveTo>
                        <a:pt x="3795" y="1925970"/>
                      </a:moveTo>
                      <a:lnTo>
                        <a:pt x="0" y="1921729"/>
                      </a:lnTo>
                      <a:cubicBezTo>
                        <a:pt x="243090" y="1468586"/>
                        <a:pt x="407159" y="1081963"/>
                        <a:pt x="487073" y="773469"/>
                      </a:cubicBezTo>
                      <a:cubicBezTo>
                        <a:pt x="548683" y="536406"/>
                        <a:pt x="560737" y="346442"/>
                        <a:pt x="523012" y="208937"/>
                      </a:cubicBezTo>
                      <a:cubicBezTo>
                        <a:pt x="508163" y="143762"/>
                        <a:pt x="472893" y="85030"/>
                        <a:pt x="422338" y="41296"/>
                      </a:cubicBezTo>
                      <a:cubicBezTo>
                        <a:pt x="403438" y="25132"/>
                        <a:pt x="381171" y="13388"/>
                        <a:pt x="357157" y="6920"/>
                      </a:cubicBezTo>
                      <a:lnTo>
                        <a:pt x="357157" y="0"/>
                      </a:lnTo>
                      <a:cubicBezTo>
                        <a:pt x="381851" y="6447"/>
                        <a:pt x="404752" y="18432"/>
                        <a:pt x="424124" y="35046"/>
                      </a:cubicBezTo>
                      <a:cubicBezTo>
                        <a:pt x="475845" y="79687"/>
                        <a:pt x="511974" y="139667"/>
                        <a:pt x="527253" y="206258"/>
                      </a:cubicBezTo>
                      <a:cubicBezTo>
                        <a:pt x="565648" y="345326"/>
                        <a:pt x="553594" y="536852"/>
                        <a:pt x="491091" y="776594"/>
                      </a:cubicBezTo>
                      <a:cubicBezTo>
                        <a:pt x="411401" y="1085088"/>
                        <a:pt x="247331" y="1471934"/>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301"/>
                <p:cNvSpPr/>
                <p:nvPr/>
              </p:nvSpPr>
              <p:spPr>
                <a:xfrm flipH="1" flipV="1">
                  <a:off x="6319" y="3908"/>
                  <a:ext cx="559" cy="3290"/>
                </a:xfrm>
                <a:custGeom>
                  <a:avLst/>
                  <a:gdLst>
                    <a:gd name="connsiteX0" fmla="*/ 3795 w 497437"/>
                    <a:gd name="connsiteY0" fmla="*/ 1925970 h 1925970"/>
                    <a:gd name="connsiteX1" fmla="*/ 0 w 497437"/>
                    <a:gd name="connsiteY1" fmla="*/ 1921729 h 1925970"/>
                    <a:gd name="connsiteX2" fmla="*/ 446447 w 497437"/>
                    <a:gd name="connsiteY2" fmla="*/ 784630 h 1925970"/>
                    <a:gd name="connsiteX3" fmla="*/ 468769 w 497437"/>
                    <a:gd name="connsiteY3" fmla="*/ 218312 h 1925970"/>
                    <a:gd name="connsiteX4" fmla="*/ 362515 w 497437"/>
                    <a:gd name="connsiteY4" fmla="*/ 42859 h 1925970"/>
                    <a:gd name="connsiteX5" fmla="*/ 295548 w 497437"/>
                    <a:gd name="connsiteY5" fmla="*/ 6920 h 1925970"/>
                    <a:gd name="connsiteX6" fmla="*/ 295548 w 497437"/>
                    <a:gd name="connsiteY6" fmla="*/ 0 h 1925970"/>
                    <a:gd name="connsiteX7" fmla="*/ 363631 w 497437"/>
                    <a:gd name="connsiteY7" fmla="*/ 36609 h 1925970"/>
                    <a:gd name="connsiteX8" fmla="*/ 471894 w 497437"/>
                    <a:gd name="connsiteY8" fmla="*/ 215187 h 1925970"/>
                    <a:gd name="connsiteX9" fmla="*/ 449572 w 497437"/>
                    <a:gd name="connsiteY9" fmla="*/ 786639 h 1925970"/>
                    <a:gd name="connsiteX10" fmla="*/ 3795 w 497437"/>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437" h="1925970">
                      <a:moveTo>
                        <a:pt x="3795" y="1925970"/>
                      </a:moveTo>
                      <a:lnTo>
                        <a:pt x="0" y="1921729"/>
                      </a:lnTo>
                      <a:cubicBezTo>
                        <a:pt x="225009" y="1473943"/>
                        <a:pt x="375015" y="1091562"/>
                        <a:pt x="446447" y="784630"/>
                      </a:cubicBezTo>
                      <a:cubicBezTo>
                        <a:pt x="501136" y="548013"/>
                        <a:pt x="508726" y="357380"/>
                        <a:pt x="468769" y="218312"/>
                      </a:cubicBezTo>
                      <a:cubicBezTo>
                        <a:pt x="452355" y="150244"/>
                        <a:pt x="415231" y="88942"/>
                        <a:pt x="362515" y="42859"/>
                      </a:cubicBezTo>
                      <a:cubicBezTo>
                        <a:pt x="343074" y="26148"/>
                        <a:pt x="320220" y="13883"/>
                        <a:pt x="295548" y="6920"/>
                      </a:cubicBezTo>
                      <a:lnTo>
                        <a:pt x="295548" y="0"/>
                      </a:lnTo>
                      <a:cubicBezTo>
                        <a:pt x="320643" y="7086"/>
                        <a:pt x="343881" y="19581"/>
                        <a:pt x="363631" y="36609"/>
                      </a:cubicBezTo>
                      <a:cubicBezTo>
                        <a:pt x="417295" y="83525"/>
                        <a:pt x="455115" y="145909"/>
                        <a:pt x="471894" y="215187"/>
                      </a:cubicBezTo>
                      <a:cubicBezTo>
                        <a:pt x="512297" y="355818"/>
                        <a:pt x="504708" y="548013"/>
                        <a:pt x="449572" y="786639"/>
                      </a:cubicBezTo>
                      <a:cubicBezTo>
                        <a:pt x="379480" y="1094240"/>
                        <a:pt x="229250" y="1477515"/>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302"/>
                <p:cNvSpPr/>
                <p:nvPr/>
              </p:nvSpPr>
              <p:spPr>
                <a:xfrm flipH="1" flipV="1">
                  <a:off x="6272" y="3908"/>
                  <a:ext cx="504" cy="3289"/>
                </a:xfrm>
                <a:custGeom>
                  <a:avLst/>
                  <a:gdLst>
                    <a:gd name="connsiteX0" fmla="*/ 4018 w 447925"/>
                    <a:gd name="connsiteY0" fmla="*/ 1925747 h 1925747"/>
                    <a:gd name="connsiteX1" fmla="*/ 0 w 447925"/>
                    <a:gd name="connsiteY1" fmla="*/ 1921729 h 1925747"/>
                    <a:gd name="connsiteX2" fmla="*/ 405150 w 447925"/>
                    <a:gd name="connsiteY2" fmla="*/ 795791 h 1925747"/>
                    <a:gd name="connsiteX3" fmla="*/ 413856 w 447925"/>
                    <a:gd name="connsiteY3" fmla="*/ 227688 h 1925747"/>
                    <a:gd name="connsiteX4" fmla="*/ 302244 w 447925"/>
                    <a:gd name="connsiteY4" fmla="*/ 44421 h 1925747"/>
                    <a:gd name="connsiteX5" fmla="*/ 233045 w 447925"/>
                    <a:gd name="connsiteY5" fmla="*/ 6920 h 1925747"/>
                    <a:gd name="connsiteX6" fmla="*/ 233045 w 447925"/>
                    <a:gd name="connsiteY6" fmla="*/ 0 h 1925747"/>
                    <a:gd name="connsiteX7" fmla="*/ 304030 w 447925"/>
                    <a:gd name="connsiteY7" fmla="*/ 38394 h 1925747"/>
                    <a:gd name="connsiteX8" fmla="*/ 418320 w 447925"/>
                    <a:gd name="connsiteY8" fmla="*/ 224786 h 1925747"/>
                    <a:gd name="connsiteX9" fmla="*/ 409615 w 447925"/>
                    <a:gd name="connsiteY9" fmla="*/ 797800 h 1925747"/>
                    <a:gd name="connsiteX10" fmla="*/ 4018 w 447925"/>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925" h="1925747">
                      <a:moveTo>
                        <a:pt x="4018" y="1925747"/>
                      </a:moveTo>
                      <a:lnTo>
                        <a:pt x="0" y="1921729"/>
                      </a:lnTo>
                      <a:cubicBezTo>
                        <a:pt x="207374" y="1479524"/>
                        <a:pt x="343541" y="1100714"/>
                        <a:pt x="405150" y="795791"/>
                      </a:cubicBezTo>
                      <a:cubicBezTo>
                        <a:pt x="452697" y="559398"/>
                        <a:pt x="455822" y="368095"/>
                        <a:pt x="413856" y="227688"/>
                      </a:cubicBezTo>
                      <a:cubicBezTo>
                        <a:pt x="395947" y="156757"/>
                        <a:pt x="357047" y="92884"/>
                        <a:pt x="302244" y="44421"/>
                      </a:cubicBezTo>
                      <a:cubicBezTo>
                        <a:pt x="282203" y="27003"/>
                        <a:pt x="258580" y="14201"/>
                        <a:pt x="233045" y="6920"/>
                      </a:cubicBezTo>
                      <a:lnTo>
                        <a:pt x="233045" y="0"/>
                      </a:lnTo>
                      <a:cubicBezTo>
                        <a:pt x="259277" y="7337"/>
                        <a:pt x="283533" y="20456"/>
                        <a:pt x="304030" y="38394"/>
                      </a:cubicBezTo>
                      <a:cubicBezTo>
                        <a:pt x="360050" y="87579"/>
                        <a:pt x="399890" y="152552"/>
                        <a:pt x="418320" y="224786"/>
                      </a:cubicBezTo>
                      <a:cubicBezTo>
                        <a:pt x="460510" y="366979"/>
                        <a:pt x="457608" y="559621"/>
                        <a:pt x="409615" y="797800"/>
                      </a:cubicBezTo>
                      <a:cubicBezTo>
                        <a:pt x="348005" y="1103393"/>
                        <a:pt x="211392" y="1482872"/>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形状 303"/>
                <p:cNvSpPr/>
                <p:nvPr/>
              </p:nvSpPr>
              <p:spPr>
                <a:xfrm flipH="1" flipV="1">
                  <a:off x="6224" y="3908"/>
                  <a:ext cx="448" cy="3289"/>
                </a:xfrm>
                <a:custGeom>
                  <a:avLst/>
                  <a:gdLst>
                    <a:gd name="connsiteX0" fmla="*/ 4018 w 398732"/>
                    <a:gd name="connsiteY0" fmla="*/ 1925747 h 1925747"/>
                    <a:gd name="connsiteX1" fmla="*/ 0 w 398732"/>
                    <a:gd name="connsiteY1" fmla="*/ 1921952 h 1925747"/>
                    <a:gd name="connsiteX2" fmla="*/ 364747 w 398732"/>
                    <a:gd name="connsiteY2" fmla="*/ 806952 h 1925747"/>
                    <a:gd name="connsiteX3" fmla="*/ 359613 w 398732"/>
                    <a:gd name="connsiteY3" fmla="*/ 237286 h 1925747"/>
                    <a:gd name="connsiteX4" fmla="*/ 241528 w 398732"/>
                    <a:gd name="connsiteY4" fmla="*/ 46430 h 1925747"/>
                    <a:gd name="connsiteX5" fmla="*/ 170319 w 398732"/>
                    <a:gd name="connsiteY5" fmla="*/ 6920 h 1925747"/>
                    <a:gd name="connsiteX6" fmla="*/ 170319 w 398732"/>
                    <a:gd name="connsiteY6" fmla="*/ 0 h 1925747"/>
                    <a:gd name="connsiteX7" fmla="*/ 243760 w 398732"/>
                    <a:gd name="connsiteY7" fmla="*/ 39957 h 1925747"/>
                    <a:gd name="connsiteX8" fmla="*/ 363854 w 398732"/>
                    <a:gd name="connsiteY8" fmla="*/ 233938 h 1925747"/>
                    <a:gd name="connsiteX9" fmla="*/ 369211 w 398732"/>
                    <a:gd name="connsiteY9" fmla="*/ 808291 h 1925747"/>
                    <a:gd name="connsiteX10" fmla="*/ 4018 w 398732"/>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732" h="1925747">
                      <a:moveTo>
                        <a:pt x="4018" y="1925747"/>
                      </a:moveTo>
                      <a:lnTo>
                        <a:pt x="0" y="1921952"/>
                      </a:lnTo>
                      <a:cubicBezTo>
                        <a:pt x="189517" y="1485328"/>
                        <a:pt x="312513" y="1110089"/>
                        <a:pt x="364747" y="806952"/>
                      </a:cubicBezTo>
                      <a:cubicBezTo>
                        <a:pt x="405374" y="571228"/>
                        <a:pt x="403811" y="379480"/>
                        <a:pt x="359613" y="237286"/>
                      </a:cubicBezTo>
                      <a:cubicBezTo>
                        <a:pt x="340001" y="163386"/>
                        <a:pt x="298905" y="96965"/>
                        <a:pt x="241528" y="46430"/>
                      </a:cubicBezTo>
                      <a:cubicBezTo>
                        <a:pt x="220931" y="28262"/>
                        <a:pt x="196635" y="14781"/>
                        <a:pt x="170319" y="6920"/>
                      </a:cubicBezTo>
                      <a:lnTo>
                        <a:pt x="170319" y="0"/>
                      </a:lnTo>
                      <a:cubicBezTo>
                        <a:pt x="197418" y="7809"/>
                        <a:pt x="222483" y="21446"/>
                        <a:pt x="243760" y="39957"/>
                      </a:cubicBezTo>
                      <a:cubicBezTo>
                        <a:pt x="302119" y="91297"/>
                        <a:pt x="343917" y="158811"/>
                        <a:pt x="363854" y="233938"/>
                      </a:cubicBezTo>
                      <a:cubicBezTo>
                        <a:pt x="408499" y="377694"/>
                        <a:pt x="410284" y="570782"/>
                        <a:pt x="369211" y="808291"/>
                      </a:cubicBezTo>
                      <a:cubicBezTo>
                        <a:pt x="316754" y="1111429"/>
                        <a:pt x="194651" y="1488229"/>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304"/>
                <p:cNvSpPr/>
                <p:nvPr/>
              </p:nvSpPr>
              <p:spPr>
                <a:xfrm flipH="1" flipV="1">
                  <a:off x="6175" y="3909"/>
                  <a:ext cx="395" cy="3289"/>
                </a:xfrm>
                <a:custGeom>
                  <a:avLst/>
                  <a:gdLst>
                    <a:gd name="connsiteX0" fmla="*/ 4018 w 351165"/>
                    <a:gd name="connsiteY0" fmla="*/ 1925524 h 1925523"/>
                    <a:gd name="connsiteX1" fmla="*/ 0 w 351165"/>
                    <a:gd name="connsiteY1" fmla="*/ 1921952 h 1925523"/>
                    <a:gd name="connsiteX2" fmla="*/ 325236 w 351165"/>
                    <a:gd name="connsiteY2" fmla="*/ 817890 h 1925523"/>
                    <a:gd name="connsiteX3" fmla="*/ 306039 w 351165"/>
                    <a:gd name="connsiteY3" fmla="*/ 246662 h 1925523"/>
                    <a:gd name="connsiteX4" fmla="*/ 181257 w 351165"/>
                    <a:gd name="connsiteY4" fmla="*/ 47993 h 1925523"/>
                    <a:gd name="connsiteX5" fmla="*/ 107817 w 351165"/>
                    <a:gd name="connsiteY5" fmla="*/ 6920 h 1925523"/>
                    <a:gd name="connsiteX6" fmla="*/ 107817 w 351165"/>
                    <a:gd name="connsiteY6" fmla="*/ 0 h 1925523"/>
                    <a:gd name="connsiteX7" fmla="*/ 183713 w 351165"/>
                    <a:gd name="connsiteY7" fmla="*/ 41966 h 1925523"/>
                    <a:gd name="connsiteX8" fmla="*/ 310280 w 351165"/>
                    <a:gd name="connsiteY8" fmla="*/ 242867 h 1925523"/>
                    <a:gd name="connsiteX9" fmla="*/ 329701 w 351165"/>
                    <a:gd name="connsiteY9" fmla="*/ 818336 h 1925523"/>
                    <a:gd name="connsiteX10" fmla="*/ 4018 w 351165"/>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65" h="1925523">
                      <a:moveTo>
                        <a:pt x="4018" y="1925524"/>
                      </a:moveTo>
                      <a:lnTo>
                        <a:pt x="0" y="1921952"/>
                      </a:lnTo>
                      <a:cubicBezTo>
                        <a:pt x="172552" y="1490908"/>
                        <a:pt x="281931" y="1119018"/>
                        <a:pt x="325236" y="817890"/>
                      </a:cubicBezTo>
                      <a:cubicBezTo>
                        <a:pt x="358943" y="582389"/>
                        <a:pt x="352470" y="390194"/>
                        <a:pt x="306039" y="246662"/>
                      </a:cubicBezTo>
                      <a:cubicBezTo>
                        <a:pt x="284397" y="169825"/>
                        <a:pt x="241075" y="100852"/>
                        <a:pt x="181257" y="47993"/>
                      </a:cubicBezTo>
                      <a:cubicBezTo>
                        <a:pt x="159951" y="29271"/>
                        <a:pt x="134922" y="15273"/>
                        <a:pt x="107817" y="6920"/>
                      </a:cubicBezTo>
                      <a:lnTo>
                        <a:pt x="107817" y="0"/>
                      </a:lnTo>
                      <a:cubicBezTo>
                        <a:pt x="135869" y="8296"/>
                        <a:pt x="161771" y="22619"/>
                        <a:pt x="183713" y="41966"/>
                      </a:cubicBezTo>
                      <a:cubicBezTo>
                        <a:pt x="244285" y="95418"/>
                        <a:pt x="288218" y="165153"/>
                        <a:pt x="310280" y="242867"/>
                      </a:cubicBezTo>
                      <a:cubicBezTo>
                        <a:pt x="357157" y="387739"/>
                        <a:pt x="363854" y="581497"/>
                        <a:pt x="329701" y="818336"/>
                      </a:cubicBezTo>
                      <a:cubicBezTo>
                        <a:pt x="286395" y="1121250"/>
                        <a:pt x="177016" y="1493587"/>
                        <a:pt x="4018"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形状 305"/>
                <p:cNvSpPr/>
                <p:nvPr/>
              </p:nvSpPr>
              <p:spPr>
                <a:xfrm flipH="1" flipV="1">
                  <a:off x="6125" y="3909"/>
                  <a:ext cx="343" cy="3289"/>
                </a:xfrm>
                <a:custGeom>
                  <a:avLst/>
                  <a:gdLst>
                    <a:gd name="connsiteX0" fmla="*/ 4241 w 304674"/>
                    <a:gd name="connsiteY0" fmla="*/ 1925524 h 1925523"/>
                    <a:gd name="connsiteX1" fmla="*/ 0 w 304674"/>
                    <a:gd name="connsiteY1" fmla="*/ 1922176 h 1925523"/>
                    <a:gd name="connsiteX2" fmla="*/ 286172 w 304674"/>
                    <a:gd name="connsiteY2" fmla="*/ 828382 h 1925523"/>
                    <a:gd name="connsiteX3" fmla="*/ 252689 w 304674"/>
                    <a:gd name="connsiteY3" fmla="*/ 256037 h 1925523"/>
                    <a:gd name="connsiteX4" fmla="*/ 121433 w 304674"/>
                    <a:gd name="connsiteY4" fmla="*/ 49556 h 1925523"/>
                    <a:gd name="connsiteX5" fmla="*/ 45314 w 304674"/>
                    <a:gd name="connsiteY5" fmla="*/ 6920 h 1925523"/>
                    <a:gd name="connsiteX6" fmla="*/ 45314 w 304674"/>
                    <a:gd name="connsiteY6" fmla="*/ 0 h 1925523"/>
                    <a:gd name="connsiteX7" fmla="*/ 122550 w 304674"/>
                    <a:gd name="connsiteY7" fmla="*/ 44645 h 1925523"/>
                    <a:gd name="connsiteX8" fmla="*/ 256484 w 304674"/>
                    <a:gd name="connsiteY8" fmla="*/ 254028 h 1925523"/>
                    <a:gd name="connsiteX9" fmla="*/ 290414 w 304674"/>
                    <a:gd name="connsiteY9" fmla="*/ 830614 h 1925523"/>
                    <a:gd name="connsiteX10" fmla="*/ 4241 w 304674"/>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674" h="1925523">
                      <a:moveTo>
                        <a:pt x="4241" y="1925524"/>
                      </a:moveTo>
                      <a:lnTo>
                        <a:pt x="0" y="1922176"/>
                      </a:lnTo>
                      <a:cubicBezTo>
                        <a:pt x="156256" y="1496042"/>
                        <a:pt x="252019" y="1128170"/>
                        <a:pt x="286172" y="828382"/>
                      </a:cubicBezTo>
                      <a:cubicBezTo>
                        <a:pt x="312959" y="593327"/>
                        <a:pt x="301798" y="400909"/>
                        <a:pt x="252689" y="256037"/>
                      </a:cubicBezTo>
                      <a:cubicBezTo>
                        <a:pt x="214518" y="144425"/>
                        <a:pt x="160274" y="81476"/>
                        <a:pt x="121433" y="49556"/>
                      </a:cubicBezTo>
                      <a:cubicBezTo>
                        <a:pt x="99336" y="30156"/>
                        <a:pt x="73400" y="15629"/>
                        <a:pt x="45314" y="6920"/>
                      </a:cubicBezTo>
                      <a:lnTo>
                        <a:pt x="45314" y="0"/>
                      </a:lnTo>
                      <a:cubicBezTo>
                        <a:pt x="73877" y="9365"/>
                        <a:pt x="100179" y="24569"/>
                        <a:pt x="122550" y="44645"/>
                      </a:cubicBezTo>
                      <a:cubicBezTo>
                        <a:pt x="162060" y="77012"/>
                        <a:pt x="217196" y="139738"/>
                        <a:pt x="256484" y="254028"/>
                      </a:cubicBezTo>
                      <a:cubicBezTo>
                        <a:pt x="306039" y="400239"/>
                        <a:pt x="317424" y="594220"/>
                        <a:pt x="290414" y="830614"/>
                      </a:cubicBezTo>
                      <a:cubicBezTo>
                        <a:pt x="257600" y="1129956"/>
                        <a:pt x="160274" y="1498498"/>
                        <a:pt x="4241"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形状 306"/>
                <p:cNvSpPr/>
                <p:nvPr/>
              </p:nvSpPr>
              <p:spPr>
                <a:xfrm flipH="1" flipV="1">
                  <a:off x="6072" y="3909"/>
                  <a:ext cx="312" cy="3289"/>
                </a:xfrm>
                <a:custGeom>
                  <a:avLst/>
                  <a:gdLst>
                    <a:gd name="connsiteX0" fmla="*/ 21653 w 277133"/>
                    <a:gd name="connsiteY0" fmla="*/ 1925301 h 1925300"/>
                    <a:gd name="connsiteX1" fmla="*/ 17188 w 277133"/>
                    <a:gd name="connsiteY1" fmla="*/ 1922176 h 1925300"/>
                    <a:gd name="connsiteX2" fmla="*/ 265189 w 277133"/>
                    <a:gd name="connsiteY2" fmla="*/ 839096 h 1925300"/>
                    <a:gd name="connsiteX3" fmla="*/ 216750 w 277133"/>
                    <a:gd name="connsiteY3" fmla="*/ 265636 h 1925300"/>
                    <a:gd name="connsiteX4" fmla="*/ 78351 w 277133"/>
                    <a:gd name="connsiteY4" fmla="*/ 51565 h 1925300"/>
                    <a:gd name="connsiteX5" fmla="*/ 0 w 277133"/>
                    <a:gd name="connsiteY5" fmla="*/ 6920 h 1925300"/>
                    <a:gd name="connsiteX6" fmla="*/ 0 w 277133"/>
                    <a:gd name="connsiteY6" fmla="*/ 0 h 1925300"/>
                    <a:gd name="connsiteX7" fmla="*/ 79691 w 277133"/>
                    <a:gd name="connsiteY7" fmla="*/ 44645 h 1925300"/>
                    <a:gd name="connsiteX8" fmla="*/ 220098 w 277133"/>
                    <a:gd name="connsiteY8" fmla="*/ 261618 h 1925300"/>
                    <a:gd name="connsiteX9" fmla="*/ 268984 w 277133"/>
                    <a:gd name="connsiteY9" fmla="*/ 838873 h 1925300"/>
                    <a:gd name="connsiteX10" fmla="*/ 21653 w 277133"/>
                    <a:gd name="connsiteY10" fmla="*/ 1925301 h 192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133" h="1925300">
                      <a:moveTo>
                        <a:pt x="21653" y="1925301"/>
                      </a:moveTo>
                      <a:lnTo>
                        <a:pt x="17188" y="1922176"/>
                      </a:lnTo>
                      <a:cubicBezTo>
                        <a:pt x="156703" y="1501176"/>
                        <a:pt x="240411" y="1136653"/>
                        <a:pt x="265189" y="839096"/>
                      </a:cubicBezTo>
                      <a:cubicBezTo>
                        <a:pt x="284833" y="604712"/>
                        <a:pt x="268538" y="411847"/>
                        <a:pt x="216750" y="265636"/>
                      </a:cubicBezTo>
                      <a:cubicBezTo>
                        <a:pt x="175453" y="148890"/>
                        <a:pt x="118755" y="84602"/>
                        <a:pt x="78351" y="51565"/>
                      </a:cubicBezTo>
                      <a:cubicBezTo>
                        <a:pt x="55657" y="31349"/>
                        <a:pt x="28961" y="16138"/>
                        <a:pt x="0" y="6920"/>
                      </a:cubicBezTo>
                      <a:lnTo>
                        <a:pt x="0" y="0"/>
                      </a:lnTo>
                      <a:cubicBezTo>
                        <a:pt x="29314" y="9329"/>
                        <a:pt x="56426" y="24517"/>
                        <a:pt x="79691" y="44645"/>
                      </a:cubicBezTo>
                      <a:cubicBezTo>
                        <a:pt x="120764" y="78351"/>
                        <a:pt x="178355" y="143309"/>
                        <a:pt x="220098" y="261618"/>
                      </a:cubicBezTo>
                      <a:cubicBezTo>
                        <a:pt x="272332" y="408945"/>
                        <a:pt x="288851" y="603149"/>
                        <a:pt x="268984" y="838873"/>
                      </a:cubicBezTo>
                      <a:cubicBezTo>
                        <a:pt x="244653" y="1138215"/>
                        <a:pt x="161167" y="1503409"/>
                        <a:pt x="21653" y="1925301"/>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307"/>
                <p:cNvSpPr/>
                <p:nvPr/>
              </p:nvSpPr>
              <p:spPr>
                <a:xfrm flipH="1" flipV="1">
                  <a:off x="6017" y="3910"/>
                  <a:ext cx="334" cy="3288"/>
                </a:xfrm>
                <a:custGeom>
                  <a:avLst/>
                  <a:gdLst>
                    <a:gd name="connsiteX0" fmla="*/ 84155 w 297301"/>
                    <a:gd name="connsiteY0" fmla="*/ 1925077 h 1925077"/>
                    <a:gd name="connsiteX1" fmla="*/ 79914 w 297301"/>
                    <a:gd name="connsiteY1" fmla="*/ 1922399 h 1925077"/>
                    <a:gd name="connsiteX2" fmla="*/ 289744 w 297301"/>
                    <a:gd name="connsiteY2" fmla="*/ 849364 h 1925077"/>
                    <a:gd name="connsiteX3" fmla="*/ 226572 w 297301"/>
                    <a:gd name="connsiteY3" fmla="*/ 275011 h 1925077"/>
                    <a:gd name="connsiteX4" fmla="*/ 81030 w 297301"/>
                    <a:gd name="connsiteY4" fmla="*/ 53350 h 1925077"/>
                    <a:gd name="connsiteX5" fmla="*/ 0 w 297301"/>
                    <a:gd name="connsiteY5" fmla="*/ 6920 h 1925077"/>
                    <a:gd name="connsiteX6" fmla="*/ 0 w 297301"/>
                    <a:gd name="connsiteY6" fmla="*/ 0 h 1925077"/>
                    <a:gd name="connsiteX7" fmla="*/ 82146 w 297301"/>
                    <a:gd name="connsiteY7" fmla="*/ 47100 h 1925077"/>
                    <a:gd name="connsiteX8" fmla="*/ 229920 w 297301"/>
                    <a:gd name="connsiteY8" fmla="*/ 270323 h 1925077"/>
                    <a:gd name="connsiteX9" fmla="*/ 293762 w 297301"/>
                    <a:gd name="connsiteY9" fmla="*/ 848472 h 1925077"/>
                    <a:gd name="connsiteX10" fmla="*/ 84155 w 297301"/>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301" h="1925077">
                      <a:moveTo>
                        <a:pt x="84155" y="1925077"/>
                      </a:moveTo>
                      <a:lnTo>
                        <a:pt x="79914" y="1922399"/>
                      </a:lnTo>
                      <a:cubicBezTo>
                        <a:pt x="203133" y="1506087"/>
                        <a:pt x="273895" y="1145135"/>
                        <a:pt x="289744" y="849364"/>
                      </a:cubicBezTo>
                      <a:cubicBezTo>
                        <a:pt x="302468" y="615427"/>
                        <a:pt x="281261" y="422338"/>
                        <a:pt x="226572" y="275011"/>
                      </a:cubicBezTo>
                      <a:cubicBezTo>
                        <a:pt x="181927" y="154471"/>
                        <a:pt x="122773" y="87950"/>
                        <a:pt x="81030" y="53350"/>
                      </a:cubicBezTo>
                      <a:cubicBezTo>
                        <a:pt x="57430" y="32565"/>
                        <a:pt x="29866" y="16771"/>
                        <a:pt x="0" y="6920"/>
                      </a:cubicBezTo>
                      <a:lnTo>
                        <a:pt x="0" y="0"/>
                      </a:lnTo>
                      <a:cubicBezTo>
                        <a:pt x="30256" y="10049"/>
                        <a:pt x="58189" y="26065"/>
                        <a:pt x="82146" y="47100"/>
                      </a:cubicBezTo>
                      <a:cubicBezTo>
                        <a:pt x="124559" y="82146"/>
                        <a:pt x="184606" y="149560"/>
                        <a:pt x="229920" y="270323"/>
                      </a:cubicBezTo>
                      <a:cubicBezTo>
                        <a:pt x="284833" y="418767"/>
                        <a:pt x="306486" y="613418"/>
                        <a:pt x="293762" y="848472"/>
                      </a:cubicBezTo>
                      <a:cubicBezTo>
                        <a:pt x="278583" y="1146252"/>
                        <a:pt x="207821" y="1508096"/>
                        <a:pt x="84155"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308"/>
                <p:cNvSpPr/>
                <p:nvPr/>
              </p:nvSpPr>
              <p:spPr>
                <a:xfrm flipH="1" flipV="1">
                  <a:off x="5958" y="3910"/>
                  <a:ext cx="362" cy="3288"/>
                </a:xfrm>
                <a:custGeom>
                  <a:avLst/>
                  <a:gdLst>
                    <a:gd name="connsiteX0" fmla="*/ 146881 w 321498"/>
                    <a:gd name="connsiteY0" fmla="*/ 1925077 h 1925077"/>
                    <a:gd name="connsiteX1" fmla="*/ 142416 w 321498"/>
                    <a:gd name="connsiteY1" fmla="*/ 1922622 h 1925077"/>
                    <a:gd name="connsiteX2" fmla="*/ 315191 w 321498"/>
                    <a:gd name="connsiteY2" fmla="*/ 858517 h 1925077"/>
                    <a:gd name="connsiteX3" fmla="*/ 236617 w 321498"/>
                    <a:gd name="connsiteY3" fmla="*/ 283717 h 1925077"/>
                    <a:gd name="connsiteX4" fmla="*/ 83039 w 321498"/>
                    <a:gd name="connsiteY4" fmla="*/ 54913 h 1925077"/>
                    <a:gd name="connsiteX5" fmla="*/ 0 w 321498"/>
                    <a:gd name="connsiteY5" fmla="*/ 6920 h 1925077"/>
                    <a:gd name="connsiteX6" fmla="*/ 0 w 321498"/>
                    <a:gd name="connsiteY6" fmla="*/ 0 h 1925077"/>
                    <a:gd name="connsiteX7" fmla="*/ 85495 w 321498"/>
                    <a:gd name="connsiteY7" fmla="*/ 48886 h 1925077"/>
                    <a:gd name="connsiteX8" fmla="*/ 241751 w 321498"/>
                    <a:gd name="connsiteY8" fmla="*/ 280368 h 1925077"/>
                    <a:gd name="connsiteX9" fmla="*/ 320772 w 321498"/>
                    <a:gd name="connsiteY9" fmla="*/ 858740 h 1925077"/>
                    <a:gd name="connsiteX10" fmla="*/ 146881 w 321498"/>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498" h="1925077">
                      <a:moveTo>
                        <a:pt x="146881" y="1925077"/>
                      </a:moveTo>
                      <a:lnTo>
                        <a:pt x="142416" y="1922622"/>
                      </a:lnTo>
                      <a:cubicBezTo>
                        <a:pt x="250010" y="1510775"/>
                        <a:pt x="308271" y="1152725"/>
                        <a:pt x="315191" y="858517"/>
                      </a:cubicBezTo>
                      <a:cubicBezTo>
                        <a:pt x="320772" y="625472"/>
                        <a:pt x="294208" y="431937"/>
                        <a:pt x="236617" y="283717"/>
                      </a:cubicBezTo>
                      <a:cubicBezTo>
                        <a:pt x="188177" y="159381"/>
                        <a:pt x="125898" y="90629"/>
                        <a:pt x="83039" y="54913"/>
                      </a:cubicBezTo>
                      <a:cubicBezTo>
                        <a:pt x="58896" y="33455"/>
                        <a:pt x="30645" y="17127"/>
                        <a:pt x="0" y="6920"/>
                      </a:cubicBezTo>
                      <a:lnTo>
                        <a:pt x="0" y="0"/>
                      </a:lnTo>
                      <a:cubicBezTo>
                        <a:pt x="31445" y="10493"/>
                        <a:pt x="60502" y="27107"/>
                        <a:pt x="85495" y="48886"/>
                      </a:cubicBezTo>
                      <a:cubicBezTo>
                        <a:pt x="130139" y="85048"/>
                        <a:pt x="191749" y="154471"/>
                        <a:pt x="241751" y="280368"/>
                      </a:cubicBezTo>
                      <a:cubicBezTo>
                        <a:pt x="299789" y="429705"/>
                        <a:pt x="326352" y="624355"/>
                        <a:pt x="320772" y="858740"/>
                      </a:cubicBezTo>
                      <a:cubicBezTo>
                        <a:pt x="312959" y="1153841"/>
                        <a:pt x="254698" y="1513231"/>
                        <a:pt x="146881"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309"/>
                <p:cNvSpPr/>
                <p:nvPr/>
              </p:nvSpPr>
              <p:spPr>
                <a:xfrm flipH="1" flipV="1">
                  <a:off x="5899" y="3910"/>
                  <a:ext cx="388" cy="3288"/>
                </a:xfrm>
                <a:custGeom>
                  <a:avLst/>
                  <a:gdLst>
                    <a:gd name="connsiteX0" fmla="*/ 208714 w 345009"/>
                    <a:gd name="connsiteY0" fmla="*/ 1924854 h 1924854"/>
                    <a:gd name="connsiteX1" fmla="*/ 204026 w 345009"/>
                    <a:gd name="connsiteY1" fmla="*/ 1922622 h 1924854"/>
                    <a:gd name="connsiteX2" fmla="*/ 341085 w 345009"/>
                    <a:gd name="connsiteY2" fmla="*/ 867669 h 1924854"/>
                    <a:gd name="connsiteX3" fmla="*/ 246885 w 345009"/>
                    <a:gd name="connsiteY3" fmla="*/ 292199 h 1924854"/>
                    <a:gd name="connsiteX4" fmla="*/ 85495 w 345009"/>
                    <a:gd name="connsiteY4" fmla="*/ 56475 h 1924854"/>
                    <a:gd name="connsiteX5" fmla="*/ 0 w 345009"/>
                    <a:gd name="connsiteY5" fmla="*/ 6920 h 1924854"/>
                    <a:gd name="connsiteX6" fmla="*/ 0 w 345009"/>
                    <a:gd name="connsiteY6" fmla="*/ 0 h 1924854"/>
                    <a:gd name="connsiteX7" fmla="*/ 86834 w 345009"/>
                    <a:gd name="connsiteY7" fmla="*/ 50448 h 1924854"/>
                    <a:gd name="connsiteX8" fmla="*/ 250010 w 345009"/>
                    <a:gd name="connsiteY8" fmla="*/ 288628 h 1924854"/>
                    <a:gd name="connsiteX9" fmla="*/ 344880 w 345009"/>
                    <a:gd name="connsiteY9" fmla="*/ 867446 h 1924854"/>
                    <a:gd name="connsiteX10" fmla="*/ 208714 w 345009"/>
                    <a:gd name="connsiteY10" fmla="*/ 1924854 h 192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009" h="1924854">
                      <a:moveTo>
                        <a:pt x="208714" y="1924854"/>
                      </a:moveTo>
                      <a:lnTo>
                        <a:pt x="204026" y="1922622"/>
                      </a:lnTo>
                      <a:cubicBezTo>
                        <a:pt x="298003" y="1515016"/>
                        <a:pt x="342648" y="1160091"/>
                        <a:pt x="341085" y="867669"/>
                      </a:cubicBezTo>
                      <a:cubicBezTo>
                        <a:pt x="339299" y="634847"/>
                        <a:pt x="307602" y="441312"/>
                        <a:pt x="246885" y="292199"/>
                      </a:cubicBezTo>
                      <a:cubicBezTo>
                        <a:pt x="194651" y="164292"/>
                        <a:pt x="130139" y="93307"/>
                        <a:pt x="85495" y="56475"/>
                      </a:cubicBezTo>
                      <a:cubicBezTo>
                        <a:pt x="60542" y="34482"/>
                        <a:pt x="31487" y="17640"/>
                        <a:pt x="0" y="6920"/>
                      </a:cubicBezTo>
                      <a:lnTo>
                        <a:pt x="0" y="0"/>
                      </a:lnTo>
                      <a:cubicBezTo>
                        <a:pt x="31936" y="11041"/>
                        <a:pt x="61425" y="28173"/>
                        <a:pt x="86834" y="50448"/>
                      </a:cubicBezTo>
                      <a:cubicBezTo>
                        <a:pt x="131479" y="87727"/>
                        <a:pt x="198446" y="159381"/>
                        <a:pt x="250010" y="288628"/>
                      </a:cubicBezTo>
                      <a:cubicBezTo>
                        <a:pt x="311396" y="438857"/>
                        <a:pt x="343317" y="633731"/>
                        <a:pt x="344880" y="867446"/>
                      </a:cubicBezTo>
                      <a:cubicBezTo>
                        <a:pt x="347782" y="1160761"/>
                        <a:pt x="302021" y="1516579"/>
                        <a:pt x="208714" y="192485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10"/>
                <p:cNvSpPr/>
                <p:nvPr/>
              </p:nvSpPr>
              <p:spPr>
                <a:xfrm flipH="1" flipV="1">
                  <a:off x="5218" y="3913"/>
                  <a:ext cx="1106" cy="3293"/>
                </a:xfrm>
                <a:custGeom>
                  <a:avLst/>
                  <a:gdLst>
                    <a:gd name="connsiteX0" fmla="*/ 0 w 983124"/>
                    <a:gd name="connsiteY0" fmla="*/ 8129 h 1927849"/>
                    <a:gd name="connsiteX1" fmla="*/ 426356 w 983124"/>
                    <a:gd name="connsiteY1" fmla="*/ 1927850 h 1927849"/>
                    <a:gd name="connsiteX2" fmla="*/ 979727 w 983124"/>
                    <a:gd name="connsiteY2" fmla="*/ 1927850 h 1927849"/>
                    <a:gd name="connsiteX3" fmla="*/ 0 w 983124"/>
                    <a:gd name="connsiteY3" fmla="*/ 8129 h 1927849"/>
                  </a:gdLst>
                  <a:ahLst/>
                  <a:cxnLst>
                    <a:cxn ang="0">
                      <a:pos x="connsiteX0" y="connsiteY0"/>
                    </a:cxn>
                    <a:cxn ang="0">
                      <a:pos x="connsiteX1" y="connsiteY1"/>
                    </a:cxn>
                    <a:cxn ang="0">
                      <a:pos x="connsiteX2" y="connsiteY2"/>
                    </a:cxn>
                    <a:cxn ang="0">
                      <a:pos x="connsiteX3" y="connsiteY3"/>
                    </a:cxn>
                  </a:cxnLst>
                  <a:rect l="l" t="t" r="r" b="b"/>
                  <a:pathLst>
                    <a:path w="983124" h="1927849">
                      <a:moveTo>
                        <a:pt x="0" y="8129"/>
                      </a:moveTo>
                      <a:cubicBezTo>
                        <a:pt x="0" y="8129"/>
                        <a:pt x="580381" y="-174467"/>
                        <a:pt x="426356" y="1927850"/>
                      </a:cubicBezTo>
                      <a:lnTo>
                        <a:pt x="979727" y="1927850"/>
                      </a:lnTo>
                      <a:cubicBezTo>
                        <a:pt x="979727" y="1927850"/>
                        <a:pt x="1093794" y="-145448"/>
                        <a:pt x="0" y="8129"/>
                      </a:cubicBezTo>
                      <a:close/>
                    </a:path>
                  </a:pathLst>
                </a:custGeom>
                <a:gradFill>
                  <a:gsLst>
                    <a:gs pos="0">
                      <a:srgbClr val="7B32B2"/>
                    </a:gs>
                    <a:gs pos="100000">
                      <a:srgbClr val="401A5D"/>
                    </a:gs>
                  </a:gsLst>
                  <a:lin ang="5400000" scaled="0"/>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3143" y="2338964"/>
            <a:ext cx="12200020" cy="2246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800" dirty="0"/>
              <a:t>访问开源项目获取专业测试云高校合作相关资料：</a:t>
            </a:r>
            <a:endParaRPr lang="en-US" altLang="zh-CN" sz="2800" dirty="0"/>
          </a:p>
          <a:p>
            <a:pPr algn="l"/>
            <a:endParaRPr lang="en-US" altLang="zh-CN" sz="2800" dirty="0"/>
          </a:p>
          <a:p>
            <a:pPr algn="l"/>
            <a:r>
              <a:rPr lang="en-US" altLang="zh-CN" sz="2800" dirty="0"/>
              <a:t>GitHub</a:t>
            </a:r>
            <a:r>
              <a:rPr lang="zh-CN" altLang="en-US" sz="2800" dirty="0"/>
              <a:t> 地  址：</a:t>
            </a:r>
            <a:r>
              <a:rPr lang="en-GB" altLang="zh-CN" sz="2800" dirty="0">
                <a:hlinkClick r:id="rId1"/>
              </a:rPr>
              <a:t>https://github.com/fit2cloud-edu/MeterSphere</a:t>
            </a:r>
            <a:r>
              <a:rPr lang="zh-CN" altLang="en-US" sz="2800" dirty="0"/>
              <a:t> </a:t>
            </a:r>
            <a:endParaRPr lang="en-GB" altLang="zh-CN" sz="2800" dirty="0"/>
          </a:p>
          <a:p>
            <a:pPr algn="l"/>
            <a:r>
              <a:rPr lang="en-US" altLang="zh-CN" sz="2800" dirty="0" err="1"/>
              <a:t>Gitee</a:t>
            </a:r>
            <a:r>
              <a:rPr lang="zh-CN" altLang="en-US" sz="2800" dirty="0"/>
              <a:t> 码云地址 ： </a:t>
            </a:r>
            <a:r>
              <a:rPr lang="en-GB" altLang="zh-CN" sz="2800" dirty="0">
                <a:hlinkClick r:id="rId2"/>
              </a:rPr>
              <a:t>https://gitee.com/fit2cloud-edu/MeterSphere</a:t>
            </a:r>
            <a:r>
              <a:rPr lang="zh-CN" altLang="en-US" sz="2800" dirty="0"/>
              <a:t> </a:t>
            </a:r>
            <a:endParaRPr lang="en-GB" altLang="zh-CN" sz="2800" dirty="0"/>
          </a:p>
          <a:p>
            <a:pPr algn="l"/>
            <a:endParaRPr lang="zh-CN" altLang="en-US" sz="2800" dirty="0"/>
          </a:p>
        </p:txBody>
      </p:sp>
      <p:sp>
        <p:nvSpPr>
          <p:cNvPr id="3" name="持续测试是持续交付发展的必然需求"/>
          <p:cNvSpPr txBox="1"/>
          <p:nvPr/>
        </p:nvSpPr>
        <p:spPr>
          <a:xfrm>
            <a:off x="8428679" y="943473"/>
            <a:ext cx="752665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rPr>
              <a:t>写在前面：获取资料</a:t>
            </a:r>
            <a:endParaRPr dirty="0">
              <a:latin typeface="方正黑体简体" panose="02010601030101010101" charset="-122"/>
              <a:ea typeface="方正黑体简体" panose="02010601030101010101" charset="-122"/>
            </a:endParaRPr>
          </a:p>
        </p:txBody>
      </p:sp>
      <p:pic>
        <p:nvPicPr>
          <p:cNvPr id="4" name="图片 3"/>
          <p:cNvPicPr>
            <a:picLocks noChangeAspect="1"/>
          </p:cNvPicPr>
          <p:nvPr/>
        </p:nvPicPr>
        <p:blipFill>
          <a:blip r:embed="rId3"/>
          <a:stretch>
            <a:fillRect/>
          </a:stretch>
        </p:blipFill>
        <p:spPr>
          <a:xfrm>
            <a:off x="2256729" y="6369988"/>
            <a:ext cx="8117110" cy="4640018"/>
          </a:xfrm>
          <a:prstGeom prst="rect">
            <a:avLst/>
          </a:prstGeom>
        </p:spPr>
      </p:pic>
      <p:sp>
        <p:nvSpPr>
          <p:cNvPr id="6" name="文本框 5"/>
          <p:cNvSpPr txBox="1"/>
          <p:nvPr/>
        </p:nvSpPr>
        <p:spPr>
          <a:xfrm>
            <a:off x="1523143" y="5110303"/>
            <a:ext cx="417055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以码云为例：</a:t>
            </a:r>
            <a:endParaRPr lang="zh-CN" altLang="en-US" dirty="0"/>
          </a:p>
        </p:txBody>
      </p:sp>
      <p:pic>
        <p:nvPicPr>
          <p:cNvPr id="7" name="图片 6"/>
          <p:cNvPicPr>
            <a:picLocks noChangeAspect="1"/>
          </p:cNvPicPr>
          <p:nvPr/>
        </p:nvPicPr>
        <p:blipFill>
          <a:blip r:embed="rId4"/>
          <a:stretch>
            <a:fillRect/>
          </a:stretch>
        </p:blipFill>
        <p:spPr>
          <a:xfrm>
            <a:off x="13001085" y="6369988"/>
            <a:ext cx="7127524" cy="4640018"/>
          </a:xfrm>
          <a:prstGeom prst="rect">
            <a:avLst/>
          </a:prstGeom>
        </p:spPr>
      </p:pic>
      <p:sp>
        <p:nvSpPr>
          <p:cNvPr id="9" name="文本框 8"/>
          <p:cNvSpPr txBox="1"/>
          <p:nvPr/>
        </p:nvSpPr>
        <p:spPr>
          <a:xfrm>
            <a:off x="221143" y="5785213"/>
            <a:ext cx="121882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rgbClr val="FF0000"/>
                </a:solidFill>
              </a:rPr>
              <a:t>点击 </a:t>
            </a:r>
            <a:r>
              <a:rPr lang="en-US" altLang="zh-CN" dirty="0" err="1">
                <a:solidFill>
                  <a:srgbClr val="FF0000"/>
                </a:solidFill>
              </a:rPr>
              <a:t>Gitee</a:t>
            </a:r>
            <a:r>
              <a:rPr lang="zh-CN" altLang="en-US" dirty="0">
                <a:solidFill>
                  <a:srgbClr val="FF0000"/>
                </a:solidFill>
              </a:rPr>
              <a:t> 码云项目地址</a:t>
            </a:r>
            <a:endParaRPr lang="zh-CN" altLang="en-US" dirty="0">
              <a:solidFill>
                <a:srgbClr val="FF0000"/>
              </a:solidFill>
            </a:endParaRPr>
          </a:p>
        </p:txBody>
      </p:sp>
      <p:sp>
        <p:nvSpPr>
          <p:cNvPr id="10" name="文本框 9"/>
          <p:cNvSpPr txBox="1"/>
          <p:nvPr/>
        </p:nvSpPr>
        <p:spPr>
          <a:xfrm>
            <a:off x="10470706" y="5785213"/>
            <a:ext cx="121882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rgbClr val="FF0000"/>
                </a:solidFill>
              </a:rPr>
              <a:t>注册或直接登录</a:t>
            </a:r>
            <a:endParaRPr lang="zh-CN" altLang="en-US" dirty="0">
              <a:solidFill>
                <a:srgbClr val="FF0000"/>
              </a:solidFill>
            </a:endParaRPr>
          </a:p>
        </p:txBody>
      </p:sp>
      <p:sp>
        <p:nvSpPr>
          <p:cNvPr id="11" name="虚尾箭头 10"/>
          <p:cNvSpPr/>
          <p:nvPr/>
        </p:nvSpPr>
        <p:spPr>
          <a:xfrm>
            <a:off x="10705171" y="8028878"/>
            <a:ext cx="2074127" cy="869796"/>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8"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7204710" y="1136920"/>
            <a:ext cx="99745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rPr>
              <a:t>一、软件测试实验指导手册</a:t>
            </a:r>
            <a:endParaRPr dirty="0">
              <a:latin typeface="方正黑体简体" panose="02010601030101010101" charset="-122"/>
              <a:ea typeface="方正黑体简体" panose="02010601030101010101" charset="-122"/>
            </a:endParaRPr>
          </a:p>
        </p:txBody>
      </p:sp>
      <p:sp>
        <p:nvSpPr>
          <p:cNvPr id="12" name="文本框 11"/>
          <p:cNvSpPr txBox="1"/>
          <p:nvPr/>
        </p:nvSpPr>
        <p:spPr>
          <a:xfrm>
            <a:off x="1879982" y="10457051"/>
            <a:ext cx="1220002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GB" sz="2800" dirty="0"/>
              <a:t>下载</a:t>
            </a:r>
            <a:r>
              <a:rPr lang="zh-CN" altLang="en-US" sz="2800" dirty="0"/>
              <a:t>地址：</a:t>
            </a:r>
            <a:endParaRPr lang="en-US" altLang="zh-CN" sz="2800" dirty="0"/>
          </a:p>
          <a:p>
            <a:pPr algn="l"/>
            <a:endParaRPr lang="en-US" altLang="zh-CN" sz="2800" dirty="0"/>
          </a:p>
          <a:p>
            <a:pPr algn="l"/>
            <a:r>
              <a:rPr lang="en-US" altLang="zh-CN" sz="2800" dirty="0"/>
              <a:t>GitHub</a:t>
            </a:r>
            <a:r>
              <a:rPr lang="zh-CN" altLang="en-US" sz="2800" dirty="0"/>
              <a:t>地址：</a:t>
            </a:r>
            <a:r>
              <a:rPr lang="en-GB" altLang="zh-CN" sz="2800" dirty="0">
                <a:hlinkClick r:id="rId1"/>
              </a:rPr>
              <a:t>https://github.com/fit2cloud-edu/MeterSphere</a:t>
            </a:r>
            <a:r>
              <a:rPr lang="zh-CN" altLang="en-US" sz="2800" dirty="0"/>
              <a:t> </a:t>
            </a:r>
            <a:endParaRPr lang="en-GB" altLang="zh-CN" sz="2800" dirty="0"/>
          </a:p>
          <a:p>
            <a:pPr algn="l"/>
            <a:r>
              <a:rPr lang="zh-CN" altLang="en-US" sz="2800" dirty="0"/>
              <a:t>码 云 地 址 ： </a:t>
            </a:r>
            <a:r>
              <a:rPr lang="en-GB" altLang="zh-CN" sz="2800" dirty="0">
                <a:hlinkClick r:id="rId2"/>
              </a:rPr>
              <a:t>https://gitee.com/fit2cloud-edu/MeterSphere</a:t>
            </a:r>
            <a:r>
              <a:rPr lang="zh-CN" altLang="en-US" sz="2800" dirty="0"/>
              <a:t> </a:t>
            </a:r>
            <a:endParaRPr lang="en-GB" altLang="zh-CN" sz="2800" dirty="0"/>
          </a:p>
          <a:p>
            <a:pPr algn="l"/>
            <a:endParaRPr lang="zh-CN" altLang="en-US" sz="2800" dirty="0"/>
          </a:p>
        </p:txBody>
      </p:sp>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grpSp>
        <p:nvGrpSpPr>
          <p:cNvPr id="6" name="组合 5"/>
          <p:cNvGrpSpPr/>
          <p:nvPr/>
        </p:nvGrpSpPr>
        <p:grpSpPr>
          <a:xfrm>
            <a:off x="2931160" y="2764790"/>
            <a:ext cx="18521680" cy="7891780"/>
            <a:chOff x="3780" y="3997"/>
            <a:chExt cx="31958" cy="15006"/>
          </a:xfrm>
        </p:grpSpPr>
        <p:pic>
          <p:nvPicPr>
            <p:cNvPr id="4" name="图片 3"/>
            <p:cNvPicPr>
              <a:picLocks noChangeAspect="1"/>
            </p:cNvPicPr>
            <p:nvPr/>
          </p:nvPicPr>
          <p:blipFill>
            <a:blip r:embed="rId3"/>
            <a:stretch>
              <a:fillRect/>
            </a:stretch>
          </p:blipFill>
          <p:spPr>
            <a:xfrm>
              <a:off x="16252" y="4223"/>
              <a:ext cx="19487" cy="14647"/>
            </a:xfrm>
            <a:prstGeom prst="rect">
              <a:avLst/>
            </a:prstGeom>
          </p:spPr>
        </p:pic>
        <p:pic>
          <p:nvPicPr>
            <p:cNvPr id="8" name="图片 7"/>
            <p:cNvPicPr>
              <a:picLocks noChangeAspect="1"/>
            </p:cNvPicPr>
            <p:nvPr/>
          </p:nvPicPr>
          <p:blipFill>
            <a:blip r:embed="rId4"/>
            <a:stretch>
              <a:fillRect/>
            </a:stretch>
          </p:blipFill>
          <p:spPr>
            <a:xfrm>
              <a:off x="3780" y="3997"/>
              <a:ext cx="10849" cy="15006"/>
            </a:xfrm>
            <a:prstGeom prst="rect">
              <a:avLst/>
            </a:prstGeom>
          </p:spPr>
        </p:pic>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7138670" y="1397706"/>
            <a:ext cx="1010666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二、软件测试实验教学</a:t>
            </a:r>
            <a:r>
              <a:rPr lang="en-US" altLang="zh-CN" dirty="0">
                <a:latin typeface="方正黑体简体" panose="02010601030101010101" charset="-122"/>
                <a:ea typeface="方正黑体简体" panose="02010601030101010101" charset="-122"/>
                <a:cs typeface="方正黑体简体" panose="02010601030101010101" charset="-122"/>
              </a:rPr>
              <a:t> </a:t>
            </a:r>
            <a:r>
              <a:rPr lang="en-US" altLang="zh-CN" dirty="0">
                <a:latin typeface="Times New Roman Bold" panose="02020603050405020304" charset="0"/>
                <a:ea typeface="方正黑体简体" panose="02010601030101010101" charset="-122"/>
                <a:cs typeface="Times New Roman Bold" panose="02020603050405020304" charset="0"/>
              </a:rPr>
              <a:t>PPT</a:t>
            </a:r>
            <a:endParaRPr lang="en-US" altLang="zh-CN" dirty="0">
              <a:latin typeface="Times New Roman Bold" panose="02020603050405020304" charset="0"/>
              <a:ea typeface="方正黑体简体" panose="02010601030101010101" charset="-122"/>
              <a:cs typeface="Times New Roman Bold" panose="02020603050405020304" charset="0"/>
            </a:endParaRPr>
          </a:p>
        </p:txBody>
      </p:sp>
      <p:sp>
        <p:nvSpPr>
          <p:cNvPr id="7" name="文本框 6"/>
          <p:cNvSpPr txBox="1"/>
          <p:nvPr/>
        </p:nvSpPr>
        <p:spPr>
          <a:xfrm>
            <a:off x="1904827" y="10805348"/>
            <a:ext cx="1220002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GB" sz="2800" dirty="0"/>
              <a:t>下载</a:t>
            </a:r>
            <a:r>
              <a:rPr lang="zh-CN" altLang="en-US" sz="2800" dirty="0"/>
              <a:t>地址：</a:t>
            </a:r>
            <a:endParaRPr lang="en-US" altLang="zh-CN" sz="2800" dirty="0"/>
          </a:p>
          <a:p>
            <a:pPr algn="l"/>
            <a:endParaRPr lang="en-US" altLang="zh-CN" sz="2800" dirty="0"/>
          </a:p>
          <a:p>
            <a:pPr algn="l"/>
            <a:r>
              <a:rPr lang="en-US" altLang="zh-CN" sz="2800" dirty="0"/>
              <a:t>GitHub</a:t>
            </a:r>
            <a:r>
              <a:rPr lang="zh-CN" altLang="en-US" sz="2800" dirty="0"/>
              <a:t>地址：</a:t>
            </a:r>
            <a:r>
              <a:rPr lang="en-GB" altLang="zh-CN" sz="2800" dirty="0">
                <a:hlinkClick r:id="rId1"/>
              </a:rPr>
              <a:t>https://github.com/fit2cloud-edu/MeterSphere</a:t>
            </a:r>
            <a:r>
              <a:rPr lang="zh-CN" altLang="en-US" sz="2800" dirty="0"/>
              <a:t> </a:t>
            </a:r>
            <a:endParaRPr lang="en-GB" altLang="zh-CN" sz="2800" dirty="0"/>
          </a:p>
          <a:p>
            <a:pPr algn="l"/>
            <a:r>
              <a:rPr lang="zh-CN" altLang="en-US" sz="2800" dirty="0"/>
              <a:t>码 云 地 址 ： </a:t>
            </a:r>
            <a:r>
              <a:rPr lang="en-GB" altLang="zh-CN" sz="2800" dirty="0">
                <a:hlinkClick r:id="rId2"/>
              </a:rPr>
              <a:t>https://gitee.com/fit2cloud-edu/MeterSphere</a:t>
            </a:r>
            <a:r>
              <a:rPr lang="zh-CN" altLang="en-US" sz="2800" dirty="0"/>
              <a:t> </a:t>
            </a:r>
            <a:endParaRPr lang="en-GB" altLang="zh-CN" sz="2800" dirty="0"/>
          </a:p>
          <a:p>
            <a:pPr algn="l"/>
            <a:endParaRPr lang="zh-CN" altLang="en-US" sz="2800" dirty="0"/>
          </a:p>
        </p:txBody>
      </p:sp>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4"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grpSp>
        <p:nvGrpSpPr>
          <p:cNvPr id="6" name="组合 5"/>
          <p:cNvGrpSpPr/>
          <p:nvPr/>
        </p:nvGrpSpPr>
        <p:grpSpPr>
          <a:xfrm>
            <a:off x="2551748" y="4266565"/>
            <a:ext cx="19280505" cy="5796280"/>
            <a:chOff x="2646" y="6719"/>
            <a:chExt cx="30363" cy="9128"/>
          </a:xfrm>
        </p:grpSpPr>
        <p:pic>
          <p:nvPicPr>
            <p:cNvPr id="3" name="图片 2"/>
            <p:cNvPicPr>
              <a:picLocks noChangeAspect="1"/>
            </p:cNvPicPr>
            <p:nvPr/>
          </p:nvPicPr>
          <p:blipFill>
            <a:blip r:embed="rId3"/>
            <a:stretch>
              <a:fillRect/>
            </a:stretch>
          </p:blipFill>
          <p:spPr>
            <a:xfrm>
              <a:off x="2646" y="7058"/>
              <a:ext cx="15498" cy="8504"/>
            </a:xfrm>
            <a:prstGeom prst="rect">
              <a:avLst/>
            </a:prstGeom>
            <a:ln>
              <a:noFill/>
            </a:ln>
            <a:effectLst>
              <a:outerShdw blurRad="63500" sx="101000" sy="101000" algn="ctr" rotWithShape="0">
                <a:prstClr val="black">
                  <a:alpha val="40000"/>
                </a:prstClr>
              </a:outerShdw>
            </a:effectLst>
          </p:spPr>
        </p:pic>
        <p:pic>
          <p:nvPicPr>
            <p:cNvPr id="2" name="图片 1"/>
            <p:cNvPicPr>
              <a:picLocks noChangeAspect="1"/>
            </p:cNvPicPr>
            <p:nvPr/>
          </p:nvPicPr>
          <p:blipFill>
            <a:blip r:embed="rId4"/>
            <a:stretch>
              <a:fillRect/>
            </a:stretch>
          </p:blipFill>
          <p:spPr>
            <a:xfrm>
              <a:off x="18065" y="6719"/>
              <a:ext cx="14945" cy="9128"/>
            </a:xfrm>
            <a:prstGeom prst="rect">
              <a:avLst/>
            </a:prstGeom>
          </p:spPr>
        </p:pic>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4511458" y="1422400"/>
            <a:ext cx="1580578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三、</a:t>
            </a:r>
            <a:r>
              <a:rPr lang="en-US" altLang="zh-CN" dirty="0">
                <a:latin typeface="方正黑体简体" panose="02010601030101010101" charset="-122"/>
                <a:ea typeface="方正黑体简体" panose="02010601030101010101" charset="-122"/>
                <a:cs typeface="方正黑体简体" panose="02010601030101010101" charset="-122"/>
              </a:rPr>
              <a:t>《 </a:t>
            </a:r>
            <a:r>
              <a:rPr lang="en-US" altLang="zh-CN" dirty="0" err="1">
                <a:latin typeface="Times New Roman Bold" panose="02020603050405020304" charset="0"/>
                <a:ea typeface="方正黑体简体" panose="02010601030101010101" charset="-122"/>
                <a:cs typeface="Times New Roman Bold" panose="02020603050405020304" charset="0"/>
              </a:rPr>
              <a:t>MeterSphere</a:t>
            </a:r>
            <a:r>
              <a:rPr lang="zh-CN" altLang="en-US" dirty="0">
                <a:latin typeface="方正黑体简体" panose="02010601030101010101" charset="-122"/>
                <a:ea typeface="方正黑体简体" panose="02010601030101010101" charset="-122"/>
                <a:cs typeface="方正黑体简体" panose="02010601030101010101" charset="-122"/>
              </a:rPr>
              <a:t> 专业测试云</a:t>
            </a:r>
            <a:r>
              <a:rPr lang="en-US" altLang="zh-CN" dirty="0">
                <a:latin typeface="方正黑体简体" panose="02010601030101010101" charset="-122"/>
                <a:ea typeface="方正黑体简体" panose="02010601030101010101" charset="-122"/>
                <a:cs typeface="方正黑体简体" panose="02010601030101010101" charset="-122"/>
              </a:rPr>
              <a:t>》</a:t>
            </a:r>
            <a:r>
              <a:rPr lang="zh-CN" altLang="en-US" dirty="0">
                <a:latin typeface="方正黑体简体" panose="02010601030101010101" charset="-122"/>
                <a:ea typeface="方正黑体简体" panose="02010601030101010101" charset="-122"/>
                <a:cs typeface="方正黑体简体" panose="02010601030101010101" charset="-122"/>
              </a:rPr>
              <a:t>免费环境</a:t>
            </a:r>
            <a:endParaRPr dirty="0">
              <a:latin typeface="方正黑体简体" panose="02010601030101010101" charset="-122"/>
              <a:ea typeface="方正黑体简体" panose="02010601030101010101" charset="-122"/>
              <a:cs typeface="方正黑体简体" panose="02010601030101010101" charset="-122"/>
            </a:endParaRPr>
          </a:p>
        </p:txBody>
      </p:sp>
      <p:sp>
        <p:nvSpPr>
          <p:cNvPr id="11" name="文本框 10"/>
          <p:cNvSpPr txBox="1"/>
          <p:nvPr/>
        </p:nvSpPr>
        <p:spPr>
          <a:xfrm>
            <a:off x="3226074" y="11754991"/>
            <a:ext cx="1219809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a:t>
            </a:r>
            <a:endParaRPr lang="en-US" altLang="zh-CN" dirty="0"/>
          </a:p>
          <a:p>
            <a:pPr algn="l"/>
            <a:r>
              <a:rPr lang="zh-CN" altLang="en-US" dirty="0">
                <a:hlinkClick r:id="rId1"/>
              </a:rPr>
              <a:t>https://www.metersphere.com/index</a:t>
            </a:r>
            <a:endParaRPr lang="en-US" altLang="zh-CN" dirty="0"/>
          </a:p>
        </p:txBody>
      </p:sp>
      <p:pic>
        <p:nvPicPr>
          <p:cNvPr id="2" name="图片 1"/>
          <p:cNvPicPr>
            <a:picLocks noChangeAspect="1"/>
          </p:cNvPicPr>
          <p:nvPr/>
        </p:nvPicPr>
        <p:blipFill>
          <a:blip r:embed="rId2"/>
          <a:stretch>
            <a:fillRect/>
          </a:stretch>
        </p:blipFill>
        <p:spPr>
          <a:xfrm>
            <a:off x="4419283" y="2816225"/>
            <a:ext cx="15545435" cy="8686800"/>
          </a:xfrm>
          <a:prstGeom prst="rect">
            <a:avLst/>
          </a:prstGeom>
          <a:effectLst>
            <a:reflection blurRad="63500" stA="35000" endA="300" endPos="22000" dir="5400000" sy="-100000" algn="bl" rotWithShape="0"/>
          </a:effectLst>
        </p:spPr>
      </p:pic>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5"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913253" y="11020547"/>
            <a:ext cx="1219809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a:t>
            </a:r>
            <a:endParaRPr lang="en-US" altLang="zh-CN" dirty="0"/>
          </a:p>
          <a:p>
            <a:pPr algn="l"/>
            <a:r>
              <a:rPr lang="zh-CN" altLang="en-US" dirty="0">
                <a:hlinkClick r:id="rId1"/>
              </a:rPr>
              <a:t>https://www.metersphere.com/index</a:t>
            </a:r>
            <a:endParaRPr lang="en-US" altLang="zh-CN" dirty="0"/>
          </a:p>
        </p:txBody>
      </p:sp>
      <p:sp>
        <p:nvSpPr>
          <p:cNvPr id="3" name="圆角矩形 2"/>
          <p:cNvSpPr/>
          <p:nvPr/>
        </p:nvSpPr>
        <p:spPr>
          <a:xfrm>
            <a:off x="11229980" y="5659727"/>
            <a:ext cx="1219200" cy="172278"/>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grpSp>
        <p:nvGrpSpPr>
          <p:cNvPr id="8" name="组合 7"/>
          <p:cNvGrpSpPr/>
          <p:nvPr/>
        </p:nvGrpSpPr>
        <p:grpSpPr>
          <a:xfrm>
            <a:off x="1148715" y="1843088"/>
            <a:ext cx="22086570" cy="10029825"/>
            <a:chOff x="2605" y="3257"/>
            <a:chExt cx="34782" cy="15795"/>
          </a:xfrm>
        </p:grpSpPr>
        <p:pic>
          <p:nvPicPr>
            <p:cNvPr id="2" name="图片 1"/>
            <p:cNvPicPr>
              <a:picLocks noChangeAspect="1"/>
            </p:cNvPicPr>
            <p:nvPr/>
          </p:nvPicPr>
          <p:blipFill>
            <a:blip r:embed="rId2"/>
            <a:stretch>
              <a:fillRect/>
            </a:stretch>
          </p:blipFill>
          <p:spPr>
            <a:xfrm>
              <a:off x="2605" y="3257"/>
              <a:ext cx="11885" cy="11301"/>
            </a:xfrm>
            <a:prstGeom prst="rect">
              <a:avLst/>
            </a:prstGeom>
          </p:spPr>
        </p:pic>
        <p:pic>
          <p:nvPicPr>
            <p:cNvPr id="4" name="图片 3"/>
            <p:cNvPicPr>
              <a:picLocks noChangeAspect="1"/>
            </p:cNvPicPr>
            <p:nvPr/>
          </p:nvPicPr>
          <p:blipFill>
            <a:blip r:embed="rId3"/>
            <a:stretch>
              <a:fillRect/>
            </a:stretch>
          </p:blipFill>
          <p:spPr>
            <a:xfrm>
              <a:off x="12265" y="5811"/>
              <a:ext cx="15225" cy="9862"/>
            </a:xfrm>
            <a:prstGeom prst="rect">
              <a:avLst/>
            </a:prstGeom>
          </p:spPr>
        </p:pic>
        <p:grpSp>
          <p:nvGrpSpPr>
            <p:cNvPr id="6" name="组合 5"/>
            <p:cNvGrpSpPr/>
            <p:nvPr/>
          </p:nvGrpSpPr>
          <p:grpSpPr>
            <a:xfrm>
              <a:off x="24643" y="7724"/>
              <a:ext cx="12744" cy="11328"/>
              <a:chOff x="15659989" y="6155974"/>
              <a:chExt cx="8092205" cy="7193071"/>
            </a:xfrm>
          </p:grpSpPr>
          <p:pic>
            <p:nvPicPr>
              <p:cNvPr id="7" name="图片 6"/>
              <p:cNvPicPr>
                <a:picLocks noChangeAspect="1"/>
              </p:cNvPicPr>
              <p:nvPr/>
            </p:nvPicPr>
            <p:blipFill>
              <a:blip r:embed="rId4"/>
              <a:stretch>
                <a:fillRect/>
              </a:stretch>
            </p:blipFill>
            <p:spPr>
              <a:xfrm>
                <a:off x="15659989" y="6155974"/>
                <a:ext cx="8092205" cy="7193071"/>
              </a:xfrm>
              <a:prstGeom prst="rect">
                <a:avLst/>
              </a:prstGeom>
            </p:spPr>
          </p:pic>
          <p:sp>
            <p:nvSpPr>
              <p:cNvPr id="12" name="圆角矩形 11"/>
              <p:cNvSpPr/>
              <p:nvPr/>
            </p:nvSpPr>
            <p:spPr>
              <a:xfrm>
                <a:off x="18090058" y="9657754"/>
                <a:ext cx="793166" cy="236744"/>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持续测试是持续交付发展的必然需求"/>
              <p:cNvSpPr txBox="1"/>
              <p:nvPr/>
            </p:nvSpPr>
            <p:spPr>
              <a:xfrm>
                <a:off x="17965094" y="11046323"/>
                <a:ext cx="1352635" cy="400108"/>
              </a:xfrm>
              <a:prstGeom prst="rect">
                <a:avLst/>
              </a:prstGeom>
              <a:solidFill>
                <a:schemeClr val="bg1"/>
              </a:solidFill>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r>
                  <a:rPr lang="zh-CN" altLang="en-US" sz="1400" dirty="0"/>
                  <a:t>飞致云学堂</a:t>
                </a:r>
                <a:endParaRPr sz="1400" dirty="0"/>
              </a:p>
            </p:txBody>
          </p:sp>
        </p:grpSp>
      </p:grpSp>
      <p:sp>
        <p:nvSpPr>
          <p:cNvPr id="17"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8"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第一步：完成注册</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913253" y="11068672"/>
            <a:ext cx="1219809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a:t>
            </a:r>
            <a:endParaRPr lang="en-US" altLang="zh-CN" dirty="0"/>
          </a:p>
          <a:p>
            <a:pPr algn="l"/>
            <a:r>
              <a:rPr lang="zh-CN" altLang="en-US" dirty="0">
                <a:hlinkClick r:id="rId1"/>
              </a:rPr>
              <a:t>https://www.metersphere.com/index</a:t>
            </a:r>
            <a:endParaRPr lang="en-US" altLang="zh-CN" dirty="0"/>
          </a:p>
        </p:txBody>
      </p:sp>
      <p:grpSp>
        <p:nvGrpSpPr>
          <p:cNvPr id="2" name="组合 1"/>
          <p:cNvGrpSpPr/>
          <p:nvPr/>
        </p:nvGrpSpPr>
        <p:grpSpPr>
          <a:xfrm>
            <a:off x="707390" y="2546350"/>
            <a:ext cx="22969220" cy="7373620"/>
            <a:chOff x="1114" y="4010"/>
            <a:chExt cx="36172" cy="11612"/>
          </a:xfrm>
        </p:grpSpPr>
        <p:pic>
          <p:nvPicPr>
            <p:cNvPr id="8" name="图片 7"/>
            <p:cNvPicPr>
              <a:picLocks noChangeAspect="1"/>
            </p:cNvPicPr>
            <p:nvPr/>
          </p:nvPicPr>
          <p:blipFill>
            <a:blip r:embed="rId2"/>
            <a:stretch>
              <a:fillRect/>
            </a:stretch>
          </p:blipFill>
          <p:spPr>
            <a:xfrm>
              <a:off x="1114" y="4049"/>
              <a:ext cx="18086" cy="11545"/>
            </a:xfrm>
            <a:prstGeom prst="rect">
              <a:avLst/>
            </a:prstGeom>
          </p:spPr>
        </p:pic>
        <p:pic>
          <p:nvPicPr>
            <p:cNvPr id="9" name="图片 8"/>
            <p:cNvPicPr>
              <a:picLocks noChangeAspect="1"/>
            </p:cNvPicPr>
            <p:nvPr/>
          </p:nvPicPr>
          <p:blipFill>
            <a:blip r:embed="rId3"/>
            <a:stretch>
              <a:fillRect/>
            </a:stretch>
          </p:blipFill>
          <p:spPr>
            <a:xfrm>
              <a:off x="19200" y="4010"/>
              <a:ext cx="18086" cy="11613"/>
            </a:xfrm>
            <a:prstGeom prst="rect">
              <a:avLst/>
            </a:prstGeom>
          </p:spPr>
        </p:pic>
      </p:grpSp>
      <p:sp>
        <p:nvSpPr>
          <p:cNvPr id="14"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5"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第一步：完成注册</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795807" y="2292328"/>
            <a:ext cx="16792387" cy="9131344"/>
          </a:xfrm>
          <a:prstGeom prst="rect">
            <a:avLst/>
          </a:prstGeom>
        </p:spPr>
      </p:pic>
      <p:sp>
        <p:nvSpPr>
          <p:cNvPr id="6"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7"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第一步：完成注册</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33969" y="10586524"/>
            <a:ext cx="1737231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rPr>
              <a:t>注意事项：</a:t>
            </a:r>
            <a:endParaRPr lang="en-US" altLang="zh-CN" b="0" dirty="0">
              <a:solidFill>
                <a:srgbClr val="FF0000"/>
              </a:solidFill>
              <a:latin typeface="source-han-sans-simplified-c"/>
            </a:endParaRPr>
          </a:p>
          <a:p>
            <a:pPr algn="l"/>
            <a:r>
              <a:rPr lang="en-US" altLang="zh-CN" b="0" i="0" dirty="0">
                <a:solidFill>
                  <a:srgbClr val="FF0000"/>
                </a:solidFill>
                <a:effectLst/>
                <a:latin typeface="source-han-sans-simplified-c"/>
              </a:rPr>
              <a:t>1</a:t>
            </a:r>
            <a:r>
              <a:rPr lang="zh-CN" altLang="en-US" b="0" i="0" dirty="0">
                <a:solidFill>
                  <a:srgbClr val="FF0000"/>
                </a:solidFill>
                <a:effectLst/>
                <a:latin typeface="source-han-sans-simplified-c"/>
              </a:rPr>
              <a:t>、提交后需要审批，通过后会自动移除非教育邮箱的账号，请注意备份或者自行移除。</a:t>
            </a:r>
            <a:endParaRPr lang="en-US" altLang="zh-CN" b="0" i="0" dirty="0">
              <a:solidFill>
                <a:srgbClr val="FF0000"/>
              </a:solidFill>
              <a:effectLst/>
              <a:latin typeface="source-han-sans-simplified-c"/>
            </a:endParaRPr>
          </a:p>
          <a:p>
            <a:pPr algn="l"/>
            <a:r>
              <a:rPr lang="en-US" altLang="zh-CN" b="0" dirty="0">
                <a:solidFill>
                  <a:srgbClr val="FF0000"/>
                </a:solidFill>
                <a:latin typeface="source-han-sans-simplified-c"/>
              </a:rPr>
              <a:t>2</a:t>
            </a:r>
            <a:r>
              <a:rPr lang="zh-CN" altLang="en-US" b="0" dirty="0">
                <a:solidFill>
                  <a:srgbClr val="FF0000"/>
                </a:solidFill>
                <a:latin typeface="source-han-sans-simplified-c"/>
              </a:rPr>
              <a:t>、上传附件材料不要大于</a:t>
            </a:r>
            <a:r>
              <a:rPr lang="en-US" altLang="zh-CN" b="0" dirty="0">
                <a:solidFill>
                  <a:srgbClr val="FF0000"/>
                </a:solidFill>
                <a:latin typeface="source-han-sans-simplified-c"/>
              </a:rPr>
              <a:t>3M</a:t>
            </a:r>
            <a:r>
              <a:rPr lang="zh-CN" altLang="en-US" b="0" dirty="0">
                <a:solidFill>
                  <a:srgbClr val="FF0000"/>
                </a:solidFill>
                <a:latin typeface="source-han-sans-simplified-c"/>
              </a:rPr>
              <a:t>。</a:t>
            </a:r>
            <a:endParaRPr lang="zh-CN" altLang="en-US" dirty="0">
              <a:solidFill>
                <a:srgbClr val="FF0000"/>
              </a:solidFill>
            </a:endParaRPr>
          </a:p>
        </p:txBody>
      </p:sp>
      <p:sp>
        <p:nvSpPr>
          <p:cNvPr id="11"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2"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第二步：申请高校版</a:t>
            </a:r>
            <a:endParaRPr b="0" dirty="0">
              <a:latin typeface="方正黑体简体" panose="02010601030101010101" charset="-122"/>
              <a:ea typeface="方正黑体简体" panose="02010601030101010101" charset="-122"/>
            </a:endParaRPr>
          </a:p>
        </p:txBody>
      </p:sp>
      <p:grpSp>
        <p:nvGrpSpPr>
          <p:cNvPr id="3" name="组合 2"/>
          <p:cNvGrpSpPr/>
          <p:nvPr/>
        </p:nvGrpSpPr>
        <p:grpSpPr>
          <a:xfrm>
            <a:off x="2011998" y="2954020"/>
            <a:ext cx="20360005" cy="6031230"/>
            <a:chOff x="2500" y="4652"/>
            <a:chExt cx="32063" cy="9498"/>
          </a:xfrm>
        </p:grpSpPr>
        <p:pic>
          <p:nvPicPr>
            <p:cNvPr id="4" name="图片 3"/>
            <p:cNvPicPr>
              <a:picLocks noChangeAspect="1"/>
            </p:cNvPicPr>
            <p:nvPr/>
          </p:nvPicPr>
          <p:blipFill>
            <a:blip r:embed="rId1"/>
            <a:stretch>
              <a:fillRect/>
            </a:stretch>
          </p:blipFill>
          <p:spPr>
            <a:xfrm>
              <a:off x="2500" y="4652"/>
              <a:ext cx="17527" cy="9498"/>
            </a:xfrm>
            <a:prstGeom prst="rect">
              <a:avLst/>
            </a:prstGeom>
          </p:spPr>
        </p:pic>
        <p:sp>
          <p:nvSpPr>
            <p:cNvPr id="8" name="虚尾箭头 7"/>
            <p:cNvSpPr/>
            <p:nvPr/>
          </p:nvSpPr>
          <p:spPr>
            <a:xfrm>
              <a:off x="20107" y="8663"/>
              <a:ext cx="2360" cy="192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2" name="图片 1"/>
            <p:cNvPicPr>
              <a:picLocks noChangeAspect="1"/>
            </p:cNvPicPr>
            <p:nvPr/>
          </p:nvPicPr>
          <p:blipFill>
            <a:blip r:embed="rId2"/>
            <a:stretch>
              <a:fillRect/>
            </a:stretch>
          </p:blipFill>
          <p:spPr>
            <a:xfrm>
              <a:off x="22467" y="4880"/>
              <a:ext cx="12096" cy="8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24743" y="11697392"/>
            <a:ext cx="20738965"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rPr>
              <a:t>注意事项：</a:t>
            </a:r>
            <a:endParaRPr lang="en-US" altLang="zh-CN" b="0" dirty="0">
              <a:solidFill>
                <a:srgbClr val="FF0000"/>
              </a:solidFill>
              <a:latin typeface="source-han-sans-simplified-c"/>
            </a:endParaRPr>
          </a:p>
          <a:p>
            <a:pPr algn="l"/>
            <a:r>
              <a:rPr lang="en-US" altLang="zh-CN" b="0" i="0" dirty="0">
                <a:solidFill>
                  <a:srgbClr val="FF0000"/>
                </a:solidFill>
                <a:effectLst/>
                <a:latin typeface="source-han-sans-simplified-c"/>
              </a:rPr>
              <a:t>1</a:t>
            </a:r>
            <a:r>
              <a:rPr lang="zh-CN" altLang="en-US" b="0" i="0" dirty="0">
                <a:solidFill>
                  <a:srgbClr val="FF0000"/>
                </a:solidFill>
                <a:effectLst/>
                <a:latin typeface="source-han-sans-simplified-c"/>
              </a:rPr>
              <a:t>、</a:t>
            </a:r>
            <a:r>
              <a:rPr lang="zh-CN" altLang="en-US" b="0" dirty="0">
                <a:solidFill>
                  <a:srgbClr val="FF0000"/>
                </a:solidFill>
                <a:latin typeface="source-han-sans-simplified-c"/>
              </a:rPr>
              <a:t>高校版默认为</a:t>
            </a:r>
            <a:r>
              <a:rPr lang="en-US" altLang="zh-CN" b="0" dirty="0">
                <a:solidFill>
                  <a:srgbClr val="FF0000"/>
                </a:solidFill>
                <a:latin typeface="source-han-sans-simplified-c"/>
              </a:rPr>
              <a:t>1</a:t>
            </a:r>
            <a:r>
              <a:rPr lang="zh-CN" altLang="en-US" b="0" dirty="0">
                <a:solidFill>
                  <a:srgbClr val="FF0000"/>
                </a:solidFill>
                <a:latin typeface="source-han-sans-simplified-c"/>
              </a:rPr>
              <a:t>年使用期、</a:t>
            </a:r>
            <a:r>
              <a:rPr lang="en-US" altLang="zh-CN" b="0" dirty="0">
                <a:solidFill>
                  <a:srgbClr val="FF0000"/>
                </a:solidFill>
                <a:latin typeface="source-han-sans-simplified-c"/>
              </a:rPr>
              <a:t>50</a:t>
            </a:r>
            <a:r>
              <a:rPr lang="zh-CN" altLang="en-US" b="0" dirty="0">
                <a:solidFill>
                  <a:srgbClr val="FF0000"/>
                </a:solidFill>
                <a:latin typeface="source-han-sans-simplified-c"/>
              </a:rPr>
              <a:t>个用户名额，后续可以跟进实际教学情况申请免费扩容 以及按年续期。</a:t>
            </a:r>
            <a:endParaRPr lang="zh-CN" altLang="en-US" dirty="0">
              <a:solidFill>
                <a:srgbClr val="FF0000"/>
              </a:solidFill>
            </a:endParaRPr>
          </a:p>
        </p:txBody>
      </p:sp>
      <p:grpSp>
        <p:nvGrpSpPr>
          <p:cNvPr id="2" name="组合 1"/>
          <p:cNvGrpSpPr/>
          <p:nvPr/>
        </p:nvGrpSpPr>
        <p:grpSpPr>
          <a:xfrm>
            <a:off x="1268730" y="2230120"/>
            <a:ext cx="21846540" cy="10005060"/>
            <a:chOff x="1964" y="3512"/>
            <a:chExt cx="34404" cy="15756"/>
          </a:xfrm>
        </p:grpSpPr>
        <p:sp>
          <p:nvSpPr>
            <p:cNvPr id="8" name="虚尾箭头 7"/>
            <p:cNvSpPr/>
            <p:nvPr/>
          </p:nvSpPr>
          <p:spPr>
            <a:xfrm>
              <a:off x="22837" y="9937"/>
              <a:ext cx="2360" cy="192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6" name="图片 5"/>
            <p:cNvPicPr>
              <a:picLocks noChangeAspect="1"/>
            </p:cNvPicPr>
            <p:nvPr/>
          </p:nvPicPr>
          <p:blipFill>
            <a:blip r:embed="rId1"/>
            <a:stretch>
              <a:fillRect/>
            </a:stretch>
          </p:blipFill>
          <p:spPr>
            <a:xfrm>
              <a:off x="1964" y="5348"/>
              <a:ext cx="20205" cy="10982"/>
            </a:xfrm>
            <a:prstGeom prst="rect">
              <a:avLst/>
            </a:prstGeom>
          </p:spPr>
        </p:pic>
        <p:pic>
          <p:nvPicPr>
            <p:cNvPr id="10" name="图片 9"/>
            <p:cNvPicPr>
              <a:picLocks noChangeAspect="1"/>
            </p:cNvPicPr>
            <p:nvPr/>
          </p:nvPicPr>
          <p:blipFill>
            <a:blip r:embed="rId2"/>
            <a:stretch>
              <a:fillRect/>
            </a:stretch>
          </p:blipFill>
          <p:spPr>
            <a:xfrm>
              <a:off x="25683" y="3512"/>
              <a:ext cx="10626" cy="7071"/>
            </a:xfrm>
            <a:prstGeom prst="rect">
              <a:avLst/>
            </a:prstGeom>
          </p:spPr>
        </p:pic>
        <p:pic>
          <p:nvPicPr>
            <p:cNvPr id="11" name="图片 10"/>
            <p:cNvPicPr>
              <a:picLocks noChangeAspect="1"/>
            </p:cNvPicPr>
            <p:nvPr/>
          </p:nvPicPr>
          <p:blipFill>
            <a:blip r:embed="rId3"/>
            <a:stretch>
              <a:fillRect/>
            </a:stretch>
          </p:blipFill>
          <p:spPr>
            <a:xfrm>
              <a:off x="25702" y="10658"/>
              <a:ext cx="10666" cy="8611"/>
            </a:xfrm>
            <a:prstGeom prst="rect">
              <a:avLst/>
            </a:prstGeom>
          </p:spPr>
        </p:pic>
      </p:grpSp>
      <p:sp>
        <p:nvSpPr>
          <p:cNvPr id="13"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4"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第三步：邀请用户</a:t>
            </a:r>
            <a:endParaRPr b="0" dirty="0">
              <a:latin typeface="方正黑体简体" panose="02010601030101010101" charset="-122"/>
              <a:ea typeface="方正黑体简体" panose="02010601030101010101" charset="-122"/>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30946" y="10142347"/>
            <a:ext cx="20738965" cy="2061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rPr>
              <a:t>注意事项：</a:t>
            </a:r>
            <a:endParaRPr lang="en-US" altLang="zh-CN" b="0" dirty="0">
              <a:solidFill>
                <a:srgbClr val="FF0000"/>
              </a:solidFill>
              <a:latin typeface="source-han-sans-simplified-c"/>
            </a:endParaRPr>
          </a:p>
          <a:p>
            <a:pPr algn="l"/>
            <a:r>
              <a:rPr lang="en-US" altLang="zh-CN" b="0" i="0" dirty="0">
                <a:solidFill>
                  <a:srgbClr val="FF0000"/>
                </a:solidFill>
                <a:effectLst/>
                <a:latin typeface="source-han-sans-simplified-c"/>
              </a:rPr>
              <a:t>1</a:t>
            </a:r>
            <a:r>
              <a:rPr lang="zh-CN" altLang="en-US" b="0" dirty="0">
                <a:solidFill>
                  <a:srgbClr val="FF0000"/>
                </a:solidFill>
                <a:latin typeface="source-han-sans-simplified-c"/>
              </a:rPr>
              <a:t>、到期不会清除历史数据，你仍可以进入工作台，对历史数据进行导出操作；</a:t>
            </a:r>
            <a:endParaRPr lang="zh-CN" altLang="en-US" b="0" dirty="0">
              <a:solidFill>
                <a:srgbClr val="FF0000"/>
              </a:solidFill>
              <a:latin typeface="source-han-sans-simplified-c"/>
            </a:endParaRPr>
          </a:p>
          <a:p>
            <a:pPr algn="l"/>
            <a:r>
              <a:rPr lang="en-US" altLang="zh-CN" b="0" dirty="0">
                <a:solidFill>
                  <a:srgbClr val="FF0000"/>
                </a:solidFill>
                <a:latin typeface="source-han-sans-simplified-c"/>
              </a:rPr>
              <a:t>2</a:t>
            </a:r>
            <a:r>
              <a:rPr lang="zh-CN" altLang="en-US" b="0" dirty="0">
                <a:solidFill>
                  <a:srgbClr val="FF0000"/>
                </a:solidFill>
                <a:latin typeface="source-han-sans-simplified-c"/>
              </a:rPr>
              <a:t>、延期通过后，权限立即恢复，请重新登录以便继续使用；</a:t>
            </a:r>
            <a:endParaRPr lang="en-US" altLang="zh-CN" b="0" dirty="0">
              <a:solidFill>
                <a:srgbClr val="FF0000"/>
              </a:solidFill>
              <a:latin typeface="source-han-sans-simplified-c"/>
            </a:endParaRPr>
          </a:p>
          <a:p>
            <a:pPr algn="l"/>
            <a:r>
              <a:rPr lang="en-US" altLang="zh-CN" b="0" dirty="0">
                <a:solidFill>
                  <a:srgbClr val="FF0000"/>
                </a:solidFill>
                <a:latin typeface="source-han-sans-simplified-c"/>
              </a:rPr>
              <a:t>3</a:t>
            </a:r>
            <a:r>
              <a:rPr lang="zh-CN" altLang="en-US" b="0" dirty="0">
                <a:solidFill>
                  <a:srgbClr val="FF0000"/>
                </a:solidFill>
                <a:latin typeface="source-han-sans-simplified-c"/>
              </a:rPr>
              <a:t>、</a:t>
            </a:r>
            <a:r>
              <a:rPr b="0" dirty="0">
                <a:solidFill>
                  <a:srgbClr val="FF0000"/>
                </a:solidFill>
                <a:latin typeface="source-han-sans-simplified-c"/>
              </a:rPr>
              <a:t>高校版申请续期按年申请，每次申请续期1年。</a:t>
            </a:r>
            <a:endParaRPr b="0" dirty="0">
              <a:solidFill>
                <a:srgbClr val="FF0000"/>
              </a:solidFill>
              <a:latin typeface="source-han-sans-simplified-c"/>
            </a:endParaRPr>
          </a:p>
        </p:txBody>
      </p:sp>
      <p:grpSp>
        <p:nvGrpSpPr>
          <p:cNvPr id="3" name="组合 2"/>
          <p:cNvGrpSpPr/>
          <p:nvPr/>
        </p:nvGrpSpPr>
        <p:grpSpPr>
          <a:xfrm>
            <a:off x="197485" y="2347595"/>
            <a:ext cx="23989030" cy="6941820"/>
            <a:chOff x="-34" y="3697"/>
            <a:chExt cx="37778" cy="10932"/>
          </a:xfrm>
        </p:grpSpPr>
        <p:sp>
          <p:nvSpPr>
            <p:cNvPr id="8" name="虚尾箭头 7"/>
            <p:cNvSpPr/>
            <p:nvPr/>
          </p:nvSpPr>
          <p:spPr>
            <a:xfrm>
              <a:off x="19770" y="8873"/>
              <a:ext cx="2360" cy="192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2" name="图片 1"/>
            <p:cNvPicPr>
              <a:picLocks noChangeAspect="1"/>
            </p:cNvPicPr>
            <p:nvPr/>
          </p:nvPicPr>
          <p:blipFill>
            <a:blip r:embed="rId1"/>
            <a:stretch>
              <a:fillRect/>
            </a:stretch>
          </p:blipFill>
          <p:spPr>
            <a:xfrm>
              <a:off x="22778" y="3796"/>
              <a:ext cx="14966" cy="9954"/>
            </a:xfrm>
            <a:prstGeom prst="rect">
              <a:avLst/>
            </a:prstGeom>
          </p:spPr>
        </p:pic>
        <p:pic>
          <p:nvPicPr>
            <p:cNvPr id="5" name="图片 4"/>
            <p:cNvPicPr>
              <a:picLocks noChangeAspect="1"/>
            </p:cNvPicPr>
            <p:nvPr/>
          </p:nvPicPr>
          <p:blipFill>
            <a:blip r:embed="rId2"/>
            <a:stretch>
              <a:fillRect/>
            </a:stretch>
          </p:blipFill>
          <p:spPr>
            <a:xfrm>
              <a:off x="-34" y="3697"/>
              <a:ext cx="19156" cy="10932"/>
            </a:xfrm>
            <a:prstGeom prst="rect">
              <a:avLst/>
            </a:prstGeom>
          </p:spPr>
        </p:pic>
      </p:grpSp>
      <p:pic>
        <p:nvPicPr>
          <p:cNvPr id="12" name="图片 11"/>
          <p:cNvPicPr>
            <a:picLocks noChangeAspect="1"/>
          </p:cNvPicPr>
          <p:nvPr/>
        </p:nvPicPr>
        <p:blipFill>
          <a:blip r:embed="rId3"/>
          <a:stretch>
            <a:fillRect/>
          </a:stretch>
        </p:blipFill>
        <p:spPr>
          <a:xfrm>
            <a:off x="16320122" y="4479930"/>
            <a:ext cx="5791200" cy="2565400"/>
          </a:xfrm>
          <a:prstGeom prst="rect">
            <a:avLst/>
          </a:prstGeom>
        </p:spPr>
      </p:pic>
      <p:sp>
        <p:nvSpPr>
          <p:cNvPr id="15"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6"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第四步：申请续期</a:t>
            </a:r>
            <a:endParaRPr b="0" dirty="0">
              <a:latin typeface="方正黑体简体" panose="02010601030101010101" charset="-122"/>
              <a:ea typeface="方正黑体简体" panose="02010601030101010101"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sz="5400" b="0" dirty="0">
                <a:solidFill>
                  <a:srgbClr val="773886">
                    <a:alpha val="80000"/>
                  </a:srgbClr>
                </a:solidFill>
                <a:latin typeface="方正黑体简体" panose="02010601030101010101" charset="-122"/>
                <a:ea typeface="方正黑体简体" panose="02010601030101010101" charset="-122"/>
                <a:sym typeface="+mn-ea"/>
              </a:rPr>
              <a:t>合作高校信息概览</a:t>
            </a:r>
            <a:endParaRPr lang="zh-CN" sz="5400" b="0" dirty="0">
              <a:solidFill>
                <a:srgbClr val="773886">
                  <a:alpha val="80000"/>
                </a:srgbClr>
              </a:solidFill>
              <a:latin typeface="方正黑体简体" panose="02010601030101010101" charset="-122"/>
              <a:ea typeface="方正黑体简体" panose="02010601030101010101" charset="-122"/>
              <a:sym typeface="+mn-ea"/>
            </a:endParaRPr>
          </a:p>
        </p:txBody>
      </p:sp>
      <p:pic>
        <p:nvPicPr>
          <p:cNvPr id="5" name="图片 4"/>
          <p:cNvPicPr>
            <a:picLocks noChangeAspect="1"/>
          </p:cNvPicPr>
          <p:nvPr/>
        </p:nvPicPr>
        <p:blipFill>
          <a:blip r:embed="rId1"/>
          <a:stretch>
            <a:fillRect/>
          </a:stretch>
        </p:blipFill>
        <p:spPr>
          <a:xfrm>
            <a:off x="744220" y="2106295"/>
            <a:ext cx="23131780" cy="9622155"/>
          </a:xfrm>
          <a:prstGeom prst="rect">
            <a:avLst/>
          </a:prstGeom>
        </p:spPr>
      </p:pic>
      <p:sp>
        <p:nvSpPr>
          <p:cNvPr id="17" name="矩形"/>
          <p:cNvSpPr/>
          <p:nvPr/>
        </p:nvSpPr>
        <p:spPr>
          <a:xfrm>
            <a:off x="-21273" y="-19202"/>
            <a:ext cx="5508000" cy="258797"/>
          </a:xfrm>
          <a:prstGeom prst="rect">
            <a:avLst/>
          </a:prstGeom>
          <a:solidFill>
            <a:srgbClr val="7E3A91"/>
          </a:solidFill>
          <a:ln w="12700">
            <a:miter lim="400000"/>
          </a:ln>
        </p:spPr>
        <p:txBody>
          <a:bodyPr lIns="45719" rIns="45719" anchor="ctr"/>
          <a:p>
            <a:pPr defTabSz="914400">
              <a:defRPr sz="2400">
                <a:solidFill>
                  <a:srgbClr val="FFFFFF"/>
                </a:solidFill>
                <a:latin typeface="Calibri"/>
                <a:ea typeface="Calibri"/>
                <a:cs typeface="Calibri"/>
                <a:sym typeface="Calibri"/>
              </a:defRPr>
            </a:pPr>
            <a:endParaRPr sz="320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4324350" y="3424356"/>
            <a:ext cx="15735300" cy="4914900"/>
          </a:xfrm>
          <a:prstGeom prst="rect">
            <a:avLst/>
          </a:prstGeom>
        </p:spPr>
      </p:pic>
      <p:sp>
        <p:nvSpPr>
          <p:cNvPr id="11"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5"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第五步：申请扩容</a:t>
            </a:r>
            <a:endParaRPr b="0" dirty="0">
              <a:latin typeface="方正黑体简体" panose="02010601030101010101" charset="-122"/>
              <a:ea typeface="方正黑体简体" panose="02010601030101010101" charset="-122"/>
            </a:endParaRPr>
          </a:p>
        </p:txBody>
      </p:sp>
      <p:sp>
        <p:nvSpPr>
          <p:cNvPr id="2" name="文本框 1"/>
          <p:cNvSpPr txBox="1"/>
          <p:nvPr/>
        </p:nvSpPr>
        <p:spPr>
          <a:xfrm>
            <a:off x="630946" y="10142347"/>
            <a:ext cx="20738965" cy="2061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p>
            <a:pPr algn="l"/>
            <a:r>
              <a:rPr lang="zh-CN" altLang="en-US" b="0" dirty="0">
                <a:solidFill>
                  <a:srgbClr val="FF0000"/>
                </a:solidFill>
                <a:latin typeface="source-han-sans-simplified-c"/>
                <a:sym typeface="+mn-ea"/>
              </a:rPr>
              <a:t>注意事项：</a:t>
            </a:r>
            <a:endParaRPr lang="en-US" altLang="zh-CN" b="0" dirty="0">
              <a:solidFill>
                <a:srgbClr val="FF0000"/>
              </a:solidFill>
              <a:latin typeface="source-han-sans-simplified-c"/>
            </a:endParaRPr>
          </a:p>
          <a:p>
            <a:pPr algn="l"/>
            <a:r>
              <a:rPr lang="en-US" altLang="zh-CN" b="0" dirty="0">
                <a:solidFill>
                  <a:srgbClr val="FF0000"/>
                </a:solidFill>
                <a:latin typeface="source-han-sans-simplified-c"/>
                <a:sym typeface="+mn-ea"/>
              </a:rPr>
              <a:t>1</a:t>
            </a:r>
            <a:r>
              <a:rPr lang="zh-CN" altLang="en-US" b="0" dirty="0">
                <a:solidFill>
                  <a:srgbClr val="FF0000"/>
                </a:solidFill>
                <a:latin typeface="source-han-sans-simplified-c"/>
                <a:sym typeface="+mn-ea"/>
              </a:rPr>
              <a:t>、默认单个团队 </a:t>
            </a:r>
            <a:r>
              <a:rPr lang="en-US" altLang="zh-CN" b="0" dirty="0">
                <a:solidFill>
                  <a:srgbClr val="FF0000"/>
                </a:solidFill>
                <a:latin typeface="source-han-sans-simplified-c"/>
                <a:sym typeface="+mn-ea"/>
              </a:rPr>
              <a:t>50</a:t>
            </a:r>
            <a:r>
              <a:rPr lang="zh-CN" altLang="en-US" b="0" dirty="0">
                <a:solidFill>
                  <a:srgbClr val="FF0000"/>
                </a:solidFill>
                <a:latin typeface="source-han-sans-simplified-c"/>
                <a:sym typeface="+mn-ea"/>
              </a:rPr>
              <a:t> 人，如超过 </a:t>
            </a:r>
            <a:r>
              <a:rPr lang="en-US" altLang="zh-CN" b="0" dirty="0">
                <a:solidFill>
                  <a:srgbClr val="FF0000"/>
                </a:solidFill>
                <a:latin typeface="source-han-sans-simplified-c"/>
                <a:sym typeface="+mn-ea"/>
              </a:rPr>
              <a:t>50</a:t>
            </a:r>
            <a:r>
              <a:rPr lang="zh-CN" altLang="en-US" b="0" dirty="0">
                <a:solidFill>
                  <a:srgbClr val="FF0000"/>
                </a:solidFill>
                <a:latin typeface="source-han-sans-simplified-c"/>
                <a:sym typeface="+mn-ea"/>
              </a:rPr>
              <a:t> 可申请扩容，一个团队最高 </a:t>
            </a:r>
            <a:r>
              <a:rPr lang="en-US" altLang="zh-CN" b="0" dirty="0">
                <a:solidFill>
                  <a:srgbClr val="FF0000"/>
                </a:solidFill>
                <a:latin typeface="source-han-sans-simplified-c"/>
                <a:sym typeface="+mn-ea"/>
              </a:rPr>
              <a:t>200</a:t>
            </a:r>
            <a:r>
              <a:rPr lang="zh-CN" altLang="en-US" b="0" dirty="0">
                <a:solidFill>
                  <a:srgbClr val="FF0000"/>
                </a:solidFill>
                <a:latin typeface="source-han-sans-simplified-c"/>
                <a:sym typeface="+mn-ea"/>
              </a:rPr>
              <a:t> 人，若超过 </a:t>
            </a:r>
            <a:r>
              <a:rPr lang="en-US" altLang="zh-CN" b="0" dirty="0">
                <a:solidFill>
                  <a:srgbClr val="FF0000"/>
                </a:solidFill>
                <a:latin typeface="source-han-sans-simplified-c"/>
                <a:sym typeface="+mn-ea"/>
              </a:rPr>
              <a:t>200</a:t>
            </a:r>
            <a:r>
              <a:rPr lang="zh-CN" altLang="en-US" b="0" dirty="0">
                <a:solidFill>
                  <a:srgbClr val="FF0000"/>
                </a:solidFill>
                <a:latin typeface="source-han-sans-simplified-c"/>
                <a:sym typeface="+mn-ea"/>
              </a:rPr>
              <a:t> 人，可邀请另一位高校老师申请开通新团队；</a:t>
            </a:r>
            <a:endParaRPr lang="en-US" altLang="zh-CN" b="0" dirty="0">
              <a:solidFill>
                <a:srgbClr val="FF0000"/>
              </a:solidFill>
              <a:latin typeface="source-han-sans-simplified-c"/>
            </a:endParaRPr>
          </a:p>
          <a:p>
            <a:pPr algn="l"/>
            <a:r>
              <a:rPr lang="en-US" altLang="zh-CN" b="0" dirty="0">
                <a:solidFill>
                  <a:srgbClr val="FF0000"/>
                </a:solidFill>
                <a:latin typeface="source-han-sans-simplified-c"/>
                <a:sym typeface="+mn-ea"/>
              </a:rPr>
              <a:t>2</a:t>
            </a:r>
            <a:r>
              <a:rPr lang="zh-CN" altLang="en-US" b="0" dirty="0">
                <a:solidFill>
                  <a:srgbClr val="FF0000"/>
                </a:solidFill>
                <a:latin typeface="source-han-sans-simplified-c"/>
                <a:sym typeface="+mn-ea"/>
              </a:rPr>
              <a:t>、如果资源使用不足也可申请扩容。</a:t>
            </a:r>
            <a:endParaRPr lang="en-US" altLang="zh-CN" b="0" dirty="0">
              <a:solidFill>
                <a:srgbClr val="FF0000"/>
              </a:solidFill>
              <a:latin typeface="source-han-sans-simplified-c"/>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持续测试是持续交付发展的必然需求"/>
          <p:cNvSpPr txBox="1"/>
          <p:nvPr/>
        </p:nvSpPr>
        <p:spPr>
          <a:xfrm>
            <a:off x="5232115" y="1422400"/>
            <a:ext cx="139198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en-US" dirty="0" err="1">
                <a:latin typeface="Times New Roman Bold" panose="02020603050405020304" charset="0"/>
                <a:ea typeface="方正黑体简体" panose="02010601030101010101" charset="-122"/>
                <a:cs typeface="Times New Roman Bold" panose="02020603050405020304" charset="0"/>
              </a:rPr>
              <a:t>MeterSphere</a:t>
            </a:r>
            <a:r>
              <a:rPr lang="zh-CN" altLang="en-US" dirty="0">
                <a:latin typeface="Times New Roman Bold" panose="02020603050405020304" charset="0"/>
                <a:ea typeface="方正黑体简体" panose="02010601030101010101" charset="-122"/>
                <a:cs typeface="Times New Roman Bold" panose="02020603050405020304" charset="0"/>
              </a:rPr>
              <a:t> </a:t>
            </a:r>
            <a:r>
              <a:rPr lang="en-US" dirty="0" err="1">
                <a:latin typeface="方正黑体简体" panose="02010601030101010101" charset="-122"/>
                <a:ea typeface="方正黑体简体" panose="02010601030101010101" charset="-122"/>
                <a:cs typeface="方正黑体简体" panose="02010601030101010101" charset="-122"/>
              </a:rPr>
              <a:t>一站式</a:t>
            </a:r>
            <a:r>
              <a:rPr lang="en-US" altLang="zh-CN" dirty="0" err="1">
                <a:latin typeface="方正黑体简体" panose="02010601030101010101" charset="-122"/>
                <a:ea typeface="方正黑体简体" panose="02010601030101010101" charset="-122"/>
                <a:cs typeface="方正黑体简体" panose="02010601030101010101" charset="-122"/>
              </a:rPr>
              <a:t>开源</a:t>
            </a:r>
            <a:r>
              <a:rPr lang="en-US" dirty="0" err="1">
                <a:latin typeface="方正黑体简体" panose="02010601030101010101" charset="-122"/>
                <a:ea typeface="方正黑体简体" panose="02010601030101010101" charset="-122"/>
                <a:cs typeface="方正黑体简体" panose="02010601030101010101" charset="-122"/>
              </a:rPr>
              <a:t>持续测试平台</a:t>
            </a:r>
            <a:endParaRPr dirty="0">
              <a:latin typeface="方正黑体简体" panose="02010601030101010101" charset="-122"/>
              <a:ea typeface="方正黑体简体" panose="02010601030101010101" charset="-122"/>
              <a:cs typeface="方正黑体简体" panose="02010601030101010101" charset="-122"/>
            </a:endParaRPr>
          </a:p>
        </p:txBody>
      </p:sp>
      <p:pic>
        <p:nvPicPr>
          <p:cNvPr id="4" name="图片 3"/>
          <p:cNvPicPr>
            <a:picLocks noChangeAspect="1"/>
          </p:cNvPicPr>
          <p:nvPr/>
        </p:nvPicPr>
        <p:blipFill>
          <a:blip r:embed="rId1"/>
          <a:stretch>
            <a:fillRect/>
          </a:stretch>
        </p:blipFill>
        <p:spPr>
          <a:xfrm>
            <a:off x="5923448" y="2898041"/>
            <a:ext cx="12537105" cy="8259041"/>
          </a:xfrm>
          <a:prstGeom prst="rect">
            <a:avLst/>
          </a:prstGeom>
        </p:spPr>
      </p:pic>
      <p:sp>
        <p:nvSpPr>
          <p:cNvPr id="11" name="文本框 10"/>
          <p:cNvSpPr txBox="1"/>
          <p:nvPr/>
        </p:nvSpPr>
        <p:spPr>
          <a:xfrm>
            <a:off x="4938514" y="12013174"/>
            <a:ext cx="148486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hlinkClick r:id="rId2"/>
              </a:rPr>
              <a:t>https://metersphere.io/docs/v2.x/installation/online_installation/</a:t>
            </a:r>
            <a:endParaRPr lang="en-US" altLang="zh-CN" dirty="0"/>
          </a:p>
        </p:txBody>
      </p:sp>
      <p:sp>
        <p:nvSpPr>
          <p:cNvPr id="6"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7"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本地独立部署</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5673837" y="1422400"/>
            <a:ext cx="1348105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四、</a:t>
            </a:r>
            <a:r>
              <a:rPr lang="en-US" altLang="zh-CN" dirty="0">
                <a:latin typeface="方正黑体简体" panose="02010601030101010101" charset="-122"/>
                <a:ea typeface="方正黑体简体" panose="02010601030101010101" charset="-122"/>
                <a:cs typeface="方正黑体简体" panose="02010601030101010101" charset="-122"/>
              </a:rPr>
              <a:t>《</a:t>
            </a:r>
            <a:r>
              <a:rPr lang="en-US" altLang="zh-CN" dirty="0">
                <a:latin typeface="Times New Roman Bold" panose="02020603050405020304" charset="0"/>
                <a:ea typeface="方正黑体简体" panose="02010601030101010101" charset="-122"/>
                <a:cs typeface="Times New Roman Bold" panose="02020603050405020304" charset="0"/>
              </a:rPr>
              <a:t>Halo</a:t>
            </a:r>
            <a:r>
              <a:rPr lang="zh-CN" altLang="en-US" dirty="0">
                <a:latin typeface="Times New Roman Bold" panose="02020603050405020304" charset="0"/>
                <a:ea typeface="方正黑体简体" panose="02010601030101010101" charset="-122"/>
                <a:cs typeface="Times New Roman Bold" panose="02020603050405020304" charset="0"/>
              </a:rPr>
              <a:t> </a:t>
            </a:r>
            <a:r>
              <a:rPr lang="zh-CN" altLang="en-US" dirty="0">
                <a:latin typeface="方正黑体简体" panose="02010601030101010101" charset="-122"/>
                <a:ea typeface="方正黑体简体" panose="02010601030101010101" charset="-122"/>
                <a:cs typeface="方正黑体简体" panose="02010601030101010101" charset="-122"/>
              </a:rPr>
              <a:t>开源建站工具</a:t>
            </a:r>
            <a:r>
              <a:rPr lang="en-US" altLang="zh-CN" dirty="0">
                <a:latin typeface="方正黑体简体" panose="02010601030101010101" charset="-122"/>
                <a:ea typeface="方正黑体简体" panose="02010601030101010101" charset="-122"/>
                <a:cs typeface="方正黑体简体" panose="02010601030101010101" charset="-122"/>
              </a:rPr>
              <a:t>》</a:t>
            </a:r>
            <a:r>
              <a:rPr lang="zh-CN" altLang="en-US" dirty="0">
                <a:latin typeface="方正黑体简体" panose="02010601030101010101" charset="-122"/>
                <a:ea typeface="方正黑体简体" panose="02010601030101010101" charset="-122"/>
                <a:cs typeface="方正黑体简体" panose="02010601030101010101" charset="-122"/>
              </a:rPr>
              <a:t>线上环境</a:t>
            </a:r>
            <a:endParaRPr dirty="0">
              <a:latin typeface="方正黑体简体" panose="02010601030101010101" charset="-122"/>
              <a:ea typeface="方正黑体简体" panose="02010601030101010101" charset="-122"/>
              <a:cs typeface="方正黑体简体" panose="02010601030101010101" charset="-122"/>
            </a:endParaRPr>
          </a:p>
        </p:txBody>
      </p:sp>
      <p:sp>
        <p:nvSpPr>
          <p:cNvPr id="11" name="文本框 10"/>
          <p:cNvSpPr txBox="1"/>
          <p:nvPr/>
        </p:nvSpPr>
        <p:spPr>
          <a:xfrm>
            <a:off x="3273108" y="11265134"/>
            <a:ext cx="17837783"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 </a:t>
            </a:r>
            <a:endParaRPr lang="en-US" altLang="zh-CN" dirty="0"/>
          </a:p>
          <a:p>
            <a:pPr algn="l"/>
            <a:r>
              <a:rPr lang="zh-CN" altLang="en-US" dirty="0"/>
              <a:t>前端访问页面：</a:t>
            </a:r>
            <a:r>
              <a:rPr lang="en-GB" altLang="zh-CN" dirty="0">
                <a:hlinkClick r:id="rId1"/>
              </a:rPr>
              <a:t>http://halo.edu.metersphere.com/</a:t>
            </a:r>
            <a:endParaRPr lang="en-GB" altLang="zh-CN" dirty="0"/>
          </a:p>
          <a:p>
            <a:pPr algn="l"/>
            <a:r>
              <a:rPr lang="zh-CN" altLang="en-US" dirty="0"/>
              <a:t>后端控制台页面：</a:t>
            </a:r>
            <a:r>
              <a:rPr lang="en-GB" altLang="zh-CN" dirty="0">
                <a:hlinkClick r:id="rId1"/>
              </a:rPr>
              <a:t>http://halo.edu.metersphere.com/ console/#/login</a:t>
            </a:r>
            <a:r>
              <a:rPr lang="zh-CN" altLang="en-US" dirty="0"/>
              <a:t> </a:t>
            </a:r>
            <a:endParaRPr lang="en-US" altLang="zh-CN" dirty="0"/>
          </a:p>
        </p:txBody>
      </p:sp>
      <p:grpSp>
        <p:nvGrpSpPr>
          <p:cNvPr id="6" name="组合 5"/>
          <p:cNvGrpSpPr/>
          <p:nvPr/>
        </p:nvGrpSpPr>
        <p:grpSpPr>
          <a:xfrm>
            <a:off x="1391920" y="3546475"/>
            <a:ext cx="21600160" cy="5703570"/>
            <a:chOff x="2305" y="5584"/>
            <a:chExt cx="34016" cy="8982"/>
          </a:xfrm>
          <a:effectLst>
            <a:glow rad="63500">
              <a:schemeClr val="bg1">
                <a:alpha val="40000"/>
              </a:schemeClr>
            </a:glow>
            <a:reflection blurRad="6350" stA="24000" endA="300" endPos="28000" dir="5400000" sy="-100000" algn="bl" rotWithShape="0"/>
          </a:effectLst>
        </p:grpSpPr>
        <p:pic>
          <p:nvPicPr>
            <p:cNvPr id="2" name="图片 1"/>
            <p:cNvPicPr>
              <a:picLocks noChangeAspect="1"/>
            </p:cNvPicPr>
            <p:nvPr/>
          </p:nvPicPr>
          <p:blipFill>
            <a:blip r:embed="rId2"/>
            <a:stretch>
              <a:fillRect/>
            </a:stretch>
          </p:blipFill>
          <p:spPr>
            <a:xfrm>
              <a:off x="20447" y="5765"/>
              <a:ext cx="15874" cy="8801"/>
            </a:xfrm>
            <a:prstGeom prst="rect">
              <a:avLst/>
            </a:prstGeom>
          </p:spPr>
        </p:pic>
        <p:pic>
          <p:nvPicPr>
            <p:cNvPr id="3" name="图片 2"/>
            <p:cNvPicPr>
              <a:picLocks noChangeAspect="1"/>
            </p:cNvPicPr>
            <p:nvPr/>
          </p:nvPicPr>
          <p:blipFill>
            <a:blip r:embed="rId3"/>
            <a:stretch>
              <a:fillRect/>
            </a:stretch>
          </p:blipFill>
          <p:spPr>
            <a:xfrm>
              <a:off x="2305" y="5584"/>
              <a:ext cx="14740" cy="8982"/>
            </a:xfrm>
            <a:prstGeom prst="rect">
              <a:avLst/>
            </a:prstGeom>
          </p:spPr>
        </p:pic>
      </p:grpSp>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4" name="测试跟踪"/>
          <p:cNvSpPr txBox="1"/>
          <p:nvPr/>
        </p:nvSpPr>
        <p:spPr>
          <a:xfrm>
            <a:off x="311785" y="24574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3809794" y="1422400"/>
            <a:ext cx="172091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五、</a:t>
            </a:r>
            <a:r>
              <a:rPr lang="zh-CN" altLang="en-US" dirty="0">
                <a:latin typeface="方正黑体简体" panose="02010601030101010101" charset="-122"/>
                <a:ea typeface="方正黑体简体" panose="02010601030101010101" charset="-122"/>
                <a:cs typeface="方正黑体简体" panose="02010601030101010101" charset="-122"/>
                <a:sym typeface="微软雅黑" charset="-122"/>
              </a:rPr>
              <a:t>《</a:t>
            </a:r>
            <a:r>
              <a:rPr lang="zh-CN" altLang="en-US" dirty="0">
                <a:latin typeface="Times New Roman Bold" panose="02020603050405020304" charset="0"/>
                <a:ea typeface="方正黑体简体" panose="02010601030101010101" charset="-122"/>
                <a:cs typeface="Times New Roman Bold" panose="02020603050405020304" charset="0"/>
                <a:sym typeface="微软雅黑" charset="-122"/>
              </a:rPr>
              <a:t>MeterSphere</a:t>
            </a:r>
            <a:r>
              <a:rPr lang="zh-CN" altLang="en-US" dirty="0">
                <a:latin typeface="方正黑体简体" panose="02010601030101010101" charset="-122"/>
                <a:ea typeface="方正黑体简体" panose="02010601030101010101" charset="-122"/>
                <a:cs typeface="方正黑体简体" panose="02010601030101010101" charset="-122"/>
                <a:sym typeface="微软雅黑" charset="-122"/>
              </a:rPr>
              <a:t> 专业测试云》教学视频课程</a:t>
            </a:r>
            <a:endParaRPr lang="zh-CN" altLang="en-US" dirty="0">
              <a:latin typeface="方正黑体简体" panose="02010601030101010101" charset="-122"/>
              <a:ea typeface="方正黑体简体" panose="02010601030101010101" charset="-122"/>
              <a:cs typeface="方正黑体简体" panose="02010601030101010101" charset="-122"/>
              <a:sym typeface="微软雅黑" charset="-122"/>
            </a:endParaRPr>
          </a:p>
        </p:txBody>
      </p:sp>
      <p:sp>
        <p:nvSpPr>
          <p:cNvPr id="11" name="文本框 10"/>
          <p:cNvSpPr txBox="1"/>
          <p:nvPr/>
        </p:nvSpPr>
        <p:spPr>
          <a:xfrm>
            <a:off x="3273108" y="11265134"/>
            <a:ext cx="17837783" cy="107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 </a:t>
            </a:r>
            <a:endParaRPr lang="en-US" altLang="zh-CN" dirty="0"/>
          </a:p>
          <a:p>
            <a:pPr algn="l"/>
            <a:r>
              <a:rPr lang="zh-CN" altLang="en-US" dirty="0"/>
              <a:t>访问页面：</a:t>
            </a:r>
            <a:r>
              <a:rPr lang="en-GB" altLang="zh-CN" dirty="0">
                <a:hlinkClick r:id="rId1"/>
              </a:rPr>
              <a:t>https://edu.fit2cloud.com/page/2635108?navIndex=1</a:t>
            </a:r>
            <a:r>
              <a:rPr lang="zh-CN" altLang="en-US" dirty="0"/>
              <a:t> </a:t>
            </a:r>
            <a:endParaRPr lang="en-US" altLang="zh-CN" dirty="0"/>
          </a:p>
        </p:txBody>
      </p:sp>
      <p:sp>
        <p:nvSpPr>
          <p:cNvPr id="7"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8"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grpSp>
        <p:nvGrpSpPr>
          <p:cNvPr id="12" name="组合 11"/>
          <p:cNvGrpSpPr/>
          <p:nvPr/>
        </p:nvGrpSpPr>
        <p:grpSpPr>
          <a:xfrm>
            <a:off x="1141095" y="3258185"/>
            <a:ext cx="22101810" cy="7199630"/>
            <a:chOff x="2532" y="5245"/>
            <a:chExt cx="34806" cy="11338"/>
          </a:xfrm>
        </p:grpSpPr>
        <p:pic>
          <p:nvPicPr>
            <p:cNvPr id="5" name="图片 4"/>
            <p:cNvPicPr>
              <a:picLocks noChangeAspect="1"/>
            </p:cNvPicPr>
            <p:nvPr/>
          </p:nvPicPr>
          <p:blipFill>
            <a:blip r:embed="rId2"/>
            <a:stretch>
              <a:fillRect/>
            </a:stretch>
          </p:blipFill>
          <p:spPr>
            <a:xfrm>
              <a:off x="21128" y="5245"/>
              <a:ext cx="16211" cy="11339"/>
            </a:xfrm>
            <a:prstGeom prst="rect">
              <a:avLst/>
            </a:prstGeom>
          </p:spPr>
        </p:pic>
        <p:pic>
          <p:nvPicPr>
            <p:cNvPr id="9" name="图片 8"/>
            <p:cNvPicPr>
              <a:picLocks noChangeAspect="1"/>
            </p:cNvPicPr>
            <p:nvPr/>
          </p:nvPicPr>
          <p:blipFill>
            <a:blip r:embed="rId3"/>
            <a:stretch>
              <a:fillRect/>
            </a:stretch>
          </p:blipFill>
          <p:spPr>
            <a:xfrm>
              <a:off x="2532" y="5245"/>
              <a:ext cx="17953" cy="11339"/>
            </a:xfrm>
            <a:prstGeom prst="rect">
              <a:avLst/>
            </a:prstGeom>
          </p:spPr>
        </p:pic>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持续测试是持续交付发展的必然需求"/>
          <p:cNvSpPr txBox="1"/>
          <p:nvPr/>
        </p:nvSpPr>
        <p:spPr>
          <a:xfrm>
            <a:off x="2771464" y="1418003"/>
            <a:ext cx="1884108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六、</a:t>
            </a:r>
            <a:r>
              <a:rPr lang="en-US" altLang="zh-CN" dirty="0">
                <a:latin typeface="方正黑体简体" panose="02010601030101010101" charset="-122"/>
                <a:ea typeface="方正黑体简体" panose="02010601030101010101" charset="-122"/>
                <a:cs typeface="方正黑体简体" panose="02010601030101010101" charset="-122"/>
              </a:rPr>
              <a:t>《</a:t>
            </a:r>
            <a:r>
              <a:rPr lang="en-US" altLang="zh-CN" dirty="0" err="1">
                <a:latin typeface="Times New Roman Bold" panose="02020603050405020304" charset="0"/>
                <a:ea typeface="方正黑体简体" panose="02010601030101010101" charset="-122"/>
                <a:cs typeface="Times New Roman Bold" panose="02020603050405020304" charset="0"/>
              </a:rPr>
              <a:t>MeterSphere</a:t>
            </a:r>
            <a:r>
              <a:rPr lang="zh-CN" altLang="en-US" dirty="0">
                <a:latin typeface="方正黑体简体" panose="02010601030101010101" charset="-122"/>
                <a:ea typeface="方正黑体简体" panose="02010601030101010101" charset="-122"/>
                <a:cs typeface="方正黑体简体" panose="02010601030101010101" charset="-122"/>
              </a:rPr>
              <a:t> 软件测试工程师</a:t>
            </a:r>
            <a:r>
              <a:rPr lang="en-US" altLang="zh-CN" dirty="0">
                <a:latin typeface="方正黑体简体" panose="02010601030101010101" charset="-122"/>
                <a:ea typeface="方正黑体简体" panose="02010601030101010101" charset="-122"/>
                <a:cs typeface="方正黑体简体" panose="02010601030101010101" charset="-122"/>
              </a:rPr>
              <a:t>》</a:t>
            </a:r>
            <a:r>
              <a:rPr lang="zh-CN" altLang="en-US" dirty="0">
                <a:latin typeface="方正黑体简体" panose="02010601030101010101" charset="-122"/>
                <a:ea typeface="方正黑体简体" panose="02010601030101010101" charset="-122"/>
                <a:cs typeface="方正黑体简体" panose="02010601030101010101" charset="-122"/>
              </a:rPr>
              <a:t>官方资格认证</a:t>
            </a:r>
            <a:endParaRPr dirty="0">
              <a:latin typeface="方正黑体简体" panose="02010601030101010101" charset="-122"/>
              <a:ea typeface="方正黑体简体" panose="02010601030101010101" charset="-122"/>
              <a:cs typeface="方正黑体简体" panose="02010601030101010101"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0011" y="3329776"/>
            <a:ext cx="11583979" cy="8139676"/>
          </a:xfrm>
          <a:prstGeom prst="rect">
            <a:avLst/>
          </a:prstGeom>
          <a:noFill/>
          <a:effectLst>
            <a:reflection blurRad="25400" stA="42000" endA="300" endPos="15000" dir="5400000" sy="-100000" algn="bl" rotWithShape="0"/>
          </a:effectLst>
          <a:extLst>
            <a:ext uri="{909E8E84-426E-40DD-AFC4-6F175D3DCCD1}">
              <a14:hiddenFill xmlns:a14="http://schemas.microsoft.com/office/drawing/2010/main">
                <a:solidFill>
                  <a:srgbClr val="FFFFFF"/>
                </a:solidFill>
              </a14:hiddenFill>
            </a:ext>
          </a:extLst>
        </p:spPr>
      </p:pic>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080135"/>
            <a:chOff x="10356" y="5112"/>
            <a:chExt cx="22983" cy="1701"/>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rPr>
                <a:t>高校项目</a:t>
              </a:r>
              <a:r>
                <a:rPr lang="zh-CN" sz="5400">
                  <a:latin typeface="Trebuchet MS Bold" panose="020B0603020202020204" charset="0"/>
                </a:rPr>
                <a:t>概览</a:t>
              </a:r>
              <a:endParaRPr lang="zh-CN" sz="5400">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a:t>MeterSphere </a:t>
              </a:r>
              <a:r>
                <a:rPr lang="zh-CN" altLang="en-US" sz="5400"/>
                <a:t>项目</a:t>
              </a:r>
              <a:r>
                <a:rPr lang="zh-CN" altLang="en-US" sz="5400"/>
                <a:t>介绍</a:t>
              </a:r>
              <a:endParaRPr lang="zh-CN" altLang="en-US" sz="5400"/>
            </a:p>
          </p:txBody>
        </p:sp>
      </p:grpSp>
      <p:grpSp>
        <p:nvGrpSpPr>
          <p:cNvPr id="15" name="组合 14"/>
          <p:cNvGrpSpPr/>
          <p:nvPr/>
        </p:nvGrpSpPr>
        <p:grpSpPr>
          <a:xfrm>
            <a:off x="6576060" y="8006080"/>
            <a:ext cx="14594205" cy="1080135"/>
            <a:chOff x="10356" y="5112"/>
            <a:chExt cx="22983" cy="1701"/>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7"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sym typeface="+mn-ea"/>
                </a:rPr>
                <a:t>高校</a:t>
              </a:r>
              <a:r>
                <a:rPr lang="zh-CN" altLang="en-US" sz="5400">
                  <a:latin typeface="Trebuchet MS Bold" panose="020B0603020202020204" charset="0"/>
                  <a:sym typeface="+mn-ea"/>
                </a:rPr>
                <a:t>合作</a:t>
              </a:r>
              <a:r>
                <a:rPr lang="zh-CN" sz="5400">
                  <a:latin typeface="Trebuchet MS Bold" panose="020B0603020202020204" charset="0"/>
                  <a:sym typeface="+mn-ea"/>
                </a:rPr>
                <a:t>计划</a:t>
              </a:r>
              <a:endParaRPr lang="zh-CN" sz="5400">
                <a:latin typeface="Trebuchet MS Bold" panose="020B0603020202020204" charset="0"/>
                <a:sym typeface="+mn-ea"/>
              </a:endParaRPr>
            </a:p>
          </p:txBody>
        </p:sp>
      </p:grpSp>
      <p:grpSp>
        <p:nvGrpSpPr>
          <p:cNvPr id="18" name="组合 17"/>
          <p:cNvGrpSpPr/>
          <p:nvPr/>
        </p:nvGrpSpPr>
        <p:grpSpPr>
          <a:xfrm>
            <a:off x="6576060" y="10386060"/>
            <a:ext cx="14594205" cy="1104900"/>
            <a:chOff x="10356" y="5112"/>
            <a:chExt cx="22983" cy="1740"/>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0"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altLang="en-US" b="1">
                  <a:latin typeface="Trebuchet MS Bold" panose="020B0603020202020204" charset="0"/>
                  <a:sym typeface="+mn-ea"/>
                </a:rPr>
                <a:t>实验</a:t>
              </a:r>
              <a:r>
                <a:rPr lang="zh-CN" b="1">
                  <a:latin typeface="Trebuchet MS Bold" panose="020B0603020202020204" charset="0"/>
                  <a:sym typeface="+mn-ea"/>
                </a:rPr>
                <a:t>课程</a:t>
              </a:r>
              <a:r>
                <a:rPr lang="zh-CN" altLang="en-US" b="1">
                  <a:latin typeface="Trebuchet MS Bold" panose="020B0603020202020204" charset="0"/>
                  <a:sym typeface="+mn-ea"/>
                </a:rPr>
                <a:t>建设方案</a:t>
              </a:r>
              <a:endParaRPr lang="zh-CN" b="1">
                <a:latin typeface="Trebuchet MS Bold" panose="020B0603020202020204" charset="0"/>
                <a:sym typeface="+mn-ea"/>
              </a:endParaRPr>
            </a:p>
          </p:txBody>
        </p:sp>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nvSpPr>
        <p:spPr>
          <a:xfrm>
            <a:off x="-21273" y="-19202"/>
            <a:ext cx="6717495" cy="202801"/>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融入 DevOps"/>
          <p:cNvSpPr txBox="1"/>
          <p:nvPr/>
        </p:nvSpPr>
        <p:spPr>
          <a:xfrm>
            <a:off x="24130" y="287020"/>
            <a:ext cx="6482715" cy="112585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实验</a:t>
            </a:r>
            <a:r>
              <a:rPr lang="zh-CN" sz="5400" b="0">
                <a:latin typeface="方正黑体简体" panose="02010601030101010101" charset="-122"/>
                <a:ea typeface="方正黑体简体" panose="02010601030101010101" charset="-122"/>
                <a:sym typeface="+mn-ea"/>
              </a:rPr>
              <a:t>课程</a:t>
            </a:r>
            <a:r>
              <a:rPr lang="zh-CN" altLang="en-US" sz="5400" b="0">
                <a:latin typeface="方正黑体简体" panose="02010601030101010101" charset="-122"/>
                <a:ea typeface="方正黑体简体" panose="02010601030101010101" charset="-122"/>
                <a:sym typeface="+mn-ea"/>
              </a:rPr>
              <a:t>建设方案</a:t>
            </a:r>
            <a:endParaRPr sz="5400" b="0" dirty="0">
              <a:latin typeface="方正黑体简体" panose="02010601030101010101" charset="-122"/>
              <a:ea typeface="方正黑体简体" panose="02010601030101010101" charset="-122"/>
            </a:endParaRPr>
          </a:p>
        </p:txBody>
      </p:sp>
      <p:sp>
        <p:nvSpPr>
          <p:cNvPr id="4" name="圆角矩形 3"/>
          <p:cNvSpPr/>
          <p:nvPr/>
        </p:nvSpPr>
        <p:spPr>
          <a:xfrm>
            <a:off x="8808207" y="1416658"/>
            <a:ext cx="6164335" cy="1385485"/>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注册</a:t>
            </a:r>
            <a:r>
              <a:rPr kumimoji="0" lang="en-US" altLang="zh-CN" sz="3600" i="0" u="none" strike="noStrike" cap="none" spc="0" normalizeH="0" baseline="0" dirty="0" err="1">
                <a:ln>
                  <a:noFill/>
                </a:ln>
                <a:solidFill>
                  <a:srgbClr val="FFFFFF"/>
                </a:solidFill>
                <a:effectLst/>
                <a:uFillTx/>
                <a:latin typeface="+mn-lt"/>
                <a:ea typeface="+mn-ea"/>
                <a:cs typeface="+mn-cs"/>
                <a:sym typeface="Helvetica Neue Medium" panose="02000503000000020004"/>
              </a:rPr>
              <a:t>MeterSphere</a:t>
            </a:r>
            <a:r>
              <a:rPr lang="zh-CN" altLang="en-US" sz="3600" dirty="0">
                <a:solidFill>
                  <a:srgbClr val="FFFFFF"/>
                </a:solidFill>
                <a:latin typeface="+mn-lt"/>
                <a:ea typeface="+mn-ea"/>
                <a:cs typeface="+mn-cs"/>
                <a:sym typeface="Helvetica Neue Medium" panose="02000503000000020004"/>
              </a:rPr>
              <a:t>专业测试云</a:t>
            </a:r>
            <a:r>
              <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rPr>
              <a:t>高校版</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6" name="圆角矩形 5"/>
          <p:cNvSpPr/>
          <p:nvPr/>
        </p:nvSpPr>
        <p:spPr>
          <a:xfrm>
            <a:off x="8808207" y="3963372"/>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rPr>
              <a:t>邀请学生加入团队</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7" name="圆角矩形 6"/>
          <p:cNvSpPr/>
          <p:nvPr/>
        </p:nvSpPr>
        <p:spPr>
          <a:xfrm>
            <a:off x="8808207" y="5631679"/>
            <a:ext cx="6164335" cy="1385485"/>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为学生创建班级（项目）并完成分班</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8" name="圆角矩形 7"/>
          <p:cNvSpPr/>
          <p:nvPr/>
        </p:nvSpPr>
        <p:spPr>
          <a:xfrm>
            <a:off x="8808206" y="7868877"/>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en-US" altLang="zh-CN" sz="3600" dirty="0">
                <a:solidFill>
                  <a:srgbClr val="FFFFFF"/>
                </a:solidFill>
                <a:latin typeface="+mn-lt"/>
                <a:ea typeface="+mn-ea"/>
                <a:cs typeface="+mn-cs"/>
                <a:sym typeface="Helvetica Neue Medium" panose="02000503000000020004"/>
              </a:rPr>
              <a:t>3-5</a:t>
            </a:r>
            <a:r>
              <a:rPr lang="zh-CN" altLang="en-US" sz="3600" dirty="0">
                <a:solidFill>
                  <a:srgbClr val="FFFFFF"/>
                </a:solidFill>
                <a:latin typeface="+mn-lt"/>
                <a:ea typeface="+mn-ea"/>
                <a:cs typeface="+mn-cs"/>
                <a:sym typeface="Helvetica Neue Medium" panose="02000503000000020004"/>
              </a:rPr>
              <a:t>人分组完成实验</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9" name="圆角矩形 8"/>
          <p:cNvSpPr/>
          <p:nvPr/>
        </p:nvSpPr>
        <p:spPr>
          <a:xfrm>
            <a:off x="8808206" y="9737870"/>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开始测试实验</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10" name="圆角矩形 9"/>
          <p:cNvSpPr/>
          <p:nvPr/>
        </p:nvSpPr>
        <p:spPr>
          <a:xfrm>
            <a:off x="8808206" y="11436959"/>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作业检查</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cxnSp>
        <p:nvCxnSpPr>
          <p:cNvPr id="12" name="直线箭头连接符 11"/>
          <p:cNvCxnSpPr>
            <a:stCxn id="4" idx="2"/>
            <a:endCxn id="6" idx="0"/>
          </p:cNvCxnSpPr>
          <p:nvPr/>
        </p:nvCxnSpPr>
        <p:spPr>
          <a:xfrm>
            <a:off x="11890375" y="2802143"/>
            <a:ext cx="0" cy="1161229"/>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a:stCxn id="6" idx="2"/>
          </p:cNvCxnSpPr>
          <p:nvPr/>
        </p:nvCxnSpPr>
        <p:spPr>
          <a:xfrm>
            <a:off x="11890375" y="4735923"/>
            <a:ext cx="0" cy="927422"/>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线箭头连接符 15"/>
          <p:cNvCxnSpPr>
            <a:stCxn id="7" idx="2"/>
            <a:endCxn id="8" idx="0"/>
          </p:cNvCxnSpPr>
          <p:nvPr/>
        </p:nvCxnSpPr>
        <p:spPr>
          <a:xfrm flipH="1">
            <a:off x="11890374" y="7017164"/>
            <a:ext cx="1" cy="851713"/>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线箭头连接符 18"/>
          <p:cNvCxnSpPr>
            <a:stCxn id="8" idx="2"/>
            <a:endCxn id="9" idx="0"/>
          </p:cNvCxnSpPr>
          <p:nvPr/>
        </p:nvCxnSpPr>
        <p:spPr>
          <a:xfrm>
            <a:off x="11890374" y="8641428"/>
            <a:ext cx="0" cy="1096442"/>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线箭头连接符 21"/>
          <p:cNvCxnSpPr>
            <a:stCxn id="9" idx="2"/>
          </p:cNvCxnSpPr>
          <p:nvPr/>
        </p:nvCxnSpPr>
        <p:spPr>
          <a:xfrm>
            <a:off x="11890374" y="10510421"/>
            <a:ext cx="0" cy="994286"/>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6717495" cy="202801"/>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第一：邀请学生</a:t>
            </a:r>
            <a:endParaRPr lang="zh-CN" altLang="en-US" sz="5400" b="0" dirty="0">
              <a:latin typeface="方正黑体简体" panose="02010601030101010101" charset="-122"/>
              <a:ea typeface="方正黑体简体" panose="02010601030101010101" charset="-122"/>
            </a:endParaRPr>
          </a:p>
        </p:txBody>
      </p:sp>
      <p:grpSp>
        <p:nvGrpSpPr>
          <p:cNvPr id="3" name="组合 2"/>
          <p:cNvGrpSpPr/>
          <p:nvPr/>
        </p:nvGrpSpPr>
        <p:grpSpPr>
          <a:xfrm>
            <a:off x="1263650" y="1698625"/>
            <a:ext cx="21856700" cy="9486900"/>
            <a:chOff x="2486" y="2675"/>
            <a:chExt cx="34420" cy="14940"/>
          </a:xfrm>
        </p:grpSpPr>
        <p:pic>
          <p:nvPicPr>
            <p:cNvPr id="16" name="图片 15"/>
            <p:cNvPicPr>
              <a:picLocks noChangeAspect="1"/>
            </p:cNvPicPr>
            <p:nvPr/>
          </p:nvPicPr>
          <p:blipFill>
            <a:blip r:embed="rId1"/>
            <a:stretch>
              <a:fillRect/>
            </a:stretch>
          </p:blipFill>
          <p:spPr>
            <a:xfrm>
              <a:off x="2486" y="2675"/>
              <a:ext cx="20554" cy="11171"/>
            </a:xfrm>
            <a:prstGeom prst="rect">
              <a:avLst/>
            </a:prstGeom>
          </p:spPr>
        </p:pic>
        <p:pic>
          <p:nvPicPr>
            <p:cNvPr id="2" name="图片 1"/>
            <p:cNvPicPr>
              <a:picLocks noChangeAspect="1"/>
            </p:cNvPicPr>
            <p:nvPr/>
          </p:nvPicPr>
          <p:blipFill>
            <a:blip r:embed="rId2"/>
            <a:stretch>
              <a:fillRect/>
            </a:stretch>
          </p:blipFill>
          <p:spPr>
            <a:xfrm>
              <a:off x="13530" y="8645"/>
              <a:ext cx="23377" cy="8970"/>
            </a:xfrm>
            <a:prstGeom prst="rect">
              <a:avLst/>
            </a:prstGeom>
          </p:spPr>
        </p:pic>
      </p:grpSp>
      <p:sp>
        <p:nvSpPr>
          <p:cNvPr id="6" name="持续测试是持续交付发展的必然需求"/>
          <p:cNvSpPr txBox="1"/>
          <p:nvPr/>
        </p:nvSpPr>
        <p:spPr>
          <a:xfrm>
            <a:off x="887939" y="12186377"/>
            <a:ext cx="12374245" cy="104330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2800" dirty="0">
                <a:solidFill>
                  <a:schemeClr val="tx1">
                    <a:lumMod val="65000"/>
                    <a:lumOff val="35000"/>
                  </a:schemeClr>
                </a:solidFill>
              </a:rPr>
              <a:t>1</a:t>
            </a:r>
            <a:r>
              <a:rPr lang="zh-CN" altLang="en-US" sz="2800" dirty="0">
                <a:solidFill>
                  <a:schemeClr val="tx1">
                    <a:lumMod val="65000"/>
                    <a:lumOff val="35000"/>
                  </a:schemeClr>
                </a:solidFill>
              </a:rPr>
              <a:t>、邀请链接地址默认</a:t>
            </a:r>
            <a:r>
              <a:rPr lang="en-US" altLang="zh-CN" sz="2800" dirty="0">
                <a:solidFill>
                  <a:schemeClr val="tx1">
                    <a:lumMod val="65000"/>
                    <a:lumOff val="35000"/>
                  </a:schemeClr>
                </a:solidFill>
              </a:rPr>
              <a:t>24</a:t>
            </a:r>
            <a:r>
              <a:rPr lang="zh-CN" altLang="en-US" sz="2800" dirty="0">
                <a:solidFill>
                  <a:schemeClr val="tx1">
                    <a:lumMod val="65000"/>
                    <a:lumOff val="35000"/>
                  </a:schemeClr>
                </a:solidFill>
              </a:rPr>
              <a:t>小时过期；</a:t>
            </a:r>
            <a:endParaRPr lang="en-US" altLang="zh-CN" sz="2800" dirty="0">
              <a:solidFill>
                <a:schemeClr val="tx1">
                  <a:lumMod val="65000"/>
                  <a:lumOff val="35000"/>
                </a:schemeClr>
              </a:solidFill>
            </a:endParaRPr>
          </a:p>
          <a:p>
            <a:r>
              <a:rPr lang="en-US" altLang="zh-CN" sz="2800" dirty="0">
                <a:solidFill>
                  <a:schemeClr val="tx1">
                    <a:lumMod val="65000"/>
                    <a:lumOff val="35000"/>
                  </a:schemeClr>
                </a:solidFill>
              </a:rPr>
              <a:t>2</a:t>
            </a:r>
            <a:r>
              <a:rPr lang="zh-CN" altLang="en-US" sz="2800" dirty="0">
                <a:solidFill>
                  <a:schemeClr val="tx1">
                    <a:lumMod val="65000"/>
                    <a:lumOff val="35000"/>
                  </a:schemeClr>
                </a:solidFill>
              </a:rPr>
              <a:t>、如果过期</a:t>
            </a:r>
            <a:r>
              <a:rPr lang="zh-CN" altLang="en-US" sz="2800" dirty="0">
                <a:solidFill>
                  <a:schemeClr val="tx1">
                    <a:lumMod val="65000"/>
                    <a:lumOff val="35000"/>
                  </a:schemeClr>
                </a:solidFill>
              </a:rPr>
              <a:t>可通过</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成员管理</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邀请记录</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链接邀请记录</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重新启用。</a:t>
            </a:r>
            <a:endParaRPr sz="2800" dirty="0">
              <a:solidFill>
                <a:schemeClr val="tx1">
                  <a:lumMod val="65000"/>
                  <a:lumOff val="35000"/>
                </a:schemeClr>
              </a:solidFill>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6717495" cy="202801"/>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23562" y="30635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第二：创建实验小组</a:t>
            </a:r>
            <a:endParaRPr lang="zh-CN" altLang="en-US" sz="5400" b="0" dirty="0">
              <a:latin typeface="方正黑体简体" panose="02010601030101010101" charset="-122"/>
              <a:ea typeface="方正黑体简体" panose="02010601030101010101" charset="-122"/>
            </a:endParaRPr>
          </a:p>
        </p:txBody>
      </p:sp>
      <p:sp>
        <p:nvSpPr>
          <p:cNvPr id="8" name="持续测试是持续交付发展的必然需求"/>
          <p:cNvSpPr txBox="1"/>
          <p:nvPr/>
        </p:nvSpPr>
        <p:spPr>
          <a:xfrm>
            <a:off x="863809" y="12166057"/>
            <a:ext cx="5368290" cy="104330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2800" dirty="0">
                <a:solidFill>
                  <a:schemeClr val="tx1">
                    <a:lumMod val="65000"/>
                    <a:lumOff val="35000"/>
                  </a:schemeClr>
                </a:solidFill>
              </a:rPr>
              <a:t>1</a:t>
            </a:r>
            <a:r>
              <a:rPr lang="zh-CN" altLang="en-US" sz="2800" dirty="0">
                <a:solidFill>
                  <a:schemeClr val="tx1">
                    <a:lumMod val="65000"/>
                    <a:lumOff val="35000"/>
                  </a:schemeClr>
                </a:solidFill>
              </a:rPr>
              <a:t>、按照实验小组创建项目；</a:t>
            </a:r>
            <a:endParaRPr lang="en-US" altLang="zh-CN" sz="2800" dirty="0">
              <a:solidFill>
                <a:schemeClr val="tx1">
                  <a:lumMod val="65000"/>
                  <a:lumOff val="35000"/>
                </a:schemeClr>
              </a:solidFill>
            </a:endParaRPr>
          </a:p>
          <a:p>
            <a:r>
              <a:rPr lang="en-US" altLang="zh-CN" sz="2800" dirty="0">
                <a:solidFill>
                  <a:schemeClr val="tx1">
                    <a:lumMod val="65000"/>
                    <a:lumOff val="35000"/>
                  </a:schemeClr>
                </a:solidFill>
              </a:rPr>
              <a:t>2</a:t>
            </a:r>
            <a:r>
              <a:rPr lang="zh-CN" altLang="en-US" sz="2800" dirty="0">
                <a:solidFill>
                  <a:schemeClr val="tx1">
                    <a:lumMod val="65000"/>
                    <a:lumOff val="35000"/>
                  </a:schemeClr>
                </a:solidFill>
              </a:rPr>
              <a:t>、基于项目完成作业核对检查。</a:t>
            </a:r>
            <a:endParaRPr sz="2800" dirty="0">
              <a:solidFill>
                <a:schemeClr val="tx1">
                  <a:lumMod val="65000"/>
                  <a:lumOff val="35000"/>
                </a:schemeClr>
              </a:solidFill>
            </a:endParaRPr>
          </a:p>
        </p:txBody>
      </p:sp>
      <p:grpSp>
        <p:nvGrpSpPr>
          <p:cNvPr id="4" name="组合 3"/>
          <p:cNvGrpSpPr/>
          <p:nvPr/>
        </p:nvGrpSpPr>
        <p:grpSpPr>
          <a:xfrm>
            <a:off x="2516823" y="1386205"/>
            <a:ext cx="19350355" cy="10779760"/>
            <a:chOff x="1736" y="2183"/>
            <a:chExt cx="30473" cy="16976"/>
          </a:xfrm>
        </p:grpSpPr>
        <p:pic>
          <p:nvPicPr>
            <p:cNvPr id="5" name="图片 4"/>
            <p:cNvPicPr>
              <a:picLocks noChangeAspect="1"/>
            </p:cNvPicPr>
            <p:nvPr/>
          </p:nvPicPr>
          <p:blipFill>
            <a:blip r:embed="rId1"/>
            <a:stretch>
              <a:fillRect/>
            </a:stretch>
          </p:blipFill>
          <p:spPr>
            <a:xfrm>
              <a:off x="1736" y="2183"/>
              <a:ext cx="16105" cy="9221"/>
            </a:xfrm>
            <a:prstGeom prst="rect">
              <a:avLst/>
            </a:prstGeom>
          </p:spPr>
        </p:pic>
        <p:pic>
          <p:nvPicPr>
            <p:cNvPr id="2" name="图片 1"/>
            <p:cNvPicPr>
              <a:picLocks noChangeAspect="1"/>
            </p:cNvPicPr>
            <p:nvPr/>
          </p:nvPicPr>
          <p:blipFill>
            <a:blip r:embed="rId2"/>
            <a:stretch>
              <a:fillRect/>
            </a:stretch>
          </p:blipFill>
          <p:spPr>
            <a:xfrm>
              <a:off x="8812" y="7204"/>
              <a:ext cx="20372" cy="9899"/>
            </a:xfrm>
            <a:prstGeom prst="rect">
              <a:avLst/>
            </a:prstGeom>
          </p:spPr>
        </p:pic>
        <p:pic>
          <p:nvPicPr>
            <p:cNvPr id="3" name="图片 2"/>
            <p:cNvPicPr>
              <a:picLocks noChangeAspect="1"/>
            </p:cNvPicPr>
            <p:nvPr/>
          </p:nvPicPr>
          <p:blipFill>
            <a:blip r:embed="rId3"/>
            <a:stretch>
              <a:fillRect/>
            </a:stretch>
          </p:blipFill>
          <p:spPr>
            <a:xfrm>
              <a:off x="16703" y="12233"/>
              <a:ext cx="15506" cy="6926"/>
            </a:xfrm>
            <a:prstGeom prst="rect">
              <a:avLst/>
            </a:prstGeom>
          </p:spPr>
        </p:pic>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6717495" cy="202801"/>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第三：实验小组角色配置</a:t>
            </a:r>
            <a:endParaRPr lang="zh-CN" altLang="en-US" sz="5400" b="0" dirty="0">
              <a:latin typeface="方正黑体简体" panose="02010601030101010101" charset="-122"/>
              <a:ea typeface="方正黑体简体" panose="02010601030101010101" charset="-122"/>
            </a:endParaRPr>
          </a:p>
        </p:txBody>
      </p:sp>
      <p:sp>
        <p:nvSpPr>
          <p:cNvPr id="8" name="持续测试是持续交付发展的必然需求"/>
          <p:cNvSpPr txBox="1"/>
          <p:nvPr/>
        </p:nvSpPr>
        <p:spPr>
          <a:xfrm>
            <a:off x="1281519" y="11299152"/>
            <a:ext cx="13917930" cy="104330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2800" dirty="0"/>
              <a:t>1</a:t>
            </a:r>
            <a:r>
              <a:rPr lang="zh-CN" altLang="en-US" sz="2800" dirty="0"/>
              <a:t>、基于不同学生授权项目小组角色，小组负责人为项目管理员，普通用户为项目成员；</a:t>
            </a:r>
            <a:endParaRPr lang="en-US" altLang="zh-CN" sz="2800" dirty="0"/>
          </a:p>
          <a:p>
            <a:r>
              <a:rPr lang="en-US" altLang="zh-CN" sz="2800" dirty="0"/>
              <a:t>2</a:t>
            </a:r>
            <a:r>
              <a:rPr lang="zh-CN" altLang="en-US" sz="2800" dirty="0"/>
              <a:t>、具体权限可点击小眼睛查看，如果不满足需求可以自定义用户组进行权限设置。</a:t>
            </a:r>
            <a:endParaRPr sz="2800" dirty="0"/>
          </a:p>
        </p:txBody>
      </p:sp>
      <p:grpSp>
        <p:nvGrpSpPr>
          <p:cNvPr id="3" name="组合 2"/>
          <p:cNvGrpSpPr/>
          <p:nvPr/>
        </p:nvGrpSpPr>
        <p:grpSpPr>
          <a:xfrm>
            <a:off x="4154805" y="1550035"/>
            <a:ext cx="16074390" cy="9521190"/>
            <a:chOff x="2018" y="2441"/>
            <a:chExt cx="25314" cy="14994"/>
          </a:xfrm>
        </p:grpSpPr>
        <p:pic>
          <p:nvPicPr>
            <p:cNvPr id="2" name="图片 1"/>
            <p:cNvPicPr>
              <a:picLocks noChangeAspect="1"/>
            </p:cNvPicPr>
            <p:nvPr/>
          </p:nvPicPr>
          <p:blipFill>
            <a:blip r:embed="rId1"/>
            <a:stretch>
              <a:fillRect/>
            </a:stretch>
          </p:blipFill>
          <p:spPr>
            <a:xfrm>
              <a:off x="2018" y="2441"/>
              <a:ext cx="25315" cy="9766"/>
            </a:xfrm>
            <a:prstGeom prst="rect">
              <a:avLst/>
            </a:prstGeom>
          </p:spPr>
        </p:pic>
        <p:pic>
          <p:nvPicPr>
            <p:cNvPr id="4" name="图片 3"/>
            <p:cNvPicPr>
              <a:picLocks noChangeAspect="1"/>
            </p:cNvPicPr>
            <p:nvPr/>
          </p:nvPicPr>
          <p:blipFill rotWithShape="1">
            <a:blip r:embed="rId2"/>
            <a:srcRect l="9867" t="6554" r="2555" b="2851"/>
            <a:stretch>
              <a:fillRect/>
            </a:stretch>
          </p:blipFill>
          <p:spPr>
            <a:xfrm>
              <a:off x="8315" y="7285"/>
              <a:ext cx="13698" cy="10150"/>
            </a:xfrm>
            <a:prstGeom prst="rect">
              <a:avLst/>
            </a:prstGeom>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algn="l"/>
            <a:r>
              <a:rPr lang="zh-CN" sz="5400" b="0" dirty="0">
                <a:solidFill>
                  <a:srgbClr val="773886">
                    <a:alpha val="80000"/>
                  </a:srgbClr>
                </a:solidFill>
                <a:latin typeface="方正黑体简体" panose="02010601030101010101" charset="-122"/>
                <a:ea typeface="方正黑体简体" panose="02010601030101010101" charset="-122"/>
                <a:sym typeface="+mn-ea"/>
              </a:rPr>
              <a:t>他们都在用</a:t>
            </a:r>
            <a:endParaRPr lang="zh-CN" sz="5400" b="0" dirty="0">
              <a:solidFill>
                <a:srgbClr val="773886">
                  <a:alpha val="80000"/>
                </a:srgbClr>
              </a:solidFill>
              <a:latin typeface="方正黑体简体" panose="02010601030101010101" charset="-122"/>
              <a:ea typeface="方正黑体简体" panose="02010601030101010101" charset="-122"/>
              <a:sym typeface="+mn-ea"/>
            </a:endParaRPr>
          </a:p>
        </p:txBody>
      </p:sp>
      <p:grpSp>
        <p:nvGrpSpPr>
          <p:cNvPr id="31" name="组合 30"/>
          <p:cNvGrpSpPr/>
          <p:nvPr/>
        </p:nvGrpSpPr>
        <p:grpSpPr>
          <a:xfrm>
            <a:off x="3247390" y="1316355"/>
            <a:ext cx="17889220" cy="11083290"/>
            <a:chOff x="4460" y="2749"/>
            <a:chExt cx="28172" cy="17454"/>
          </a:xfrm>
        </p:grpSpPr>
        <p:grpSp>
          <p:nvGrpSpPr>
            <p:cNvPr id="24" name="组合 23"/>
            <p:cNvGrpSpPr/>
            <p:nvPr/>
          </p:nvGrpSpPr>
          <p:grpSpPr>
            <a:xfrm rot="0">
              <a:off x="4460" y="6058"/>
              <a:ext cx="28111" cy="2219"/>
              <a:chOff x="2419" y="7302"/>
              <a:chExt cx="33855" cy="2672"/>
            </a:xfrm>
          </p:grpSpPr>
          <p:pic>
            <p:nvPicPr>
              <p:cNvPr id="7" name="图片 6" descr="安徽信息工程学院"/>
              <p:cNvPicPr>
                <a:picLocks noChangeAspect="1"/>
              </p:cNvPicPr>
              <p:nvPr/>
            </p:nvPicPr>
            <p:blipFill>
              <a:blip r:embed="rId1"/>
              <a:stretch>
                <a:fillRect/>
              </a:stretch>
            </p:blipFill>
            <p:spPr>
              <a:xfrm>
                <a:off x="2419" y="7500"/>
                <a:ext cx="11792" cy="2275"/>
              </a:xfrm>
              <a:prstGeom prst="rect">
                <a:avLst/>
              </a:prstGeom>
            </p:spPr>
          </p:pic>
          <p:pic>
            <p:nvPicPr>
              <p:cNvPr id="8" name="图片 7" descr="北京信息科技大学"/>
              <p:cNvPicPr>
                <a:picLocks noChangeAspect="1"/>
              </p:cNvPicPr>
              <p:nvPr/>
            </p:nvPicPr>
            <p:blipFill>
              <a:blip r:embed="rId2"/>
              <a:stretch>
                <a:fillRect/>
              </a:stretch>
            </p:blipFill>
            <p:spPr>
              <a:xfrm>
                <a:off x="15229" y="7302"/>
                <a:ext cx="11567" cy="2672"/>
              </a:xfrm>
              <a:prstGeom prst="rect">
                <a:avLst/>
              </a:prstGeom>
            </p:spPr>
          </p:pic>
          <p:pic>
            <p:nvPicPr>
              <p:cNvPr id="10" name="图片 9" descr="韩山师范学院"/>
              <p:cNvPicPr>
                <a:picLocks noChangeAspect="1"/>
              </p:cNvPicPr>
              <p:nvPr/>
            </p:nvPicPr>
            <p:blipFill>
              <a:blip r:embed="rId3"/>
              <a:stretch>
                <a:fillRect/>
              </a:stretch>
            </p:blipFill>
            <p:spPr>
              <a:xfrm>
                <a:off x="27814" y="7511"/>
                <a:ext cx="8461" cy="2253"/>
              </a:xfrm>
              <a:prstGeom prst="rect">
                <a:avLst/>
              </a:prstGeom>
            </p:spPr>
          </p:pic>
        </p:grpSp>
        <p:grpSp>
          <p:nvGrpSpPr>
            <p:cNvPr id="25" name="组合 24"/>
            <p:cNvGrpSpPr/>
            <p:nvPr/>
          </p:nvGrpSpPr>
          <p:grpSpPr>
            <a:xfrm rot="0">
              <a:off x="4460" y="2749"/>
              <a:ext cx="28113" cy="2475"/>
              <a:chOff x="2419" y="3859"/>
              <a:chExt cx="33857" cy="2980"/>
            </a:xfrm>
          </p:grpSpPr>
          <p:pic>
            <p:nvPicPr>
              <p:cNvPr id="3" name="图片 2" descr="江苏大学"/>
              <p:cNvPicPr>
                <a:picLocks noChangeAspect="1"/>
              </p:cNvPicPr>
              <p:nvPr/>
            </p:nvPicPr>
            <p:blipFill>
              <a:blip r:embed="rId4"/>
              <a:stretch>
                <a:fillRect/>
              </a:stretch>
            </p:blipFill>
            <p:spPr>
              <a:xfrm>
                <a:off x="2419" y="4118"/>
                <a:ext cx="7328" cy="2462"/>
              </a:xfrm>
              <a:prstGeom prst="rect">
                <a:avLst/>
              </a:prstGeom>
            </p:spPr>
          </p:pic>
          <p:pic>
            <p:nvPicPr>
              <p:cNvPr id="5" name="图片 4" descr="大连交通大学"/>
              <p:cNvPicPr>
                <a:picLocks noChangeAspect="1"/>
              </p:cNvPicPr>
              <p:nvPr/>
            </p:nvPicPr>
            <p:blipFill>
              <a:blip r:embed="rId5"/>
              <a:stretch>
                <a:fillRect/>
              </a:stretch>
            </p:blipFill>
            <p:spPr>
              <a:xfrm>
                <a:off x="13251" y="3859"/>
                <a:ext cx="10268" cy="2980"/>
              </a:xfrm>
              <a:prstGeom prst="rect">
                <a:avLst/>
              </a:prstGeom>
            </p:spPr>
          </p:pic>
          <p:pic>
            <p:nvPicPr>
              <p:cNvPr id="14" name="图片 13" descr="广东工业大学"/>
              <p:cNvPicPr>
                <a:picLocks noChangeAspect="1"/>
              </p:cNvPicPr>
              <p:nvPr/>
            </p:nvPicPr>
            <p:blipFill>
              <a:blip r:embed="rId6"/>
              <a:stretch>
                <a:fillRect/>
              </a:stretch>
            </p:blipFill>
            <p:spPr>
              <a:xfrm>
                <a:off x="27023" y="3996"/>
                <a:ext cx="9253" cy="2706"/>
              </a:xfrm>
              <a:prstGeom prst="rect">
                <a:avLst/>
              </a:prstGeom>
            </p:spPr>
          </p:pic>
        </p:grpSp>
        <p:grpSp>
          <p:nvGrpSpPr>
            <p:cNvPr id="19" name="组合 18"/>
            <p:cNvGrpSpPr/>
            <p:nvPr/>
          </p:nvGrpSpPr>
          <p:grpSpPr>
            <a:xfrm>
              <a:off x="4460" y="15254"/>
              <a:ext cx="28173" cy="1937"/>
              <a:chOff x="4316" y="16537"/>
              <a:chExt cx="28173" cy="1937"/>
            </a:xfrm>
          </p:grpSpPr>
          <p:pic>
            <p:nvPicPr>
              <p:cNvPr id="16" name="图片 15" descr="苏州健雄职业技术学院"/>
              <p:cNvPicPr>
                <a:picLocks noChangeAspect="1"/>
              </p:cNvPicPr>
              <p:nvPr/>
            </p:nvPicPr>
            <p:blipFill>
              <a:blip r:embed="rId7"/>
              <a:srcRect r="10791"/>
              <a:stretch>
                <a:fillRect/>
              </a:stretch>
            </p:blipFill>
            <p:spPr>
              <a:xfrm>
                <a:off x="21581" y="16696"/>
                <a:ext cx="10908" cy="1778"/>
              </a:xfrm>
              <a:prstGeom prst="rect">
                <a:avLst/>
              </a:prstGeom>
            </p:spPr>
          </p:pic>
          <p:pic>
            <p:nvPicPr>
              <p:cNvPr id="21" name="图片 20" descr="广东环境保护工程职业学院"/>
              <p:cNvPicPr>
                <a:picLocks noChangeAspect="1"/>
              </p:cNvPicPr>
              <p:nvPr/>
            </p:nvPicPr>
            <p:blipFill>
              <a:blip r:embed="rId8"/>
              <a:stretch>
                <a:fillRect/>
              </a:stretch>
            </p:blipFill>
            <p:spPr>
              <a:xfrm>
                <a:off x="4316" y="16537"/>
                <a:ext cx="16258" cy="1901"/>
              </a:xfrm>
              <a:prstGeom prst="rect">
                <a:avLst/>
              </a:prstGeom>
            </p:spPr>
          </p:pic>
        </p:grpSp>
        <p:grpSp>
          <p:nvGrpSpPr>
            <p:cNvPr id="30" name="组合 29"/>
            <p:cNvGrpSpPr/>
            <p:nvPr/>
          </p:nvGrpSpPr>
          <p:grpSpPr>
            <a:xfrm>
              <a:off x="4460" y="9111"/>
              <a:ext cx="28113" cy="1992"/>
              <a:chOff x="4316" y="10344"/>
              <a:chExt cx="28113" cy="1992"/>
            </a:xfrm>
          </p:grpSpPr>
          <p:pic>
            <p:nvPicPr>
              <p:cNvPr id="17" name="图片 16" descr="浙江农林大学"/>
              <p:cNvPicPr>
                <a:picLocks noChangeAspect="1"/>
              </p:cNvPicPr>
              <p:nvPr/>
            </p:nvPicPr>
            <p:blipFill>
              <a:blip r:embed="rId9"/>
              <a:stretch>
                <a:fillRect/>
              </a:stretch>
            </p:blipFill>
            <p:spPr>
              <a:xfrm>
                <a:off x="14778" y="10348"/>
                <a:ext cx="8661" cy="1885"/>
              </a:xfrm>
              <a:prstGeom prst="rect">
                <a:avLst/>
              </a:prstGeom>
            </p:spPr>
          </p:pic>
          <p:pic>
            <p:nvPicPr>
              <p:cNvPr id="6" name="图片 5" descr="上海海洋大学"/>
              <p:cNvPicPr>
                <a:picLocks noChangeAspect="1"/>
              </p:cNvPicPr>
              <p:nvPr/>
            </p:nvPicPr>
            <p:blipFill>
              <a:blip r:embed="rId10"/>
              <a:stretch>
                <a:fillRect/>
              </a:stretch>
            </p:blipFill>
            <p:spPr>
              <a:xfrm>
                <a:off x="4316" y="10428"/>
                <a:ext cx="7830" cy="1826"/>
              </a:xfrm>
              <a:prstGeom prst="rect">
                <a:avLst/>
              </a:prstGeom>
            </p:spPr>
          </p:pic>
          <p:pic>
            <p:nvPicPr>
              <p:cNvPr id="12" name="图片 11" descr="大连理工大学"/>
              <p:cNvPicPr>
                <a:picLocks noChangeAspect="1"/>
              </p:cNvPicPr>
              <p:nvPr/>
            </p:nvPicPr>
            <p:blipFill>
              <a:blip r:embed="rId11"/>
              <a:stretch>
                <a:fillRect/>
              </a:stretch>
            </p:blipFill>
            <p:spPr>
              <a:xfrm>
                <a:off x="24557" y="10344"/>
                <a:ext cx="7872" cy="1993"/>
              </a:xfrm>
              <a:prstGeom prst="rect">
                <a:avLst/>
              </a:prstGeom>
            </p:spPr>
          </p:pic>
        </p:grpSp>
        <p:grpSp>
          <p:nvGrpSpPr>
            <p:cNvPr id="27" name="组合 26"/>
            <p:cNvGrpSpPr/>
            <p:nvPr/>
          </p:nvGrpSpPr>
          <p:grpSpPr>
            <a:xfrm rot="0">
              <a:off x="4460" y="11937"/>
              <a:ext cx="28138" cy="2483"/>
              <a:chOff x="2392" y="14497"/>
              <a:chExt cx="33887" cy="2990"/>
            </a:xfrm>
          </p:grpSpPr>
          <p:pic>
            <p:nvPicPr>
              <p:cNvPr id="9" name="图片 8" descr="大连东软学院"/>
              <p:cNvPicPr>
                <a:picLocks noChangeAspect="1"/>
              </p:cNvPicPr>
              <p:nvPr/>
            </p:nvPicPr>
            <p:blipFill>
              <a:blip r:embed="rId12"/>
              <a:stretch>
                <a:fillRect/>
              </a:stretch>
            </p:blipFill>
            <p:spPr>
              <a:xfrm>
                <a:off x="15440" y="14497"/>
                <a:ext cx="10899" cy="2990"/>
              </a:xfrm>
              <a:prstGeom prst="rect">
                <a:avLst/>
              </a:prstGeom>
            </p:spPr>
          </p:pic>
          <p:pic>
            <p:nvPicPr>
              <p:cNvPr id="13" name="图片 12" descr="广东东软学院"/>
              <p:cNvPicPr>
                <a:picLocks noChangeAspect="1"/>
              </p:cNvPicPr>
              <p:nvPr/>
            </p:nvPicPr>
            <p:blipFill>
              <a:blip r:embed="rId13"/>
              <a:stretch>
                <a:fillRect/>
              </a:stretch>
            </p:blipFill>
            <p:spPr>
              <a:xfrm>
                <a:off x="2392" y="14628"/>
                <a:ext cx="11568" cy="2727"/>
              </a:xfrm>
              <a:prstGeom prst="rect">
                <a:avLst/>
              </a:prstGeom>
            </p:spPr>
          </p:pic>
          <p:pic>
            <p:nvPicPr>
              <p:cNvPr id="23" name="图片 22" descr="青岛工学院"/>
              <p:cNvPicPr>
                <a:picLocks noChangeAspect="1"/>
              </p:cNvPicPr>
              <p:nvPr/>
            </p:nvPicPr>
            <p:blipFill>
              <a:blip r:embed="rId14"/>
              <a:stretch>
                <a:fillRect/>
              </a:stretch>
            </p:blipFill>
            <p:spPr>
              <a:xfrm>
                <a:off x="27819" y="14881"/>
                <a:ext cx="8460" cy="2221"/>
              </a:xfrm>
              <a:prstGeom prst="rect">
                <a:avLst/>
              </a:prstGeom>
            </p:spPr>
          </p:pic>
        </p:grpSp>
        <p:grpSp>
          <p:nvGrpSpPr>
            <p:cNvPr id="15" name="组合 14"/>
            <p:cNvGrpSpPr/>
            <p:nvPr/>
          </p:nvGrpSpPr>
          <p:grpSpPr>
            <a:xfrm>
              <a:off x="4460" y="18057"/>
              <a:ext cx="25081" cy="2146"/>
              <a:chOff x="4573" y="19156"/>
              <a:chExt cx="25081" cy="2146"/>
            </a:xfrm>
          </p:grpSpPr>
          <p:pic>
            <p:nvPicPr>
              <p:cNvPr id="22" name="图片 21" descr="广西农业职业技术大学"/>
              <p:cNvPicPr>
                <a:picLocks noChangeAspect="1"/>
              </p:cNvPicPr>
              <p:nvPr/>
            </p:nvPicPr>
            <p:blipFill>
              <a:blip r:embed="rId15"/>
              <a:stretch>
                <a:fillRect/>
              </a:stretch>
            </p:blipFill>
            <p:spPr>
              <a:xfrm>
                <a:off x="18520" y="19156"/>
                <a:ext cx="11134" cy="2146"/>
              </a:xfrm>
              <a:prstGeom prst="rect">
                <a:avLst/>
              </a:prstGeom>
            </p:spPr>
          </p:pic>
          <p:pic>
            <p:nvPicPr>
              <p:cNvPr id="11" name="图片 10" descr="山东聊城职业技术学院"/>
              <p:cNvPicPr>
                <a:picLocks noChangeAspect="1"/>
              </p:cNvPicPr>
              <p:nvPr/>
            </p:nvPicPr>
            <p:blipFill>
              <a:blip r:embed="rId16"/>
              <a:stretch>
                <a:fillRect/>
              </a:stretch>
            </p:blipFill>
            <p:spPr>
              <a:xfrm>
                <a:off x="4573" y="19206"/>
                <a:ext cx="9894" cy="2046"/>
              </a:xfrm>
              <a:prstGeom prst="rect">
                <a:avLst/>
              </a:prstGeom>
            </p:spPr>
          </p:pic>
        </p:gr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6717495" cy="202801"/>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第四：实验组学生角色配置</a:t>
            </a:r>
            <a:endParaRPr lang="zh-CN" altLang="en-US" sz="5400" b="0" dirty="0">
              <a:latin typeface="方正黑体简体" panose="02010601030101010101" charset="-122"/>
              <a:ea typeface="方正黑体简体" panose="02010601030101010101" charset="-122"/>
            </a:endParaRPr>
          </a:p>
        </p:txBody>
      </p:sp>
      <p:pic>
        <p:nvPicPr>
          <p:cNvPr id="3" name="图片 2"/>
          <p:cNvPicPr>
            <a:picLocks noChangeAspect="1"/>
          </p:cNvPicPr>
          <p:nvPr/>
        </p:nvPicPr>
        <p:blipFill>
          <a:blip r:embed="rId1"/>
          <a:stretch>
            <a:fillRect/>
          </a:stretch>
        </p:blipFill>
        <p:spPr>
          <a:xfrm>
            <a:off x="3462286" y="1899570"/>
            <a:ext cx="17459428" cy="8153455"/>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6717495" cy="202801"/>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第五：测试实验</a:t>
            </a:r>
            <a:endParaRPr lang="zh-CN" altLang="en-US" sz="5400" b="0" dirty="0">
              <a:latin typeface="方正黑体简体" panose="02010601030101010101" charset="-122"/>
              <a:ea typeface="方正黑体简体" panose="02010601030101010101" charset="-122"/>
            </a:endParaRPr>
          </a:p>
        </p:txBody>
      </p:sp>
      <p:sp>
        <p:nvSpPr>
          <p:cNvPr id="9" name="持续测试是持续交付发展的必然需求"/>
          <p:cNvSpPr txBox="1"/>
          <p:nvPr/>
        </p:nvSpPr>
        <p:spPr>
          <a:xfrm>
            <a:off x="1680161" y="1601820"/>
            <a:ext cx="20403429" cy="2028190"/>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nSpc>
                <a:spcPct val="150000"/>
              </a:lnSpc>
            </a:pPr>
            <a:r>
              <a:rPr lang="zh-CN" altLang="en-US" sz="4000" dirty="0"/>
              <a:t>      基于实验要求在</a:t>
            </a:r>
            <a:r>
              <a:rPr lang="en-US" altLang="zh-CN" sz="4000" dirty="0"/>
              <a:t> </a:t>
            </a:r>
            <a:r>
              <a:rPr lang="en-US" altLang="zh-CN" sz="4000" dirty="0" err="1"/>
              <a:t>MeterSphere </a:t>
            </a:r>
            <a:r>
              <a:rPr lang="zh-CN" altLang="en-US" sz="4000" dirty="0"/>
              <a:t>中完成实验，其中包含</a:t>
            </a:r>
            <a:r>
              <a:rPr lang="zh-CN" altLang="en-US" sz="4000" dirty="0">
                <a:sym typeface="+mn-ea"/>
              </a:rPr>
              <a:t>编写测试用例实验、系统功能测试实验、接口测试实验、性能测试实验、测试计划综合实验</a:t>
            </a:r>
            <a:r>
              <a:rPr lang="zh-CN" altLang="en-US" sz="4000" dirty="0"/>
              <a:t>等等。</a:t>
            </a:r>
            <a:endParaRPr lang="zh-CN" altLang="en-US" sz="4000" dirty="0"/>
          </a:p>
        </p:txBody>
      </p:sp>
      <p:grpSp>
        <p:nvGrpSpPr>
          <p:cNvPr id="2" name="组合 1"/>
          <p:cNvGrpSpPr/>
          <p:nvPr/>
        </p:nvGrpSpPr>
        <p:grpSpPr>
          <a:xfrm>
            <a:off x="1525905" y="5130165"/>
            <a:ext cx="21332190" cy="5463540"/>
            <a:chOff x="1466" y="8079"/>
            <a:chExt cx="33594" cy="8604"/>
          </a:xfrm>
        </p:grpSpPr>
        <p:pic>
          <p:nvPicPr>
            <p:cNvPr id="7" name="图片 6"/>
            <p:cNvPicPr>
              <a:picLocks noChangeAspect="1"/>
            </p:cNvPicPr>
            <p:nvPr/>
          </p:nvPicPr>
          <p:blipFill>
            <a:blip r:embed="rId1"/>
            <a:stretch>
              <a:fillRect/>
            </a:stretch>
          </p:blipFill>
          <p:spPr>
            <a:xfrm>
              <a:off x="1466" y="8079"/>
              <a:ext cx="17677" cy="8587"/>
            </a:xfrm>
            <a:prstGeom prst="rect">
              <a:avLst/>
            </a:prstGeom>
            <a:ln>
              <a:noFill/>
            </a:ln>
            <a:effectLst>
              <a:outerShdw blurRad="292100" dist="139700" dir="2700000" algn="tl" rotWithShape="0">
                <a:srgbClr val="333333">
                  <a:alpha val="65000"/>
                </a:srgbClr>
              </a:outerShdw>
            </a:effectLst>
          </p:spPr>
        </p:pic>
        <p:pic>
          <p:nvPicPr>
            <p:cNvPr id="8" name="图像" descr="图像"/>
            <p:cNvPicPr>
              <a:picLocks noChangeAspect="1"/>
            </p:cNvPicPr>
            <p:nvPr/>
          </p:nvPicPr>
          <p:blipFill>
            <a:blip r:embed="rId2"/>
            <a:stretch>
              <a:fillRect/>
            </a:stretch>
          </p:blipFill>
          <p:spPr>
            <a:xfrm>
              <a:off x="20220" y="8079"/>
              <a:ext cx="14840" cy="8605"/>
            </a:xfrm>
            <a:prstGeom prst="rect">
              <a:avLst/>
            </a:prstGeom>
            <a:ln w="25400">
              <a:miter lim="400000"/>
              <a:headEnd/>
              <a:tailEnd/>
            </a:ln>
            <a:effectLst>
              <a:outerShdw blurRad="355600" dist="177800" dir="5400000" rotWithShape="0">
                <a:srgbClr val="000000">
                  <a:alpha val="70000"/>
                </a:srgbClr>
              </a:outerShdw>
            </a:effectLst>
          </p:spPr>
        </p:pic>
      </p:gr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6717495" cy="202801"/>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第六：实验小组作业检查</a:t>
            </a:r>
            <a:endParaRPr lang="en-US" altLang="zh-CN" sz="5400" b="0" dirty="0">
              <a:latin typeface="方正黑体简体" panose="02010601030101010101" charset="-122"/>
              <a:ea typeface="方正黑体简体" panose="02010601030101010101" charset="-122"/>
            </a:endParaRPr>
          </a:p>
          <a:p>
            <a:endParaRPr lang="en-US" altLang="zh-CN" sz="5400" b="0" dirty="0">
              <a:latin typeface="方正黑体简体" panose="02010601030101010101" charset="-122"/>
              <a:ea typeface="方正黑体简体" panose="02010601030101010101" charset="-122"/>
            </a:endParaRPr>
          </a:p>
        </p:txBody>
      </p:sp>
      <p:sp>
        <p:nvSpPr>
          <p:cNvPr id="9" name="持续测试是持续交付发展的必然需求"/>
          <p:cNvSpPr txBox="1"/>
          <p:nvPr/>
        </p:nvSpPr>
        <p:spPr>
          <a:xfrm>
            <a:off x="2788249" y="11456170"/>
            <a:ext cx="13256895" cy="128905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3600" dirty="0"/>
              <a:t>1</a:t>
            </a:r>
            <a:r>
              <a:rPr lang="zh-CN" altLang="en-US" sz="3600" dirty="0"/>
              <a:t>、老师跟进实验小组情况完成作业检查；</a:t>
            </a:r>
            <a:endParaRPr lang="en-US" altLang="zh-CN" sz="3600" dirty="0"/>
          </a:p>
          <a:p>
            <a:r>
              <a:rPr lang="en-US" altLang="zh-CN" sz="3600" dirty="0"/>
              <a:t>2</a:t>
            </a:r>
            <a:r>
              <a:rPr lang="zh-CN" altLang="en-US" sz="3600" dirty="0"/>
              <a:t>、其中也可分组进行用例编写、用例评审、测试报告查看等等。</a:t>
            </a:r>
            <a:endParaRPr lang="zh-CN" altLang="en-US" sz="3600" dirty="0"/>
          </a:p>
        </p:txBody>
      </p:sp>
      <p:pic>
        <p:nvPicPr>
          <p:cNvPr id="2" name="图片 1"/>
          <p:cNvPicPr>
            <a:picLocks noChangeAspect="1"/>
          </p:cNvPicPr>
          <p:nvPr/>
        </p:nvPicPr>
        <p:blipFill>
          <a:blip r:embed="rId1"/>
          <a:stretch>
            <a:fillRect/>
          </a:stretch>
        </p:blipFill>
        <p:spPr>
          <a:xfrm>
            <a:off x="5432885" y="1759252"/>
            <a:ext cx="13518231" cy="8450791"/>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1872000" cy="202801"/>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总结</a:t>
            </a:r>
            <a:endParaRPr lang="zh-CN" altLang="en-US" sz="5400" b="0" dirty="0">
              <a:latin typeface="方正黑体简体" panose="02010601030101010101" charset="-122"/>
              <a:ea typeface="方正黑体简体" panose="02010601030101010101" charset="-122"/>
            </a:endParaRPr>
          </a:p>
        </p:txBody>
      </p:sp>
      <p:grpSp>
        <p:nvGrpSpPr>
          <p:cNvPr id="28" name="组合 27"/>
          <p:cNvGrpSpPr/>
          <p:nvPr/>
        </p:nvGrpSpPr>
        <p:grpSpPr>
          <a:xfrm>
            <a:off x="1553845" y="3329305"/>
            <a:ext cx="21276310" cy="7057390"/>
            <a:chOff x="2896" y="5243"/>
            <a:chExt cx="33506" cy="11114"/>
          </a:xfrm>
        </p:grpSpPr>
        <p:sp>
          <p:nvSpPr>
            <p:cNvPr id="38" name="TextBox 37"/>
            <p:cNvSpPr txBox="1"/>
            <p:nvPr>
              <p:custDataLst>
                <p:tags r:id="rId1"/>
              </p:custDataLst>
            </p:nvPr>
          </p:nvSpPr>
          <p:spPr>
            <a:xfrm flipH="1">
              <a:off x="3875" y="6102"/>
              <a:ext cx="6783" cy="1113"/>
            </a:xfrm>
            <a:prstGeom prst="rect">
              <a:avLst/>
            </a:prstGeom>
            <a:noFill/>
          </p:spPr>
          <p:txBody>
            <a:bodyPr wrap="squar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smtClean="0">
                  <a:ln>
                    <a:noFill/>
                  </a:ln>
                  <a:solidFill>
                    <a:schemeClr val="tx1"/>
                  </a:solidFill>
                  <a:effectLst/>
                  <a:uLnTx/>
                  <a:uFillTx/>
                  <a:latin typeface="Arial" panose="020B0604020202020204" pitchFamily="34" charset="0"/>
                  <a:ea typeface="微软雅黑" charset="-122"/>
                  <a:cs typeface="Lato Regular"/>
                </a:rPr>
                <a:t>行业现状解读</a:t>
              </a:r>
              <a:endParaRPr kumimoji="0" lang="zh-CN" altLang="en-US" sz="4000" b="1" i="0" u="none" strike="noStrike" kern="1200" cap="none" spc="150" normalizeH="0" noProof="0" smtClean="0">
                <a:ln>
                  <a:noFill/>
                </a:ln>
                <a:solidFill>
                  <a:schemeClr val="tx1"/>
                </a:solidFill>
                <a:effectLst/>
                <a:uLnTx/>
                <a:uFillTx/>
                <a:latin typeface="Arial" panose="020B0604020202020204" pitchFamily="34" charset="0"/>
                <a:ea typeface="微软雅黑" charset="-122"/>
                <a:cs typeface="Lato Regular"/>
              </a:endParaRPr>
            </a:p>
          </p:txBody>
        </p:sp>
        <p:sp>
          <p:nvSpPr>
            <p:cNvPr id="43" name="Oval 42"/>
            <p:cNvSpPr/>
            <p:nvPr>
              <p:custDataLst>
                <p:tags r:id="rId2"/>
              </p:custDataLst>
            </p:nvPr>
          </p:nvSpPr>
          <p:spPr>
            <a:xfrm>
              <a:off x="26305" y="5948"/>
              <a:ext cx="1211" cy="1211"/>
            </a:xfrm>
            <a:prstGeom prst="ellipse">
              <a:avLst/>
            </a:prstGeom>
            <a:solidFill>
              <a:srgbClr val="7030A0"/>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55" name="Freeform 65"/>
            <p:cNvSpPr>
              <a:spLocks noChangeArrowheads="1"/>
            </p:cNvSpPr>
            <p:nvPr>
              <p:custDataLst>
                <p:tags r:id="rId3"/>
              </p:custDataLst>
            </p:nvPr>
          </p:nvSpPr>
          <p:spPr bwMode="auto">
            <a:xfrm>
              <a:off x="26609" y="6254"/>
              <a:ext cx="604" cy="599"/>
            </a:xfrm>
            <a:custGeom>
              <a:avLst/>
              <a:gdLst>
                <a:gd name="T0" fmla="*/ 172604 w 417"/>
                <a:gd name="T1" fmla="*/ 91192 h 417"/>
                <a:gd name="T2" fmla="*/ 172604 w 417"/>
                <a:gd name="T3" fmla="*/ 91192 h 417"/>
                <a:gd name="T4" fmla="*/ 188460 w 417"/>
                <a:gd name="T5" fmla="*/ 63340 h 417"/>
                <a:gd name="T6" fmla="*/ 184836 w 417"/>
                <a:gd name="T7" fmla="*/ 47617 h 417"/>
                <a:gd name="T8" fmla="*/ 152671 w 417"/>
                <a:gd name="T9" fmla="*/ 35488 h 417"/>
                <a:gd name="T10" fmla="*/ 144516 w 417"/>
                <a:gd name="T11" fmla="*/ 7637 h 417"/>
                <a:gd name="T12" fmla="*/ 124583 w 417"/>
                <a:gd name="T13" fmla="*/ 0 h 417"/>
                <a:gd name="T14" fmla="*/ 96495 w 417"/>
                <a:gd name="T15" fmla="*/ 15723 h 417"/>
                <a:gd name="T16" fmla="*/ 68407 w 417"/>
                <a:gd name="T17" fmla="*/ 0 h 417"/>
                <a:gd name="T18" fmla="*/ 48474 w 417"/>
                <a:gd name="T19" fmla="*/ 7637 h 417"/>
                <a:gd name="T20" fmla="*/ 40320 w 417"/>
                <a:gd name="T21" fmla="*/ 35488 h 417"/>
                <a:gd name="T22" fmla="*/ 8155 w 417"/>
                <a:gd name="T23" fmla="*/ 47617 h 417"/>
                <a:gd name="T24" fmla="*/ 0 w 417"/>
                <a:gd name="T25" fmla="*/ 63340 h 417"/>
                <a:gd name="T26" fmla="*/ 19933 w 417"/>
                <a:gd name="T27" fmla="*/ 91192 h 417"/>
                <a:gd name="T28" fmla="*/ 0 w 417"/>
                <a:gd name="T29" fmla="*/ 123536 h 417"/>
                <a:gd name="T30" fmla="*/ 8155 w 417"/>
                <a:gd name="T31" fmla="*/ 139258 h 417"/>
                <a:gd name="T32" fmla="*/ 40320 w 417"/>
                <a:gd name="T33" fmla="*/ 147344 h 417"/>
                <a:gd name="T34" fmla="*/ 48474 w 417"/>
                <a:gd name="T35" fmla="*/ 178790 h 417"/>
                <a:gd name="T36" fmla="*/ 68407 w 417"/>
                <a:gd name="T37" fmla="*/ 186876 h 417"/>
                <a:gd name="T38" fmla="*/ 96495 w 417"/>
                <a:gd name="T39" fmla="*/ 167110 h 417"/>
                <a:gd name="T40" fmla="*/ 124583 w 417"/>
                <a:gd name="T41" fmla="*/ 186876 h 417"/>
                <a:gd name="T42" fmla="*/ 144516 w 417"/>
                <a:gd name="T43" fmla="*/ 178790 h 417"/>
                <a:gd name="T44" fmla="*/ 152671 w 417"/>
                <a:gd name="T45" fmla="*/ 147344 h 417"/>
                <a:gd name="T46" fmla="*/ 184836 w 417"/>
                <a:gd name="T47" fmla="*/ 139258 h 417"/>
                <a:gd name="T48" fmla="*/ 188460 w 417"/>
                <a:gd name="T49" fmla="*/ 119043 h 417"/>
                <a:gd name="T50" fmla="*/ 172604 w 417"/>
                <a:gd name="T51" fmla="*/ 91192 h 417"/>
                <a:gd name="T52" fmla="*/ 96495 w 417"/>
                <a:gd name="T53" fmla="*/ 131172 h 417"/>
                <a:gd name="T54" fmla="*/ 96495 w 417"/>
                <a:gd name="T55" fmla="*/ 131172 h 417"/>
                <a:gd name="T56" fmla="*/ 56629 w 417"/>
                <a:gd name="T57" fmla="*/ 91192 h 417"/>
                <a:gd name="T58" fmla="*/ 96495 w 417"/>
                <a:gd name="T59" fmla="*/ 51660 h 417"/>
                <a:gd name="T60" fmla="*/ 136362 w 417"/>
                <a:gd name="T61" fmla="*/ 91192 h 417"/>
                <a:gd name="T62" fmla="*/ 96495 w 417"/>
                <a:gd name="T63" fmla="*/ 131172 h 4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ysClr val="window" lastClr="FFFFFF"/>
            </a:solidFill>
            <a:ln>
              <a:noFill/>
            </a:ln>
            <a:effectLst/>
          </p:spPr>
          <p:txBody>
            <a:bodyPr wrap="none" lIns="34290" tIns="17145" rIns="34290" bIns="17145"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46" name="Oval 45"/>
            <p:cNvSpPr/>
            <p:nvPr>
              <p:custDataLst>
                <p:tags r:id="rId4"/>
              </p:custDataLst>
            </p:nvPr>
          </p:nvSpPr>
          <p:spPr>
            <a:xfrm>
              <a:off x="26418" y="11939"/>
              <a:ext cx="1211" cy="1211"/>
            </a:xfrm>
            <a:prstGeom prst="ellipse">
              <a:avLst/>
            </a:prstGeom>
            <a:solidFill>
              <a:srgbClr val="7030A0"/>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56" name="Freeform 102"/>
            <p:cNvSpPr>
              <a:spLocks noChangeArrowheads="1"/>
            </p:cNvSpPr>
            <p:nvPr>
              <p:custDataLst>
                <p:tags r:id="rId5"/>
              </p:custDataLst>
            </p:nvPr>
          </p:nvSpPr>
          <p:spPr bwMode="auto">
            <a:xfrm>
              <a:off x="26668" y="12225"/>
              <a:ext cx="711" cy="640"/>
            </a:xfrm>
            <a:custGeom>
              <a:avLst/>
              <a:gdLst>
                <a:gd name="T0" fmla="*/ 35703 w 498"/>
                <a:gd name="T1" fmla="*/ 67874 h 445"/>
                <a:gd name="T2" fmla="*/ 35703 w 498"/>
                <a:gd name="T3" fmla="*/ 67874 h 445"/>
                <a:gd name="T4" fmla="*/ 63372 w 498"/>
                <a:gd name="T5" fmla="*/ 75965 h 445"/>
                <a:gd name="T6" fmla="*/ 67389 w 498"/>
                <a:gd name="T7" fmla="*/ 75965 h 445"/>
                <a:gd name="T8" fmla="*/ 87026 w 498"/>
                <a:gd name="T9" fmla="*/ 60232 h 445"/>
                <a:gd name="T10" fmla="*/ 87026 w 498"/>
                <a:gd name="T11" fmla="*/ 56187 h 445"/>
                <a:gd name="T12" fmla="*/ 79439 w 498"/>
                <a:gd name="T13" fmla="*/ 48096 h 445"/>
                <a:gd name="T14" fmla="*/ 122728 w 498"/>
                <a:gd name="T15" fmla="*/ 4495 h 445"/>
                <a:gd name="T16" fmla="*/ 87026 w 498"/>
                <a:gd name="T17" fmla="*/ 0 h 445"/>
                <a:gd name="T18" fmla="*/ 47753 w 498"/>
                <a:gd name="T19" fmla="*/ 24273 h 445"/>
                <a:gd name="T20" fmla="*/ 32133 w 498"/>
                <a:gd name="T21" fmla="*/ 36409 h 445"/>
                <a:gd name="T22" fmla="*/ 23653 w 498"/>
                <a:gd name="T23" fmla="*/ 52141 h 445"/>
                <a:gd name="T24" fmla="*/ 8033 w 498"/>
                <a:gd name="T25" fmla="*/ 56187 h 445"/>
                <a:gd name="T26" fmla="*/ 0 w 498"/>
                <a:gd name="T27" fmla="*/ 64278 h 445"/>
                <a:gd name="T28" fmla="*/ 0 w 498"/>
                <a:gd name="T29" fmla="*/ 67874 h 445"/>
                <a:gd name="T30" fmla="*/ 16066 w 498"/>
                <a:gd name="T31" fmla="*/ 84055 h 445"/>
                <a:gd name="T32" fmla="*/ 23653 w 498"/>
                <a:gd name="T33" fmla="*/ 88101 h 445"/>
                <a:gd name="T34" fmla="*/ 32133 w 498"/>
                <a:gd name="T35" fmla="*/ 80010 h 445"/>
                <a:gd name="T36" fmla="*/ 35703 w 498"/>
                <a:gd name="T37" fmla="*/ 67874 h 445"/>
                <a:gd name="T38" fmla="*/ 99075 w 498"/>
                <a:gd name="T39" fmla="*/ 71919 h 445"/>
                <a:gd name="T40" fmla="*/ 99075 w 498"/>
                <a:gd name="T41" fmla="*/ 71919 h 445"/>
                <a:gd name="T42" fmla="*/ 95059 w 498"/>
                <a:gd name="T43" fmla="*/ 71919 h 445"/>
                <a:gd name="T44" fmla="*/ 79439 w 498"/>
                <a:gd name="T45" fmla="*/ 84055 h 445"/>
                <a:gd name="T46" fmla="*/ 75422 w 498"/>
                <a:gd name="T47" fmla="*/ 91697 h 445"/>
                <a:gd name="T48" fmla="*/ 170035 w 498"/>
                <a:gd name="T49" fmla="*/ 195530 h 445"/>
                <a:gd name="T50" fmla="*/ 178068 w 498"/>
                <a:gd name="T51" fmla="*/ 195530 h 445"/>
                <a:gd name="T52" fmla="*/ 190117 w 498"/>
                <a:gd name="T53" fmla="*/ 187439 h 445"/>
                <a:gd name="T54" fmla="*/ 190117 w 498"/>
                <a:gd name="T55" fmla="*/ 179798 h 445"/>
                <a:gd name="T56" fmla="*/ 99075 w 498"/>
                <a:gd name="T57" fmla="*/ 71919 h 445"/>
                <a:gd name="T58" fmla="*/ 221804 w 498"/>
                <a:gd name="T59" fmla="*/ 28318 h 445"/>
                <a:gd name="T60" fmla="*/ 221804 w 498"/>
                <a:gd name="T61" fmla="*/ 28318 h 445"/>
                <a:gd name="T62" fmla="*/ 213771 w 498"/>
                <a:gd name="T63" fmla="*/ 24273 h 445"/>
                <a:gd name="T64" fmla="*/ 205737 w 498"/>
                <a:gd name="T65" fmla="*/ 40005 h 445"/>
                <a:gd name="T66" fmla="*/ 182084 w 498"/>
                <a:gd name="T67" fmla="*/ 48096 h 445"/>
                <a:gd name="T68" fmla="*/ 178068 w 498"/>
                <a:gd name="T69" fmla="*/ 28318 h 445"/>
                <a:gd name="T70" fmla="*/ 186101 w 498"/>
                <a:gd name="T71" fmla="*/ 8540 h 445"/>
                <a:gd name="T72" fmla="*/ 182084 w 498"/>
                <a:gd name="T73" fmla="*/ 4495 h 445"/>
                <a:gd name="T74" fmla="*/ 150398 w 498"/>
                <a:gd name="T75" fmla="*/ 32364 h 445"/>
                <a:gd name="T76" fmla="*/ 142365 w 498"/>
                <a:gd name="T77" fmla="*/ 67874 h 445"/>
                <a:gd name="T78" fmla="*/ 126745 w 498"/>
                <a:gd name="T79" fmla="*/ 84055 h 445"/>
                <a:gd name="T80" fmla="*/ 142365 w 498"/>
                <a:gd name="T81" fmla="*/ 103833 h 445"/>
                <a:gd name="T82" fmla="*/ 162448 w 498"/>
                <a:gd name="T83" fmla="*/ 84055 h 445"/>
                <a:gd name="T84" fmla="*/ 182084 w 498"/>
                <a:gd name="T85" fmla="*/ 80010 h 445"/>
                <a:gd name="T86" fmla="*/ 217787 w 498"/>
                <a:gd name="T87" fmla="*/ 64278 h 445"/>
                <a:gd name="T88" fmla="*/ 221804 w 498"/>
                <a:gd name="T89" fmla="*/ 28318 h 445"/>
                <a:gd name="T90" fmla="*/ 32133 w 498"/>
                <a:gd name="T91" fmla="*/ 179798 h 445"/>
                <a:gd name="T92" fmla="*/ 32133 w 498"/>
                <a:gd name="T93" fmla="*/ 179798 h 445"/>
                <a:gd name="T94" fmla="*/ 32133 w 498"/>
                <a:gd name="T95" fmla="*/ 187439 h 445"/>
                <a:gd name="T96" fmla="*/ 39719 w 498"/>
                <a:gd name="T97" fmla="*/ 199576 h 445"/>
                <a:gd name="T98" fmla="*/ 47753 w 498"/>
                <a:gd name="T99" fmla="*/ 195530 h 445"/>
                <a:gd name="T100" fmla="*/ 103092 w 498"/>
                <a:gd name="T101" fmla="*/ 143838 h 445"/>
                <a:gd name="T102" fmla="*/ 87026 w 498"/>
                <a:gd name="T103" fmla="*/ 123611 h 445"/>
                <a:gd name="T104" fmla="*/ 32133 w 498"/>
                <a:gd name="T105" fmla="*/ 17979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ysClr val="window" lastClr="FFFFFF"/>
            </a:solidFill>
            <a:ln>
              <a:noFill/>
            </a:ln>
            <a:effectLst/>
          </p:spPr>
          <p:txBody>
            <a:bodyPr wrap="none" lIns="34290" tIns="17145" rIns="34290" bIns="17145"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40" name="Oval 39"/>
            <p:cNvSpPr/>
            <p:nvPr>
              <p:custDataLst>
                <p:tags r:id="rId6"/>
              </p:custDataLst>
            </p:nvPr>
          </p:nvSpPr>
          <p:spPr>
            <a:xfrm flipH="1">
              <a:off x="10840" y="11939"/>
              <a:ext cx="1211" cy="1211"/>
            </a:xfrm>
            <a:prstGeom prst="ellipse">
              <a:avLst/>
            </a:prstGeom>
            <a:solidFill>
              <a:srgbClr val="7030A0"/>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57" name="Freeform 116"/>
            <p:cNvSpPr>
              <a:spLocks noChangeArrowheads="1"/>
            </p:cNvSpPr>
            <p:nvPr>
              <p:custDataLst>
                <p:tags r:id="rId7"/>
              </p:custDataLst>
            </p:nvPr>
          </p:nvSpPr>
          <p:spPr bwMode="auto">
            <a:xfrm>
              <a:off x="11125" y="12215"/>
              <a:ext cx="640" cy="660"/>
            </a:xfrm>
            <a:custGeom>
              <a:avLst/>
              <a:gdLst>
                <a:gd name="T0" fmla="*/ 179798 w 445"/>
                <a:gd name="T1" fmla="*/ 71025 h 462"/>
                <a:gd name="T2" fmla="*/ 179798 w 445"/>
                <a:gd name="T3" fmla="*/ 71025 h 462"/>
                <a:gd name="T4" fmla="*/ 119566 w 445"/>
                <a:gd name="T5" fmla="*/ 3574 h 462"/>
                <a:gd name="T6" fmla="*/ 16182 w 445"/>
                <a:gd name="T7" fmla="*/ 110781 h 462"/>
                <a:gd name="T8" fmla="*/ 4045 w 445"/>
                <a:gd name="T9" fmla="*/ 142497 h 462"/>
                <a:gd name="T10" fmla="*/ 36409 w 445"/>
                <a:gd name="T11" fmla="*/ 158578 h 462"/>
                <a:gd name="T12" fmla="*/ 44050 w 445"/>
                <a:gd name="T13" fmla="*/ 154558 h 462"/>
                <a:gd name="T14" fmla="*/ 60232 w 445"/>
                <a:gd name="T15" fmla="*/ 166172 h 462"/>
                <a:gd name="T16" fmla="*/ 71919 w 445"/>
                <a:gd name="T17" fmla="*/ 193867 h 462"/>
                <a:gd name="T18" fmla="*/ 84055 w 445"/>
                <a:gd name="T19" fmla="*/ 201908 h 462"/>
                <a:gd name="T20" fmla="*/ 107879 w 445"/>
                <a:gd name="T21" fmla="*/ 193867 h 462"/>
                <a:gd name="T22" fmla="*/ 111924 w 445"/>
                <a:gd name="T23" fmla="*/ 185827 h 462"/>
                <a:gd name="T24" fmla="*/ 103833 w 445"/>
                <a:gd name="T25" fmla="*/ 174213 h 462"/>
                <a:gd name="T26" fmla="*/ 91697 w 445"/>
                <a:gd name="T27" fmla="*/ 150538 h 462"/>
                <a:gd name="T28" fmla="*/ 103833 w 445"/>
                <a:gd name="T29" fmla="*/ 138477 h 462"/>
                <a:gd name="T30" fmla="*/ 187439 w 445"/>
                <a:gd name="T31" fmla="*/ 158578 h 462"/>
                <a:gd name="T32" fmla="*/ 179798 w 445"/>
                <a:gd name="T33" fmla="*/ 71025 h 462"/>
                <a:gd name="T34" fmla="*/ 175303 w 445"/>
                <a:gd name="T35" fmla="*/ 138477 h 462"/>
                <a:gd name="T36" fmla="*/ 175303 w 445"/>
                <a:gd name="T37" fmla="*/ 138477 h 462"/>
                <a:gd name="T38" fmla="*/ 135747 w 445"/>
                <a:gd name="T39" fmla="*/ 91127 h 462"/>
                <a:gd name="T40" fmla="*/ 127656 w 445"/>
                <a:gd name="T41" fmla="*/ 27695 h 462"/>
                <a:gd name="T42" fmla="*/ 163616 w 445"/>
                <a:gd name="T43" fmla="*/ 79066 h 462"/>
                <a:gd name="T44" fmla="*/ 175303 w 445"/>
                <a:gd name="T45" fmla="*/ 138477 h 4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ysClr val="window" lastClr="FFFFFF"/>
            </a:solidFill>
            <a:ln>
              <a:noFill/>
            </a:ln>
            <a:effectLst/>
          </p:spPr>
          <p:txBody>
            <a:bodyPr wrap="none" lIns="34290" tIns="17145" rIns="34290" bIns="17145"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59" name="文本框 58"/>
            <p:cNvSpPr txBox="1"/>
            <p:nvPr>
              <p:custDataLst>
                <p:tags r:id="rId8"/>
              </p:custDataLst>
            </p:nvPr>
          </p:nvSpPr>
          <p:spPr>
            <a:xfrm>
              <a:off x="2896" y="7267"/>
              <a:ext cx="9718" cy="3516"/>
            </a:xfrm>
            <a:prstGeom prst="rect">
              <a:avLst/>
            </a:prstGeom>
            <a:noFill/>
          </p:spPr>
          <p:txBody>
            <a:bodyPr wrap="square" rtlCol="0">
              <a:spAutoFit/>
            </a:bodyPr>
            <a:p>
              <a:pPr marL="0" marR="0" indent="0" algn="l" defTabSz="755650" rtl="0" eaLnBrk="1" fontAlgn="auto" latinLnBrk="0" hangingPunct="1">
                <a:lnSpc>
                  <a:spcPct val="150000"/>
                </a:lnSpc>
                <a:spcBef>
                  <a:spcPts val="0"/>
                </a:spcBef>
                <a:spcAft>
                  <a:spcPts val="0"/>
                </a:spcAft>
                <a:buClrTx/>
                <a:buSzTx/>
                <a:buFontTx/>
                <a:buNone/>
                <a:defRPr/>
              </a:pPr>
              <a:r>
                <a:rPr lang="zh-CN" altLang="en-US" sz="2400" b="0" dirty="0">
                  <a:latin typeface="方正黑体简体" panose="02010601030101010101" charset="-122"/>
                  <a:ea typeface="方正黑体简体" panose="02010601030101010101" charset="-122"/>
                  <a:sym typeface="+mn-ea"/>
                </a:rPr>
                <a:t>解读软件测试行业人才需求以及就业现状；</a:t>
              </a:r>
              <a:endParaRPr lang="zh-CN" altLang="en-US" sz="2400" b="0" dirty="0">
                <a:latin typeface="方正黑体简体" panose="02010601030101010101" charset="-122"/>
                <a:ea typeface="方正黑体简体" panose="02010601030101010101" charset="-122"/>
              </a:endParaRPr>
            </a:p>
            <a:p>
              <a:pPr marL="0" marR="0" indent="0" algn="l" defTabSz="755650" rtl="0" eaLnBrk="1" fontAlgn="auto" latinLnBrk="0" hangingPunct="1">
                <a:lnSpc>
                  <a:spcPct val="150000"/>
                </a:lnSpc>
                <a:spcBef>
                  <a:spcPts val="0"/>
                </a:spcBef>
                <a:spcAft>
                  <a:spcPts val="0"/>
                </a:spcAft>
                <a:buClrTx/>
                <a:buSzTx/>
                <a:buFontTx/>
                <a:buNone/>
                <a:defRPr/>
              </a:pPr>
              <a:r>
                <a:rPr lang="zh-CN" altLang="en-US" sz="2400" b="0" dirty="0">
                  <a:latin typeface="方正黑体简体" panose="02010601030101010101" charset="-122"/>
                  <a:ea typeface="方正黑体简体" panose="02010601030101010101" charset="-122"/>
                  <a:sym typeface="+mn-ea"/>
                </a:rPr>
                <a:t>剖析行业最新技术要求及往年国内软件测试质量调查报告。</a:t>
              </a:r>
              <a:endParaRPr lang="zh-CN" altLang="en-US" sz="2400" b="0" dirty="0">
                <a:latin typeface="方正黑体简体" panose="02010601030101010101" charset="-122"/>
                <a:ea typeface="方正黑体简体" panose="02010601030101010101" charset="-122"/>
              </a:endParaRPr>
            </a:p>
            <a:p>
              <a:pPr marL="0" marR="0" lvl="0" indent="0" algn="r" defTabSz="914400" rtl="0" eaLnBrk="1" fontAlgn="auto" latinLnBrk="0" hangingPunct="1">
                <a:lnSpc>
                  <a:spcPct val="130000"/>
                </a:lnSpc>
                <a:spcBef>
                  <a:spcPts val="0"/>
                </a:spcBef>
                <a:spcAft>
                  <a:spcPts val="0"/>
                </a:spcAft>
                <a:buClrTx/>
                <a:buSzTx/>
                <a:buFontTx/>
                <a:buNone/>
                <a:defRPr/>
              </a:pPr>
              <a:endParaRPr kumimoji="0" lang="zh-CN" altLang="en-US" sz="2400" b="0" i="0" u="none" strike="noStrike" kern="1200" cap="none" spc="150" normalizeH="0" noProof="0" dirty="0" smtClean="0">
                <a:ln>
                  <a:noFill/>
                </a:ln>
                <a:solidFill>
                  <a:sysClr val="window" lastClr="FFFFFF">
                    <a:lumMod val="50000"/>
                  </a:sysClr>
                </a:solidFill>
                <a:effectLst/>
                <a:uLnTx/>
                <a:uFillTx/>
                <a:latin typeface="方正黑体简体" panose="02010601030101010101" charset="-122"/>
                <a:ea typeface="方正黑体简体" panose="02010601030101010101" charset="-122"/>
                <a:cs typeface="+mn-ea"/>
              </a:endParaRPr>
            </a:p>
          </p:txBody>
        </p:sp>
        <p:sp>
          <p:nvSpPr>
            <p:cNvPr id="60" name="TextBox 37"/>
            <p:cNvSpPr txBox="1"/>
            <p:nvPr>
              <p:custDataLst>
                <p:tags r:id="rId9"/>
              </p:custDataLst>
            </p:nvPr>
          </p:nvSpPr>
          <p:spPr>
            <a:xfrm flipH="1">
              <a:off x="4098" y="12094"/>
              <a:ext cx="6560" cy="1113"/>
            </a:xfrm>
            <a:prstGeom prst="rect">
              <a:avLst/>
            </a:prstGeom>
            <a:noFill/>
          </p:spPr>
          <p:txBody>
            <a:bodyPr wrap="squar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smtClean="0">
                  <a:ln>
                    <a:noFill/>
                  </a:ln>
                  <a:solidFill>
                    <a:schemeClr val="tx1"/>
                  </a:solidFill>
                  <a:effectLst/>
                  <a:uLnTx/>
                  <a:uFillTx/>
                  <a:latin typeface="Arial" panose="020B0604020202020204" pitchFamily="34" charset="0"/>
                  <a:ea typeface="微软雅黑" charset="-122"/>
                  <a:cs typeface="Lato Regular"/>
                </a:rPr>
                <a:t>技能教学实战</a:t>
              </a:r>
              <a:endParaRPr kumimoji="0" lang="zh-CN" altLang="en-US" sz="4000" b="1" i="0" u="none" strike="noStrike" kern="1200" cap="none" spc="150" normalizeH="0" noProof="0" smtClean="0">
                <a:ln>
                  <a:noFill/>
                </a:ln>
                <a:solidFill>
                  <a:schemeClr val="tx1"/>
                </a:solidFill>
                <a:effectLst/>
                <a:uLnTx/>
                <a:uFillTx/>
                <a:latin typeface="Arial" panose="020B0604020202020204" pitchFamily="34" charset="0"/>
                <a:ea typeface="微软雅黑" charset="-122"/>
                <a:cs typeface="Lato Regular"/>
              </a:endParaRPr>
            </a:p>
          </p:txBody>
        </p:sp>
        <p:sp>
          <p:nvSpPr>
            <p:cNvPr id="62" name="TextBox 37"/>
            <p:cNvSpPr txBox="1"/>
            <p:nvPr>
              <p:custDataLst>
                <p:tags r:id="rId10"/>
              </p:custDataLst>
            </p:nvPr>
          </p:nvSpPr>
          <p:spPr>
            <a:xfrm flipH="1">
              <a:off x="27512" y="6102"/>
              <a:ext cx="7104" cy="996"/>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smtClean="0">
                  <a:ln>
                    <a:noFill/>
                  </a:ln>
                  <a:solidFill>
                    <a:schemeClr val="tx1"/>
                  </a:solidFill>
                  <a:effectLst/>
                  <a:uLnTx/>
                  <a:uFillTx/>
                  <a:latin typeface="Arial" panose="020B0604020202020204" pitchFamily="34" charset="0"/>
                  <a:ea typeface="微软雅黑" charset="-122"/>
                  <a:cs typeface="Lato Regular"/>
                </a:rPr>
                <a:t>一站式教学环境</a:t>
              </a:r>
              <a:endParaRPr kumimoji="0" lang="zh-CN" altLang="en-US" sz="4000" b="1" i="0" u="none" strike="noStrike" kern="1200" cap="none" spc="150" normalizeH="0" noProof="0" smtClean="0">
                <a:ln>
                  <a:noFill/>
                </a:ln>
                <a:solidFill>
                  <a:schemeClr val="tx1"/>
                </a:solidFill>
                <a:effectLst/>
                <a:uLnTx/>
                <a:uFillTx/>
                <a:latin typeface="Arial" panose="020B0604020202020204" pitchFamily="34" charset="0"/>
                <a:ea typeface="微软雅黑" charset="-122"/>
                <a:cs typeface="Lato Regular"/>
              </a:endParaRPr>
            </a:p>
          </p:txBody>
        </p:sp>
        <p:sp>
          <p:nvSpPr>
            <p:cNvPr id="64" name="TextBox 37"/>
            <p:cNvSpPr txBox="1"/>
            <p:nvPr>
              <p:custDataLst>
                <p:tags r:id="rId11"/>
              </p:custDataLst>
            </p:nvPr>
          </p:nvSpPr>
          <p:spPr>
            <a:xfrm flipH="1">
              <a:off x="27625" y="12094"/>
              <a:ext cx="6614" cy="865"/>
            </a:xfrm>
            <a:prstGeom prst="rect">
              <a:avLst/>
            </a:prstGeom>
            <a:noFill/>
          </p:spPr>
          <p:txBody>
            <a:bodyPr wrap="square" rtlCol="0">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smtClean="0">
                  <a:ln>
                    <a:noFill/>
                  </a:ln>
                  <a:solidFill>
                    <a:schemeClr val="tx1"/>
                  </a:solidFill>
                  <a:effectLst/>
                  <a:uLnTx/>
                  <a:uFillTx/>
                  <a:latin typeface="Arial" panose="020B0604020202020204" pitchFamily="34" charset="0"/>
                  <a:ea typeface="微软雅黑" charset="-122"/>
                  <a:cs typeface="Lato Regular"/>
                </a:rPr>
                <a:t>官方资质</a:t>
              </a:r>
              <a:endParaRPr kumimoji="0" lang="zh-CN" altLang="en-US" sz="4000" b="1" i="0" u="none" strike="noStrike" kern="1200" cap="none" spc="150" normalizeH="0" noProof="0" smtClean="0">
                <a:ln>
                  <a:noFill/>
                </a:ln>
                <a:solidFill>
                  <a:schemeClr val="tx1"/>
                </a:solidFill>
                <a:effectLst/>
                <a:uLnTx/>
                <a:uFillTx/>
                <a:latin typeface="Arial" panose="020B0604020202020204" pitchFamily="34" charset="0"/>
                <a:ea typeface="微软雅黑" charset="-122"/>
                <a:cs typeface="Lato Regular"/>
              </a:endParaRPr>
            </a:p>
          </p:txBody>
        </p:sp>
        <p:sp>
          <p:nvSpPr>
            <p:cNvPr id="65" name="文本框 64"/>
            <p:cNvSpPr txBox="1"/>
            <p:nvPr>
              <p:custDataLst>
                <p:tags r:id="rId12"/>
              </p:custDataLst>
            </p:nvPr>
          </p:nvSpPr>
          <p:spPr>
            <a:xfrm>
              <a:off x="26797" y="13521"/>
              <a:ext cx="9536" cy="2409"/>
            </a:xfrm>
            <a:prstGeom prst="rect">
              <a:avLst/>
            </a:prstGeom>
            <a:noFill/>
          </p:spPr>
          <p:txBody>
            <a:bodyPr wrap="squar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1" sz="2400" b="0" dirty="0">
                  <a:latin typeface="方正黑体简体" panose="02010601030101010101" charset="-122"/>
                  <a:ea typeface="方正黑体简体" panose="02010601030101010101" charset="-122"/>
                  <a:cs typeface="方正黑体简体" panose="02010601030101010101" charset="-122"/>
                  <a:sym typeface="+mn-ea"/>
                </a:rPr>
                <a:t>为考试通过的学员颁发 FIT2CLOUD 飞致云官方软件测试工程师认证</a:t>
              </a:r>
              <a:r>
                <a:rPr kumimoji="1" lang="zh-CN" sz="2400" b="0" dirty="0">
                  <a:latin typeface="方正黑体简体" panose="02010601030101010101" charset="-122"/>
                  <a:ea typeface="方正黑体简体" panose="02010601030101010101" charset="-122"/>
                  <a:cs typeface="方正黑体简体" panose="02010601030101010101" charset="-122"/>
                  <a:sym typeface="+mn-ea"/>
                </a:rPr>
                <a:t>证书</a:t>
              </a:r>
              <a:r>
                <a:rPr kumimoji="1" sz="2400" b="0" dirty="0">
                  <a:latin typeface="方正黑体简体" panose="02010601030101010101" charset="-122"/>
                  <a:ea typeface="方正黑体简体" panose="02010601030101010101" charset="-122"/>
                  <a:cs typeface="方正黑体简体" panose="02010601030101010101" charset="-122"/>
                  <a:sym typeface="+mn-ea"/>
                </a:rPr>
                <a:t>，提升个人职场竞争力</a:t>
              </a: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a:t>
              </a:r>
              <a:endParaRPr kumimoji="1" lang="zh-CN" altLang="en-US" sz="2400" b="0" i="0" u="none" strike="noStrike" kern="1200" cap="none" spc="150" normalizeH="0" noProof="0" dirty="0" smtClean="0">
                <a:ln>
                  <a:noFill/>
                </a:ln>
                <a:solidFill>
                  <a:sysClr val="window" lastClr="FFFFFF">
                    <a:lumMod val="50000"/>
                  </a:sysClr>
                </a:solidFill>
                <a:effectLst/>
                <a:uLnTx/>
                <a:uFillTx/>
                <a:latin typeface="方正黑体简体" panose="02010601030101010101" charset="-122"/>
                <a:ea typeface="方正黑体简体" panose="02010601030101010101" charset="-122"/>
                <a:cs typeface="方正黑体简体" panose="02010601030101010101" charset="-122"/>
                <a:sym typeface="+mn-ea"/>
              </a:endParaRPr>
            </a:p>
          </p:txBody>
        </p:sp>
        <p:sp>
          <p:nvSpPr>
            <p:cNvPr id="37" name="Oval 36"/>
            <p:cNvSpPr/>
            <p:nvPr>
              <p:custDataLst>
                <p:tags r:id="rId13"/>
              </p:custDataLst>
            </p:nvPr>
          </p:nvSpPr>
          <p:spPr>
            <a:xfrm flipH="1">
              <a:off x="10840" y="5948"/>
              <a:ext cx="1211" cy="1211"/>
            </a:xfrm>
            <a:prstGeom prst="ellipse">
              <a:avLst/>
            </a:prstGeom>
            <a:solidFill>
              <a:srgbClr val="7030A0"/>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66" name="Freeform 27"/>
            <p:cNvSpPr>
              <a:spLocks noChangeArrowheads="1"/>
            </p:cNvSpPr>
            <p:nvPr>
              <p:custDataLst>
                <p:tags r:id="rId14"/>
              </p:custDataLst>
            </p:nvPr>
          </p:nvSpPr>
          <p:spPr bwMode="auto">
            <a:xfrm>
              <a:off x="11082" y="6269"/>
              <a:ext cx="726" cy="568"/>
            </a:xfrm>
            <a:custGeom>
              <a:avLst/>
              <a:gdLst>
                <a:gd name="T0" fmla="*/ 194710 w 506"/>
                <a:gd name="T1" fmla="*/ 31193 h 399"/>
                <a:gd name="T2" fmla="*/ 194710 w 506"/>
                <a:gd name="T3" fmla="*/ 31193 h 399"/>
                <a:gd name="T4" fmla="*/ 75372 w 506"/>
                <a:gd name="T5" fmla="*/ 15596 h 399"/>
                <a:gd name="T6" fmla="*/ 4038 w 506"/>
                <a:gd name="T7" fmla="*/ 98481 h 399"/>
                <a:gd name="T8" fmla="*/ 87485 w 506"/>
                <a:gd name="T9" fmla="*/ 177354 h 399"/>
                <a:gd name="T10" fmla="*/ 170932 w 506"/>
                <a:gd name="T11" fmla="*/ 138140 h 399"/>
                <a:gd name="T12" fmla="*/ 162856 w 506"/>
                <a:gd name="T13" fmla="*/ 94470 h 399"/>
                <a:gd name="T14" fmla="*/ 210412 w 506"/>
                <a:gd name="T15" fmla="*/ 90460 h 399"/>
                <a:gd name="T16" fmla="*/ 194710 w 506"/>
                <a:gd name="T17" fmla="*/ 31193 h 399"/>
                <a:gd name="T18" fmla="*/ 122927 w 506"/>
                <a:gd name="T19" fmla="*/ 134130 h 399"/>
                <a:gd name="T20" fmla="*/ 122927 w 506"/>
                <a:gd name="T21" fmla="*/ 134130 h 399"/>
                <a:gd name="T22" fmla="*/ 107225 w 506"/>
                <a:gd name="T23" fmla="*/ 118088 h 399"/>
                <a:gd name="T24" fmla="*/ 122927 w 506"/>
                <a:gd name="T25" fmla="*/ 102491 h 399"/>
                <a:gd name="T26" fmla="*/ 138630 w 506"/>
                <a:gd name="T27" fmla="*/ 118088 h 399"/>
                <a:gd name="T28" fmla="*/ 122927 w 506"/>
                <a:gd name="T29" fmla="*/ 134130 h 3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ysClr val="window" lastClr="FFFFFF"/>
            </a:solidFill>
            <a:ln>
              <a:noFill/>
            </a:ln>
            <a:effectLst/>
          </p:spPr>
          <p:txBody>
            <a:bodyPr wrap="none" lIns="34290" tIns="17145" rIns="34290" bIns="17145"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grpSp>
          <p:nvGrpSpPr>
            <p:cNvPr id="25" name="组合 24"/>
            <p:cNvGrpSpPr/>
            <p:nvPr/>
          </p:nvGrpSpPr>
          <p:grpSpPr>
            <a:xfrm>
              <a:off x="13508" y="5243"/>
              <a:ext cx="11146" cy="11114"/>
              <a:chOff x="13508" y="5243"/>
              <a:chExt cx="11146" cy="11114"/>
            </a:xfrm>
          </p:grpSpPr>
          <p:sp>
            <p:nvSpPr>
              <p:cNvPr id="20" name="椭圆 19"/>
              <p:cNvSpPr/>
              <p:nvPr/>
            </p:nvSpPr>
            <p:spPr>
              <a:xfrm>
                <a:off x="16229" y="7942"/>
                <a:ext cx="5717" cy="5717"/>
              </a:xfrm>
              <a:prstGeom prst="ellipse">
                <a:avLst/>
              </a:prstGeom>
              <a:solidFill>
                <a:schemeClr val="accent3">
                  <a:lumMod val="60000"/>
                  <a:lumOff val="40000"/>
                  <a:alpha val="7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grpSp>
            <p:nvGrpSpPr>
              <p:cNvPr id="22" name="组合 21"/>
              <p:cNvGrpSpPr/>
              <p:nvPr/>
            </p:nvGrpSpPr>
            <p:grpSpPr>
              <a:xfrm rot="0">
                <a:off x="13508" y="5243"/>
                <a:ext cx="11146" cy="11115"/>
                <a:chOff x="14656" y="5298"/>
                <a:chExt cx="11146" cy="11115"/>
              </a:xfrm>
            </p:grpSpPr>
            <p:sp>
              <p:nvSpPr>
                <p:cNvPr id="5" name="Freeform 5"/>
                <p:cNvSpPr/>
                <p:nvPr>
                  <p:custDataLst>
                    <p:tags r:id="rId15"/>
                  </p:custDataLst>
                </p:nvPr>
              </p:nvSpPr>
              <p:spPr bwMode="auto">
                <a:xfrm>
                  <a:off x="18708" y="14845"/>
                  <a:ext cx="979" cy="1541"/>
                </a:xfrm>
                <a:custGeom>
                  <a:avLst/>
                  <a:gdLst>
                    <a:gd name="T0" fmla="*/ 0 w 383"/>
                    <a:gd name="T1" fmla="*/ 152 h 603"/>
                    <a:gd name="T2" fmla="*/ 54 w 383"/>
                    <a:gd name="T3" fmla="*/ 0 h 603"/>
                    <a:gd name="T4" fmla="*/ 383 w 383"/>
                    <a:gd name="T5" fmla="*/ 410 h 603"/>
                    <a:gd name="T6" fmla="*/ 362 w 383"/>
                    <a:gd name="T7" fmla="*/ 603 h 603"/>
                    <a:gd name="T8" fmla="*/ 0 w 383"/>
                    <a:gd name="T9" fmla="*/ 152 h 603"/>
                  </a:gdLst>
                  <a:ahLst/>
                  <a:cxnLst>
                    <a:cxn ang="0">
                      <a:pos x="T0" y="T1"/>
                    </a:cxn>
                    <a:cxn ang="0">
                      <a:pos x="T2" y="T3"/>
                    </a:cxn>
                    <a:cxn ang="0">
                      <a:pos x="T4" y="T5"/>
                    </a:cxn>
                    <a:cxn ang="0">
                      <a:pos x="T6" y="T7"/>
                    </a:cxn>
                    <a:cxn ang="0">
                      <a:pos x="T8" y="T9"/>
                    </a:cxn>
                  </a:cxnLst>
                  <a:rect l="0" t="0" r="r" b="b"/>
                  <a:pathLst>
                    <a:path w="383" h="603">
                      <a:moveTo>
                        <a:pt x="0" y="152"/>
                      </a:moveTo>
                      <a:lnTo>
                        <a:pt x="54" y="0"/>
                      </a:lnTo>
                      <a:lnTo>
                        <a:pt x="383" y="410"/>
                      </a:lnTo>
                      <a:lnTo>
                        <a:pt x="362" y="603"/>
                      </a:lnTo>
                      <a:lnTo>
                        <a:pt x="0" y="152"/>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6" name="Freeform 6"/>
                <p:cNvSpPr/>
                <p:nvPr>
                  <p:custDataLst>
                    <p:tags r:id="rId16"/>
                  </p:custDataLst>
                </p:nvPr>
              </p:nvSpPr>
              <p:spPr bwMode="auto">
                <a:xfrm>
                  <a:off x="24222" y="11392"/>
                  <a:ext cx="1551" cy="979"/>
                </a:xfrm>
                <a:custGeom>
                  <a:avLst/>
                  <a:gdLst>
                    <a:gd name="T0" fmla="*/ 153 w 607"/>
                    <a:gd name="T1" fmla="*/ 383 h 383"/>
                    <a:gd name="T2" fmla="*/ 0 w 607"/>
                    <a:gd name="T3" fmla="*/ 331 h 383"/>
                    <a:gd name="T4" fmla="*/ 414 w 607"/>
                    <a:gd name="T5" fmla="*/ 0 h 383"/>
                    <a:gd name="T6" fmla="*/ 607 w 607"/>
                    <a:gd name="T7" fmla="*/ 21 h 383"/>
                    <a:gd name="T8" fmla="*/ 153 w 607"/>
                    <a:gd name="T9" fmla="*/ 383 h 383"/>
                  </a:gdLst>
                  <a:ahLst/>
                  <a:cxnLst>
                    <a:cxn ang="0">
                      <a:pos x="T0" y="T1"/>
                    </a:cxn>
                    <a:cxn ang="0">
                      <a:pos x="T2" y="T3"/>
                    </a:cxn>
                    <a:cxn ang="0">
                      <a:pos x="T4" y="T5"/>
                    </a:cxn>
                    <a:cxn ang="0">
                      <a:pos x="T6" y="T7"/>
                    </a:cxn>
                    <a:cxn ang="0">
                      <a:pos x="T8" y="T9"/>
                    </a:cxn>
                  </a:cxnLst>
                  <a:rect l="0" t="0" r="r" b="b"/>
                  <a:pathLst>
                    <a:path w="607" h="383">
                      <a:moveTo>
                        <a:pt x="153" y="383"/>
                      </a:moveTo>
                      <a:lnTo>
                        <a:pt x="0" y="331"/>
                      </a:lnTo>
                      <a:lnTo>
                        <a:pt x="414" y="0"/>
                      </a:lnTo>
                      <a:lnTo>
                        <a:pt x="607" y="21"/>
                      </a:lnTo>
                      <a:lnTo>
                        <a:pt x="153" y="383"/>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7" name="Freeform 7"/>
                <p:cNvSpPr/>
                <p:nvPr>
                  <p:custDataLst>
                    <p:tags r:id="rId17"/>
                  </p:custDataLst>
                </p:nvPr>
              </p:nvSpPr>
              <p:spPr bwMode="auto">
                <a:xfrm>
                  <a:off x="19411" y="11387"/>
                  <a:ext cx="6362" cy="5026"/>
                </a:xfrm>
                <a:custGeom>
                  <a:avLst/>
                  <a:gdLst>
                    <a:gd name="T0" fmla="*/ 815 w 1306"/>
                    <a:gd name="T1" fmla="*/ 0 h 1034"/>
                    <a:gd name="T2" fmla="*/ 1068 w 1306"/>
                    <a:gd name="T3" fmla="*/ 202 h 1034"/>
                    <a:gd name="T4" fmla="*/ 1306 w 1306"/>
                    <a:gd name="T5" fmla="*/ 12 h 1034"/>
                    <a:gd name="T6" fmla="*/ 195 w 1306"/>
                    <a:gd name="T7" fmla="*/ 1034 h 1034"/>
                    <a:gd name="T8" fmla="*/ 0 w 1306"/>
                    <a:gd name="T9" fmla="*/ 791 h 1034"/>
                    <a:gd name="T10" fmla="*/ 195 w 1306"/>
                    <a:gd name="T11" fmla="*/ 546 h 1034"/>
                    <a:gd name="T12" fmla="*/ 417 w 1306"/>
                    <a:gd name="T13" fmla="*/ 498 h 1034"/>
                    <a:gd name="T14" fmla="*/ 603 w 1306"/>
                    <a:gd name="T15" fmla="*/ 381 h 1034"/>
                    <a:gd name="T16" fmla="*/ 741 w 1306"/>
                    <a:gd name="T17" fmla="*/ 210 h 1034"/>
                    <a:gd name="T18" fmla="*/ 815 w 1306"/>
                    <a:gd name="T19"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6" h="1034">
                      <a:moveTo>
                        <a:pt x="815" y="0"/>
                      </a:moveTo>
                      <a:cubicBezTo>
                        <a:pt x="1068" y="202"/>
                        <a:pt x="1068" y="202"/>
                        <a:pt x="1068" y="202"/>
                      </a:cubicBezTo>
                      <a:cubicBezTo>
                        <a:pt x="1306" y="12"/>
                        <a:pt x="1306" y="12"/>
                        <a:pt x="1306" y="12"/>
                      </a:cubicBezTo>
                      <a:cubicBezTo>
                        <a:pt x="1247" y="575"/>
                        <a:pt x="777" y="1021"/>
                        <a:pt x="195" y="1034"/>
                      </a:cubicBezTo>
                      <a:cubicBezTo>
                        <a:pt x="0" y="791"/>
                        <a:pt x="0" y="791"/>
                        <a:pt x="0" y="791"/>
                      </a:cubicBezTo>
                      <a:cubicBezTo>
                        <a:pt x="195" y="546"/>
                        <a:pt x="195" y="546"/>
                        <a:pt x="195" y="546"/>
                      </a:cubicBezTo>
                      <a:cubicBezTo>
                        <a:pt x="273" y="543"/>
                        <a:pt x="348" y="526"/>
                        <a:pt x="417" y="498"/>
                      </a:cubicBezTo>
                      <a:cubicBezTo>
                        <a:pt x="486" y="469"/>
                        <a:pt x="548" y="430"/>
                        <a:pt x="603" y="381"/>
                      </a:cubicBezTo>
                      <a:cubicBezTo>
                        <a:pt x="658" y="332"/>
                        <a:pt x="705" y="275"/>
                        <a:pt x="741" y="210"/>
                      </a:cubicBezTo>
                      <a:cubicBezTo>
                        <a:pt x="777" y="146"/>
                        <a:pt x="802" y="75"/>
                        <a:pt x="815" y="0"/>
                      </a:cubicBezTo>
                      <a:close/>
                    </a:path>
                  </a:pathLst>
                </a:custGeom>
                <a:gradFill>
                  <a:gsLst>
                    <a:gs pos="0">
                      <a:srgbClr val="7B32B2"/>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8" name="Freeform 8"/>
                <p:cNvSpPr/>
                <p:nvPr>
                  <p:custDataLst>
                    <p:tags r:id="rId18"/>
                  </p:custDataLst>
                </p:nvPr>
              </p:nvSpPr>
              <p:spPr bwMode="auto">
                <a:xfrm>
                  <a:off x="19411" y="11338"/>
                  <a:ext cx="3971" cy="3895"/>
                </a:xfrm>
                <a:custGeom>
                  <a:avLst/>
                  <a:gdLst>
                    <a:gd name="T0" fmla="*/ 758 w 815"/>
                    <a:gd name="T1" fmla="*/ 0 h 801"/>
                    <a:gd name="T2" fmla="*/ 193 w 815"/>
                    <a:gd name="T3" fmla="*/ 498 h 801"/>
                    <a:gd name="T4" fmla="*/ 193 w 815"/>
                    <a:gd name="T5" fmla="*/ 498 h 801"/>
                    <a:gd name="T6" fmla="*/ 15 w 815"/>
                    <a:gd name="T7" fmla="*/ 721 h 801"/>
                    <a:gd name="T8" fmla="*/ 0 w 815"/>
                    <a:gd name="T9" fmla="*/ 801 h 801"/>
                    <a:gd name="T10" fmla="*/ 195 w 815"/>
                    <a:gd name="T11" fmla="*/ 556 h 801"/>
                    <a:gd name="T12" fmla="*/ 417 w 815"/>
                    <a:gd name="T13" fmla="*/ 508 h 801"/>
                    <a:gd name="T14" fmla="*/ 603 w 815"/>
                    <a:gd name="T15" fmla="*/ 391 h 801"/>
                    <a:gd name="T16" fmla="*/ 741 w 815"/>
                    <a:gd name="T17" fmla="*/ 220 h 801"/>
                    <a:gd name="T18" fmla="*/ 815 w 815"/>
                    <a:gd name="T19" fmla="*/ 10 h 801"/>
                    <a:gd name="T20" fmla="*/ 758 w 815"/>
                    <a:gd name="T21"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5" h="801">
                      <a:moveTo>
                        <a:pt x="758" y="0"/>
                      </a:moveTo>
                      <a:cubicBezTo>
                        <a:pt x="711" y="275"/>
                        <a:pt x="477" y="486"/>
                        <a:pt x="193" y="498"/>
                      </a:cubicBezTo>
                      <a:cubicBezTo>
                        <a:pt x="193" y="498"/>
                        <a:pt x="193" y="498"/>
                        <a:pt x="193" y="498"/>
                      </a:cubicBezTo>
                      <a:cubicBezTo>
                        <a:pt x="15" y="721"/>
                        <a:pt x="15" y="721"/>
                        <a:pt x="15" y="721"/>
                      </a:cubicBezTo>
                      <a:cubicBezTo>
                        <a:pt x="0" y="801"/>
                        <a:pt x="0" y="801"/>
                        <a:pt x="0" y="801"/>
                      </a:cubicBezTo>
                      <a:cubicBezTo>
                        <a:pt x="195" y="556"/>
                        <a:pt x="195" y="556"/>
                        <a:pt x="195" y="556"/>
                      </a:cubicBezTo>
                      <a:cubicBezTo>
                        <a:pt x="273" y="553"/>
                        <a:pt x="348" y="536"/>
                        <a:pt x="417" y="508"/>
                      </a:cubicBezTo>
                      <a:cubicBezTo>
                        <a:pt x="486" y="479"/>
                        <a:pt x="548" y="440"/>
                        <a:pt x="603" y="391"/>
                      </a:cubicBezTo>
                      <a:cubicBezTo>
                        <a:pt x="658" y="342"/>
                        <a:pt x="705" y="285"/>
                        <a:pt x="741" y="220"/>
                      </a:cubicBezTo>
                      <a:cubicBezTo>
                        <a:pt x="777" y="156"/>
                        <a:pt x="802" y="85"/>
                        <a:pt x="815" y="10"/>
                      </a:cubicBezTo>
                      <a:lnTo>
                        <a:pt x="758" y="0"/>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3" name="Freeform 9"/>
                <p:cNvSpPr/>
                <p:nvPr>
                  <p:custDataLst>
                    <p:tags r:id="rId19"/>
                  </p:custDataLst>
                </p:nvPr>
              </p:nvSpPr>
              <p:spPr bwMode="auto">
                <a:xfrm>
                  <a:off x="15843" y="10038"/>
                  <a:ext cx="3896" cy="3966"/>
                </a:xfrm>
                <a:custGeom>
                  <a:avLst/>
                  <a:gdLst>
                    <a:gd name="T0" fmla="*/ 303 w 800"/>
                    <a:gd name="T1" fmla="*/ 194 h 816"/>
                    <a:gd name="T2" fmla="*/ 80 w 800"/>
                    <a:gd name="T3" fmla="*/ 15 h 816"/>
                    <a:gd name="T4" fmla="*/ 0 w 800"/>
                    <a:gd name="T5" fmla="*/ 0 h 816"/>
                    <a:gd name="T6" fmla="*/ 245 w 800"/>
                    <a:gd name="T7" fmla="*/ 196 h 816"/>
                    <a:gd name="T8" fmla="*/ 293 w 800"/>
                    <a:gd name="T9" fmla="*/ 417 h 816"/>
                    <a:gd name="T10" fmla="*/ 410 w 800"/>
                    <a:gd name="T11" fmla="*/ 604 h 816"/>
                    <a:gd name="T12" fmla="*/ 580 w 800"/>
                    <a:gd name="T13" fmla="*/ 741 h 816"/>
                    <a:gd name="T14" fmla="*/ 791 w 800"/>
                    <a:gd name="T15" fmla="*/ 816 h 816"/>
                    <a:gd name="T16" fmla="*/ 800 w 800"/>
                    <a:gd name="T17" fmla="*/ 758 h 816"/>
                    <a:gd name="T18" fmla="*/ 303 w 800"/>
                    <a:gd name="T19" fmla="*/ 194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816">
                      <a:moveTo>
                        <a:pt x="303" y="194"/>
                      </a:moveTo>
                      <a:cubicBezTo>
                        <a:pt x="80" y="15"/>
                        <a:pt x="80" y="15"/>
                        <a:pt x="80" y="15"/>
                      </a:cubicBezTo>
                      <a:cubicBezTo>
                        <a:pt x="0" y="0"/>
                        <a:pt x="0" y="0"/>
                        <a:pt x="0" y="0"/>
                      </a:cubicBezTo>
                      <a:cubicBezTo>
                        <a:pt x="245" y="196"/>
                        <a:pt x="245" y="196"/>
                        <a:pt x="245" y="196"/>
                      </a:cubicBezTo>
                      <a:cubicBezTo>
                        <a:pt x="248" y="274"/>
                        <a:pt x="265" y="349"/>
                        <a:pt x="293" y="417"/>
                      </a:cubicBezTo>
                      <a:cubicBezTo>
                        <a:pt x="321" y="486"/>
                        <a:pt x="361" y="549"/>
                        <a:pt x="410" y="604"/>
                      </a:cubicBezTo>
                      <a:cubicBezTo>
                        <a:pt x="458" y="659"/>
                        <a:pt x="516" y="705"/>
                        <a:pt x="580" y="741"/>
                      </a:cubicBezTo>
                      <a:cubicBezTo>
                        <a:pt x="644" y="777"/>
                        <a:pt x="715" y="803"/>
                        <a:pt x="791" y="816"/>
                      </a:cubicBezTo>
                      <a:cubicBezTo>
                        <a:pt x="800" y="758"/>
                        <a:pt x="800" y="758"/>
                        <a:pt x="800" y="758"/>
                      </a:cubicBezTo>
                      <a:cubicBezTo>
                        <a:pt x="525" y="712"/>
                        <a:pt x="314" y="478"/>
                        <a:pt x="303" y="194"/>
                      </a:cubicBez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0" name="Freeform 10"/>
                <p:cNvSpPr/>
                <p:nvPr>
                  <p:custDataLst>
                    <p:tags r:id="rId20"/>
                  </p:custDataLst>
                </p:nvPr>
              </p:nvSpPr>
              <p:spPr bwMode="auto">
                <a:xfrm>
                  <a:off x="14656" y="10038"/>
                  <a:ext cx="5041" cy="6347"/>
                </a:xfrm>
                <a:custGeom>
                  <a:avLst/>
                  <a:gdLst>
                    <a:gd name="T0" fmla="*/ 244 w 1035"/>
                    <a:gd name="T1" fmla="*/ 0 h 1306"/>
                    <a:gd name="T2" fmla="*/ 489 w 1035"/>
                    <a:gd name="T3" fmla="*/ 196 h 1306"/>
                    <a:gd name="T4" fmla="*/ 537 w 1035"/>
                    <a:gd name="T5" fmla="*/ 417 h 1306"/>
                    <a:gd name="T6" fmla="*/ 654 w 1035"/>
                    <a:gd name="T7" fmla="*/ 604 h 1306"/>
                    <a:gd name="T8" fmla="*/ 824 w 1035"/>
                    <a:gd name="T9" fmla="*/ 741 h 1306"/>
                    <a:gd name="T10" fmla="*/ 1035 w 1035"/>
                    <a:gd name="T11" fmla="*/ 816 h 1306"/>
                    <a:gd name="T12" fmla="*/ 832 w 1035"/>
                    <a:gd name="T13" fmla="*/ 1069 h 1306"/>
                    <a:gd name="T14" fmla="*/ 1022 w 1035"/>
                    <a:gd name="T15" fmla="*/ 1306 h 1306"/>
                    <a:gd name="T16" fmla="*/ 0 w 1035"/>
                    <a:gd name="T17" fmla="*/ 195 h 1306"/>
                    <a:gd name="T18" fmla="*/ 244 w 1035"/>
                    <a:gd name="T1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5" h="1306">
                      <a:moveTo>
                        <a:pt x="244" y="0"/>
                      </a:moveTo>
                      <a:cubicBezTo>
                        <a:pt x="489" y="196"/>
                        <a:pt x="489" y="196"/>
                        <a:pt x="489" y="196"/>
                      </a:cubicBezTo>
                      <a:cubicBezTo>
                        <a:pt x="492" y="274"/>
                        <a:pt x="509" y="349"/>
                        <a:pt x="537" y="417"/>
                      </a:cubicBezTo>
                      <a:cubicBezTo>
                        <a:pt x="565" y="486"/>
                        <a:pt x="605" y="549"/>
                        <a:pt x="654" y="604"/>
                      </a:cubicBezTo>
                      <a:cubicBezTo>
                        <a:pt x="702" y="659"/>
                        <a:pt x="760" y="705"/>
                        <a:pt x="824" y="741"/>
                      </a:cubicBezTo>
                      <a:cubicBezTo>
                        <a:pt x="888" y="777"/>
                        <a:pt x="959" y="803"/>
                        <a:pt x="1035" y="816"/>
                      </a:cubicBezTo>
                      <a:cubicBezTo>
                        <a:pt x="832" y="1069"/>
                        <a:pt x="832" y="1069"/>
                        <a:pt x="832" y="1069"/>
                      </a:cubicBezTo>
                      <a:cubicBezTo>
                        <a:pt x="1022" y="1306"/>
                        <a:pt x="1022" y="1306"/>
                        <a:pt x="1022" y="1306"/>
                      </a:cubicBezTo>
                      <a:cubicBezTo>
                        <a:pt x="456" y="1247"/>
                        <a:pt x="13" y="774"/>
                        <a:pt x="0" y="195"/>
                      </a:cubicBezTo>
                      <a:lnTo>
                        <a:pt x="244" y="0"/>
                      </a:lnTo>
                      <a:close/>
                    </a:path>
                  </a:pathLst>
                </a:custGeom>
                <a:gradFill>
                  <a:gsLst>
                    <a:gs pos="0">
                      <a:srgbClr val="7B32B2"/>
                    </a:gs>
                    <a:gs pos="100000">
                      <a:srgbClr val="401A5D"/>
                    </a:gs>
                  </a:gsLst>
                  <a:lin ang="5400000" scaled="0"/>
                </a:gradFill>
                <a:ln w="9525">
                  <a:noFill/>
                  <a:round/>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1" name="Freeform 11"/>
                <p:cNvSpPr/>
                <p:nvPr>
                  <p:custDataLst>
                    <p:tags r:id="rId21"/>
                  </p:custDataLst>
                </p:nvPr>
              </p:nvSpPr>
              <p:spPr bwMode="auto">
                <a:xfrm>
                  <a:off x="14683" y="9343"/>
                  <a:ext cx="1551" cy="975"/>
                </a:xfrm>
                <a:custGeom>
                  <a:avLst/>
                  <a:gdLst>
                    <a:gd name="T0" fmla="*/ 454 w 607"/>
                    <a:gd name="T1" fmla="*/ 0 h 382"/>
                    <a:gd name="T2" fmla="*/ 607 w 607"/>
                    <a:gd name="T3" fmla="*/ 53 h 382"/>
                    <a:gd name="T4" fmla="*/ 193 w 607"/>
                    <a:gd name="T5" fmla="*/ 382 h 382"/>
                    <a:gd name="T6" fmla="*/ 0 w 607"/>
                    <a:gd name="T7" fmla="*/ 361 h 382"/>
                    <a:gd name="T8" fmla="*/ 454 w 607"/>
                    <a:gd name="T9" fmla="*/ 0 h 382"/>
                  </a:gdLst>
                  <a:ahLst/>
                  <a:cxnLst>
                    <a:cxn ang="0">
                      <a:pos x="T0" y="T1"/>
                    </a:cxn>
                    <a:cxn ang="0">
                      <a:pos x="T2" y="T3"/>
                    </a:cxn>
                    <a:cxn ang="0">
                      <a:pos x="T4" y="T5"/>
                    </a:cxn>
                    <a:cxn ang="0">
                      <a:pos x="T6" y="T7"/>
                    </a:cxn>
                    <a:cxn ang="0">
                      <a:pos x="T8" y="T9"/>
                    </a:cxn>
                  </a:cxnLst>
                  <a:rect l="0" t="0" r="r" b="b"/>
                  <a:pathLst>
                    <a:path w="607" h="382">
                      <a:moveTo>
                        <a:pt x="454" y="0"/>
                      </a:moveTo>
                      <a:lnTo>
                        <a:pt x="607" y="53"/>
                      </a:lnTo>
                      <a:lnTo>
                        <a:pt x="193" y="382"/>
                      </a:lnTo>
                      <a:lnTo>
                        <a:pt x="0" y="361"/>
                      </a:lnTo>
                      <a:lnTo>
                        <a:pt x="454" y="0"/>
                      </a:lnTo>
                      <a:close/>
                    </a:path>
                  </a:pathLst>
                </a:custGeom>
                <a:solidFill>
                  <a:srgbClr val="6339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2" name="Freeform 12"/>
                <p:cNvSpPr/>
                <p:nvPr>
                  <p:custDataLst>
                    <p:tags r:id="rId22"/>
                  </p:custDataLst>
                </p:nvPr>
              </p:nvSpPr>
              <p:spPr bwMode="auto">
                <a:xfrm>
                  <a:off x="20717" y="7713"/>
                  <a:ext cx="3896" cy="3962"/>
                </a:xfrm>
                <a:custGeom>
                  <a:avLst/>
                  <a:gdLst>
                    <a:gd name="T0" fmla="*/ 555 w 800"/>
                    <a:gd name="T1" fmla="*/ 619 h 815"/>
                    <a:gd name="T2" fmla="*/ 507 w 800"/>
                    <a:gd name="T3" fmla="*/ 398 h 815"/>
                    <a:gd name="T4" fmla="*/ 390 w 800"/>
                    <a:gd name="T5" fmla="*/ 211 h 815"/>
                    <a:gd name="T6" fmla="*/ 220 w 800"/>
                    <a:gd name="T7" fmla="*/ 74 h 815"/>
                    <a:gd name="T8" fmla="*/ 9 w 800"/>
                    <a:gd name="T9" fmla="*/ 0 h 815"/>
                    <a:gd name="T10" fmla="*/ 0 w 800"/>
                    <a:gd name="T11" fmla="*/ 57 h 815"/>
                    <a:gd name="T12" fmla="*/ 497 w 800"/>
                    <a:gd name="T13" fmla="*/ 622 h 815"/>
                    <a:gd name="T14" fmla="*/ 720 w 800"/>
                    <a:gd name="T15" fmla="*/ 800 h 815"/>
                    <a:gd name="T16" fmla="*/ 800 w 800"/>
                    <a:gd name="T17" fmla="*/ 815 h 815"/>
                    <a:gd name="T18" fmla="*/ 555 w 800"/>
                    <a:gd name="T19" fmla="*/ 61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815">
                      <a:moveTo>
                        <a:pt x="555" y="619"/>
                      </a:moveTo>
                      <a:cubicBezTo>
                        <a:pt x="552" y="541"/>
                        <a:pt x="535" y="467"/>
                        <a:pt x="507" y="398"/>
                      </a:cubicBezTo>
                      <a:cubicBezTo>
                        <a:pt x="479" y="329"/>
                        <a:pt x="439" y="266"/>
                        <a:pt x="390" y="211"/>
                      </a:cubicBezTo>
                      <a:cubicBezTo>
                        <a:pt x="342" y="157"/>
                        <a:pt x="284" y="110"/>
                        <a:pt x="220" y="74"/>
                      </a:cubicBezTo>
                      <a:cubicBezTo>
                        <a:pt x="156" y="38"/>
                        <a:pt x="85" y="12"/>
                        <a:pt x="9" y="0"/>
                      </a:cubicBezTo>
                      <a:cubicBezTo>
                        <a:pt x="0" y="57"/>
                        <a:pt x="0" y="57"/>
                        <a:pt x="0" y="57"/>
                      </a:cubicBezTo>
                      <a:cubicBezTo>
                        <a:pt x="275" y="103"/>
                        <a:pt x="486" y="338"/>
                        <a:pt x="497" y="622"/>
                      </a:cubicBezTo>
                      <a:cubicBezTo>
                        <a:pt x="720" y="800"/>
                        <a:pt x="720" y="800"/>
                        <a:pt x="720" y="800"/>
                      </a:cubicBezTo>
                      <a:cubicBezTo>
                        <a:pt x="800" y="815"/>
                        <a:pt x="800" y="815"/>
                        <a:pt x="800" y="815"/>
                      </a:cubicBezTo>
                      <a:lnTo>
                        <a:pt x="555" y="619"/>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3" name="Freeform 13"/>
                <p:cNvSpPr/>
                <p:nvPr>
                  <p:custDataLst>
                    <p:tags r:id="rId23"/>
                  </p:custDataLst>
                </p:nvPr>
              </p:nvSpPr>
              <p:spPr bwMode="auto">
                <a:xfrm>
                  <a:off x="17078" y="6483"/>
                  <a:ext cx="3968" cy="3890"/>
                </a:xfrm>
                <a:custGeom>
                  <a:avLst/>
                  <a:gdLst>
                    <a:gd name="T0" fmla="*/ 620 w 815"/>
                    <a:gd name="T1" fmla="*/ 244 h 800"/>
                    <a:gd name="T2" fmla="*/ 398 w 815"/>
                    <a:gd name="T3" fmla="*/ 293 h 800"/>
                    <a:gd name="T4" fmla="*/ 212 w 815"/>
                    <a:gd name="T5" fmla="*/ 409 h 800"/>
                    <a:gd name="T6" fmla="*/ 74 w 815"/>
                    <a:gd name="T7" fmla="*/ 580 h 800"/>
                    <a:gd name="T8" fmla="*/ 0 w 815"/>
                    <a:gd name="T9" fmla="*/ 790 h 800"/>
                    <a:gd name="T10" fmla="*/ 57 w 815"/>
                    <a:gd name="T11" fmla="*/ 800 h 800"/>
                    <a:gd name="T12" fmla="*/ 622 w 815"/>
                    <a:gd name="T13" fmla="*/ 302 h 800"/>
                    <a:gd name="T14" fmla="*/ 800 w 815"/>
                    <a:gd name="T15" fmla="*/ 79 h 800"/>
                    <a:gd name="T16" fmla="*/ 815 w 815"/>
                    <a:gd name="T17" fmla="*/ 0 h 800"/>
                    <a:gd name="T18" fmla="*/ 620 w 815"/>
                    <a:gd name="T19" fmla="*/ 24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5" h="800">
                      <a:moveTo>
                        <a:pt x="620" y="244"/>
                      </a:moveTo>
                      <a:cubicBezTo>
                        <a:pt x="542" y="247"/>
                        <a:pt x="467" y="264"/>
                        <a:pt x="398" y="293"/>
                      </a:cubicBezTo>
                      <a:cubicBezTo>
                        <a:pt x="329" y="321"/>
                        <a:pt x="267" y="361"/>
                        <a:pt x="212" y="409"/>
                      </a:cubicBezTo>
                      <a:cubicBezTo>
                        <a:pt x="157" y="458"/>
                        <a:pt x="110" y="515"/>
                        <a:pt x="74" y="580"/>
                      </a:cubicBezTo>
                      <a:cubicBezTo>
                        <a:pt x="38" y="644"/>
                        <a:pt x="13" y="715"/>
                        <a:pt x="0" y="790"/>
                      </a:cubicBezTo>
                      <a:cubicBezTo>
                        <a:pt x="57" y="800"/>
                        <a:pt x="57" y="800"/>
                        <a:pt x="57" y="800"/>
                      </a:cubicBezTo>
                      <a:cubicBezTo>
                        <a:pt x="104" y="525"/>
                        <a:pt x="338" y="314"/>
                        <a:pt x="622" y="302"/>
                      </a:cubicBezTo>
                      <a:cubicBezTo>
                        <a:pt x="800" y="79"/>
                        <a:pt x="800" y="79"/>
                        <a:pt x="800" y="79"/>
                      </a:cubicBezTo>
                      <a:cubicBezTo>
                        <a:pt x="815" y="0"/>
                        <a:pt x="815" y="0"/>
                        <a:pt x="815" y="0"/>
                      </a:cubicBezTo>
                      <a:lnTo>
                        <a:pt x="620" y="244"/>
                      </a:lnTo>
                      <a:close/>
                    </a:path>
                  </a:pathLst>
                </a:custGeom>
                <a:gradFill>
                  <a:gsLst>
                    <a:gs pos="0">
                      <a:srgbClr val="7B32B2"/>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4" name="Freeform 14"/>
                <p:cNvSpPr/>
                <p:nvPr>
                  <p:custDataLst>
                    <p:tags r:id="rId24"/>
                  </p:custDataLst>
                </p:nvPr>
              </p:nvSpPr>
              <p:spPr bwMode="auto">
                <a:xfrm>
                  <a:off x="20771" y="5327"/>
                  <a:ext cx="979" cy="1541"/>
                </a:xfrm>
                <a:custGeom>
                  <a:avLst/>
                  <a:gdLst>
                    <a:gd name="T0" fmla="*/ 383 w 383"/>
                    <a:gd name="T1" fmla="*/ 453 h 603"/>
                    <a:gd name="T2" fmla="*/ 329 w 383"/>
                    <a:gd name="T3" fmla="*/ 603 h 603"/>
                    <a:gd name="T4" fmla="*/ 0 w 383"/>
                    <a:gd name="T5" fmla="*/ 193 h 603"/>
                    <a:gd name="T6" fmla="*/ 21 w 383"/>
                    <a:gd name="T7" fmla="*/ 0 h 603"/>
                    <a:gd name="T8" fmla="*/ 383 w 383"/>
                    <a:gd name="T9" fmla="*/ 453 h 603"/>
                  </a:gdLst>
                  <a:ahLst/>
                  <a:cxnLst>
                    <a:cxn ang="0">
                      <a:pos x="T0" y="T1"/>
                    </a:cxn>
                    <a:cxn ang="0">
                      <a:pos x="T2" y="T3"/>
                    </a:cxn>
                    <a:cxn ang="0">
                      <a:pos x="T4" y="T5"/>
                    </a:cxn>
                    <a:cxn ang="0">
                      <a:pos x="T6" y="T7"/>
                    </a:cxn>
                    <a:cxn ang="0">
                      <a:pos x="T8" y="T9"/>
                    </a:cxn>
                  </a:cxnLst>
                  <a:rect l="0" t="0" r="r" b="b"/>
                  <a:pathLst>
                    <a:path w="383" h="603">
                      <a:moveTo>
                        <a:pt x="383" y="453"/>
                      </a:moveTo>
                      <a:lnTo>
                        <a:pt x="329" y="603"/>
                      </a:lnTo>
                      <a:lnTo>
                        <a:pt x="0" y="193"/>
                      </a:lnTo>
                      <a:lnTo>
                        <a:pt x="21" y="0"/>
                      </a:lnTo>
                      <a:lnTo>
                        <a:pt x="383" y="453"/>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5" name="Freeform 15"/>
                <p:cNvSpPr/>
                <p:nvPr>
                  <p:custDataLst>
                    <p:tags r:id="rId25"/>
                  </p:custDataLst>
                </p:nvPr>
              </p:nvSpPr>
              <p:spPr bwMode="auto">
                <a:xfrm>
                  <a:off x="20761" y="5327"/>
                  <a:ext cx="5041" cy="6350"/>
                </a:xfrm>
                <a:custGeom>
                  <a:avLst/>
                  <a:gdLst>
                    <a:gd name="T0" fmla="*/ 13 w 1035"/>
                    <a:gd name="T1" fmla="*/ 0 h 1306"/>
                    <a:gd name="T2" fmla="*/ 550 w 1035"/>
                    <a:gd name="T3" fmla="*/ 202 h 1306"/>
                    <a:gd name="T4" fmla="*/ 1035 w 1035"/>
                    <a:gd name="T5" fmla="*/ 1111 h 1306"/>
                    <a:gd name="T6" fmla="*/ 791 w 1035"/>
                    <a:gd name="T7" fmla="*/ 1306 h 1306"/>
                    <a:gd name="T8" fmla="*/ 546 w 1035"/>
                    <a:gd name="T9" fmla="*/ 1110 h 1306"/>
                    <a:gd name="T10" fmla="*/ 498 w 1035"/>
                    <a:gd name="T11" fmla="*/ 889 h 1306"/>
                    <a:gd name="T12" fmla="*/ 381 w 1035"/>
                    <a:gd name="T13" fmla="*/ 702 h 1306"/>
                    <a:gd name="T14" fmla="*/ 211 w 1035"/>
                    <a:gd name="T15" fmla="*/ 565 h 1306"/>
                    <a:gd name="T16" fmla="*/ 0 w 1035"/>
                    <a:gd name="T17" fmla="*/ 491 h 1306"/>
                    <a:gd name="T18" fmla="*/ 203 w 1035"/>
                    <a:gd name="T19" fmla="*/ 238 h 1306"/>
                    <a:gd name="T20" fmla="*/ 13 w 1035"/>
                    <a:gd name="T21"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5" h="1306">
                      <a:moveTo>
                        <a:pt x="13" y="0"/>
                      </a:moveTo>
                      <a:cubicBezTo>
                        <a:pt x="207" y="20"/>
                        <a:pt x="391" y="90"/>
                        <a:pt x="550" y="202"/>
                      </a:cubicBezTo>
                      <a:cubicBezTo>
                        <a:pt x="841" y="408"/>
                        <a:pt x="1026" y="739"/>
                        <a:pt x="1035" y="1111"/>
                      </a:cubicBezTo>
                      <a:cubicBezTo>
                        <a:pt x="791" y="1306"/>
                        <a:pt x="791" y="1306"/>
                        <a:pt x="791" y="1306"/>
                      </a:cubicBezTo>
                      <a:cubicBezTo>
                        <a:pt x="546" y="1110"/>
                        <a:pt x="546" y="1110"/>
                        <a:pt x="546" y="1110"/>
                      </a:cubicBezTo>
                      <a:cubicBezTo>
                        <a:pt x="543" y="1032"/>
                        <a:pt x="526" y="958"/>
                        <a:pt x="498" y="889"/>
                      </a:cubicBezTo>
                      <a:cubicBezTo>
                        <a:pt x="470" y="820"/>
                        <a:pt x="430" y="757"/>
                        <a:pt x="381" y="702"/>
                      </a:cubicBezTo>
                      <a:cubicBezTo>
                        <a:pt x="333" y="648"/>
                        <a:pt x="275" y="601"/>
                        <a:pt x="211" y="565"/>
                      </a:cubicBezTo>
                      <a:cubicBezTo>
                        <a:pt x="147" y="529"/>
                        <a:pt x="76" y="503"/>
                        <a:pt x="0" y="491"/>
                      </a:cubicBezTo>
                      <a:cubicBezTo>
                        <a:pt x="203" y="238"/>
                        <a:pt x="203" y="238"/>
                        <a:pt x="203" y="238"/>
                      </a:cubicBezTo>
                      <a:lnTo>
                        <a:pt x="13" y="0"/>
                      </a:lnTo>
                      <a:close/>
                    </a:path>
                  </a:pathLst>
                </a:custGeom>
                <a:gradFill>
                  <a:gsLst>
                    <a:gs pos="0">
                      <a:srgbClr val="7B32B2"/>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6" name="Freeform 16"/>
                <p:cNvSpPr/>
                <p:nvPr>
                  <p:custDataLst>
                    <p:tags r:id="rId26"/>
                  </p:custDataLst>
                </p:nvPr>
              </p:nvSpPr>
              <p:spPr bwMode="auto">
                <a:xfrm>
                  <a:off x="14683" y="5298"/>
                  <a:ext cx="6362" cy="5026"/>
                </a:xfrm>
                <a:custGeom>
                  <a:avLst/>
                  <a:gdLst>
                    <a:gd name="T0" fmla="*/ 1111 w 1306"/>
                    <a:gd name="T1" fmla="*/ 0 h 1034"/>
                    <a:gd name="T2" fmla="*/ 1306 w 1306"/>
                    <a:gd name="T3" fmla="*/ 244 h 1034"/>
                    <a:gd name="T4" fmla="*/ 1111 w 1306"/>
                    <a:gd name="T5" fmla="*/ 488 h 1034"/>
                    <a:gd name="T6" fmla="*/ 889 w 1306"/>
                    <a:gd name="T7" fmla="*/ 537 h 1034"/>
                    <a:gd name="T8" fmla="*/ 703 w 1306"/>
                    <a:gd name="T9" fmla="*/ 653 h 1034"/>
                    <a:gd name="T10" fmla="*/ 565 w 1306"/>
                    <a:gd name="T11" fmla="*/ 824 h 1034"/>
                    <a:gd name="T12" fmla="*/ 491 w 1306"/>
                    <a:gd name="T13" fmla="*/ 1034 h 1034"/>
                    <a:gd name="T14" fmla="*/ 238 w 1306"/>
                    <a:gd name="T15" fmla="*/ 832 h 1034"/>
                    <a:gd name="T16" fmla="*/ 0 w 1306"/>
                    <a:gd name="T17" fmla="*/ 1022 h 1034"/>
                    <a:gd name="T18" fmla="*/ 1111 w 1306"/>
                    <a:gd name="T19"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6" h="1034">
                      <a:moveTo>
                        <a:pt x="1111" y="0"/>
                      </a:moveTo>
                      <a:cubicBezTo>
                        <a:pt x="1306" y="244"/>
                        <a:pt x="1306" y="244"/>
                        <a:pt x="1306" y="244"/>
                      </a:cubicBezTo>
                      <a:cubicBezTo>
                        <a:pt x="1111" y="488"/>
                        <a:pt x="1111" y="488"/>
                        <a:pt x="1111" y="488"/>
                      </a:cubicBezTo>
                      <a:cubicBezTo>
                        <a:pt x="1033" y="491"/>
                        <a:pt x="958" y="508"/>
                        <a:pt x="889" y="537"/>
                      </a:cubicBezTo>
                      <a:cubicBezTo>
                        <a:pt x="820" y="565"/>
                        <a:pt x="758" y="605"/>
                        <a:pt x="703" y="653"/>
                      </a:cubicBezTo>
                      <a:cubicBezTo>
                        <a:pt x="648" y="702"/>
                        <a:pt x="601" y="759"/>
                        <a:pt x="565" y="824"/>
                      </a:cubicBezTo>
                      <a:cubicBezTo>
                        <a:pt x="529" y="888"/>
                        <a:pt x="504" y="959"/>
                        <a:pt x="491" y="1034"/>
                      </a:cubicBezTo>
                      <a:cubicBezTo>
                        <a:pt x="238" y="832"/>
                        <a:pt x="238" y="832"/>
                        <a:pt x="238" y="832"/>
                      </a:cubicBezTo>
                      <a:cubicBezTo>
                        <a:pt x="0" y="1022"/>
                        <a:pt x="0" y="1022"/>
                        <a:pt x="0" y="1022"/>
                      </a:cubicBezTo>
                      <a:cubicBezTo>
                        <a:pt x="59" y="460"/>
                        <a:pt x="529" y="13"/>
                        <a:pt x="1111" y="0"/>
                      </a:cubicBezTo>
                      <a:close/>
                    </a:path>
                  </a:pathLst>
                </a:custGeom>
                <a:gradFill>
                  <a:gsLst>
                    <a:gs pos="0">
                      <a:srgbClr val="7030A0"/>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7" name="Freeform 17"/>
                <p:cNvSpPr/>
                <p:nvPr>
                  <p:custDataLst>
                    <p:tags r:id="rId27"/>
                  </p:custDataLst>
                </p:nvPr>
              </p:nvSpPr>
              <p:spPr bwMode="auto">
                <a:xfrm>
                  <a:off x="21042" y="5537"/>
                  <a:ext cx="4111" cy="3063"/>
                </a:xfrm>
                <a:custGeom>
                  <a:avLst/>
                  <a:gdLst>
                    <a:gd name="T0" fmla="*/ 311 w 844"/>
                    <a:gd name="T1" fmla="*/ 600 h 630"/>
                    <a:gd name="T2" fmla="*/ 495 w 844"/>
                    <a:gd name="T3" fmla="*/ 589 h 630"/>
                    <a:gd name="T4" fmla="*/ 844 w 844"/>
                    <a:gd name="T5" fmla="*/ 630 h 630"/>
                    <a:gd name="T6" fmla="*/ 30 w 844"/>
                    <a:gd name="T7" fmla="*/ 0 h 630"/>
                    <a:gd name="T8" fmla="*/ 186 w 844"/>
                    <a:gd name="T9" fmla="*/ 195 h 630"/>
                    <a:gd name="T10" fmla="*/ 0 w 844"/>
                    <a:gd name="T11" fmla="*/ 427 h 630"/>
                    <a:gd name="T12" fmla="*/ 311 w 844"/>
                    <a:gd name="T13" fmla="*/ 600 h 630"/>
                  </a:gdLst>
                  <a:ahLst/>
                  <a:cxnLst>
                    <a:cxn ang="0">
                      <a:pos x="T0" y="T1"/>
                    </a:cxn>
                    <a:cxn ang="0">
                      <a:pos x="T2" y="T3"/>
                    </a:cxn>
                    <a:cxn ang="0">
                      <a:pos x="T4" y="T5"/>
                    </a:cxn>
                    <a:cxn ang="0">
                      <a:pos x="T6" y="T7"/>
                    </a:cxn>
                    <a:cxn ang="0">
                      <a:pos x="T8" y="T9"/>
                    </a:cxn>
                    <a:cxn ang="0">
                      <a:pos x="T10" y="T11"/>
                    </a:cxn>
                    <a:cxn ang="0">
                      <a:pos x="T12" y="T13"/>
                    </a:cxn>
                  </a:cxnLst>
                  <a:rect l="0" t="0" r="r" b="b"/>
                  <a:pathLst>
                    <a:path w="844" h="630">
                      <a:moveTo>
                        <a:pt x="311" y="600"/>
                      </a:moveTo>
                      <a:cubicBezTo>
                        <a:pt x="371" y="593"/>
                        <a:pt x="432" y="589"/>
                        <a:pt x="495" y="589"/>
                      </a:cubicBezTo>
                      <a:cubicBezTo>
                        <a:pt x="615" y="589"/>
                        <a:pt x="732" y="603"/>
                        <a:pt x="844" y="630"/>
                      </a:cubicBezTo>
                      <a:cubicBezTo>
                        <a:pt x="694" y="304"/>
                        <a:pt x="391" y="65"/>
                        <a:pt x="30" y="0"/>
                      </a:cubicBezTo>
                      <a:cubicBezTo>
                        <a:pt x="186" y="195"/>
                        <a:pt x="186" y="195"/>
                        <a:pt x="186" y="195"/>
                      </a:cubicBezTo>
                      <a:cubicBezTo>
                        <a:pt x="0" y="427"/>
                        <a:pt x="0" y="427"/>
                        <a:pt x="0" y="427"/>
                      </a:cubicBezTo>
                      <a:cubicBezTo>
                        <a:pt x="118" y="457"/>
                        <a:pt x="225" y="517"/>
                        <a:pt x="311" y="600"/>
                      </a:cubicBezTo>
                      <a:close/>
                    </a:path>
                  </a:pathLst>
                </a:custGeom>
                <a:solidFill>
                  <a:sysClr val="window" lastClr="FFFFFF">
                    <a:alpha val="10000"/>
                  </a:sys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9" name="Freeform 19"/>
                <p:cNvSpPr/>
                <p:nvPr>
                  <p:custDataLst>
                    <p:tags r:id="rId28"/>
                  </p:custDataLst>
                </p:nvPr>
              </p:nvSpPr>
              <p:spPr bwMode="auto">
                <a:xfrm>
                  <a:off x="14817" y="10237"/>
                  <a:ext cx="2349" cy="4538"/>
                </a:xfrm>
                <a:custGeom>
                  <a:avLst/>
                  <a:gdLst>
                    <a:gd name="T0" fmla="*/ 211 w 482"/>
                    <a:gd name="T1" fmla="*/ 0 h 934"/>
                    <a:gd name="T2" fmla="*/ 0 w 482"/>
                    <a:gd name="T3" fmla="*/ 169 h 934"/>
                    <a:gd name="T4" fmla="*/ 345 w 482"/>
                    <a:gd name="T5" fmla="*/ 934 h 934"/>
                    <a:gd name="T6" fmla="*/ 482 w 482"/>
                    <a:gd name="T7" fmla="*/ 405 h 934"/>
                    <a:gd name="T8" fmla="*/ 424 w 482"/>
                    <a:gd name="T9" fmla="*/ 171 h 934"/>
                    <a:gd name="T10" fmla="*/ 211 w 482"/>
                    <a:gd name="T11" fmla="*/ 0 h 934"/>
                  </a:gdLst>
                  <a:ahLst/>
                  <a:cxnLst>
                    <a:cxn ang="0">
                      <a:pos x="T0" y="T1"/>
                    </a:cxn>
                    <a:cxn ang="0">
                      <a:pos x="T2" y="T3"/>
                    </a:cxn>
                    <a:cxn ang="0">
                      <a:pos x="T4" y="T5"/>
                    </a:cxn>
                    <a:cxn ang="0">
                      <a:pos x="T6" y="T7"/>
                    </a:cxn>
                    <a:cxn ang="0">
                      <a:pos x="T8" y="T9"/>
                    </a:cxn>
                    <a:cxn ang="0">
                      <a:pos x="T10" y="T11"/>
                    </a:cxn>
                  </a:cxnLst>
                  <a:rect l="0" t="0" r="r" b="b"/>
                  <a:pathLst>
                    <a:path w="482" h="934">
                      <a:moveTo>
                        <a:pt x="211" y="0"/>
                      </a:moveTo>
                      <a:cubicBezTo>
                        <a:pt x="0" y="169"/>
                        <a:pt x="0" y="169"/>
                        <a:pt x="0" y="169"/>
                      </a:cubicBezTo>
                      <a:cubicBezTo>
                        <a:pt x="11" y="469"/>
                        <a:pt x="141" y="740"/>
                        <a:pt x="345" y="934"/>
                      </a:cubicBezTo>
                      <a:cubicBezTo>
                        <a:pt x="354" y="746"/>
                        <a:pt x="402" y="567"/>
                        <a:pt x="482" y="405"/>
                      </a:cubicBezTo>
                      <a:cubicBezTo>
                        <a:pt x="449" y="333"/>
                        <a:pt x="430" y="254"/>
                        <a:pt x="424" y="171"/>
                      </a:cubicBezTo>
                      <a:lnTo>
                        <a:pt x="211" y="0"/>
                      </a:lnTo>
                      <a:close/>
                    </a:path>
                  </a:pathLst>
                </a:custGeom>
                <a:solidFill>
                  <a:sysClr val="window" lastClr="FFFFFF">
                    <a:alpha val="10000"/>
                  </a:sys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21" name="Freeform 21"/>
                <p:cNvSpPr/>
                <p:nvPr>
                  <p:custDataLst>
                    <p:tags r:id="rId29"/>
                  </p:custDataLst>
                </p:nvPr>
              </p:nvSpPr>
              <p:spPr bwMode="auto">
                <a:xfrm>
                  <a:off x="14893" y="5523"/>
                  <a:ext cx="4459" cy="4523"/>
                </a:xfrm>
                <a:custGeom>
                  <a:avLst/>
                  <a:gdLst>
                    <a:gd name="T0" fmla="*/ 600 w 915"/>
                    <a:gd name="T1" fmla="*/ 552 h 931"/>
                    <a:gd name="T2" fmla="*/ 915 w 915"/>
                    <a:gd name="T3" fmla="*/ 0 h 931"/>
                    <a:gd name="T4" fmla="*/ 338 w 915"/>
                    <a:gd name="T5" fmla="*/ 282 h 931"/>
                    <a:gd name="T6" fmla="*/ 0 w 915"/>
                    <a:gd name="T7" fmla="*/ 901 h 931"/>
                    <a:gd name="T8" fmla="*/ 195 w 915"/>
                    <a:gd name="T9" fmla="*/ 745 h 931"/>
                    <a:gd name="T10" fmla="*/ 427 w 915"/>
                    <a:gd name="T11" fmla="*/ 931 h 931"/>
                    <a:gd name="T12" fmla="*/ 494 w 915"/>
                    <a:gd name="T13" fmla="*/ 762 h 931"/>
                    <a:gd name="T14" fmla="*/ 581 w 915"/>
                    <a:gd name="T15" fmla="*/ 640 h 931"/>
                    <a:gd name="T16" fmla="*/ 600 w 915"/>
                    <a:gd name="T17" fmla="*/ 55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931">
                      <a:moveTo>
                        <a:pt x="600" y="552"/>
                      </a:moveTo>
                      <a:cubicBezTo>
                        <a:pt x="657" y="331"/>
                        <a:pt x="769" y="142"/>
                        <a:pt x="915" y="0"/>
                      </a:cubicBezTo>
                      <a:cubicBezTo>
                        <a:pt x="700" y="35"/>
                        <a:pt x="499" y="133"/>
                        <a:pt x="338" y="282"/>
                      </a:cubicBezTo>
                      <a:cubicBezTo>
                        <a:pt x="161" y="448"/>
                        <a:pt x="42" y="665"/>
                        <a:pt x="0" y="901"/>
                      </a:cubicBezTo>
                      <a:cubicBezTo>
                        <a:pt x="195" y="745"/>
                        <a:pt x="195" y="745"/>
                        <a:pt x="195" y="745"/>
                      </a:cubicBezTo>
                      <a:cubicBezTo>
                        <a:pt x="427" y="931"/>
                        <a:pt x="427" y="931"/>
                        <a:pt x="427" y="931"/>
                      </a:cubicBezTo>
                      <a:cubicBezTo>
                        <a:pt x="442" y="872"/>
                        <a:pt x="465" y="815"/>
                        <a:pt x="494" y="762"/>
                      </a:cubicBezTo>
                      <a:cubicBezTo>
                        <a:pt x="519" y="718"/>
                        <a:pt x="548" y="678"/>
                        <a:pt x="581" y="640"/>
                      </a:cubicBezTo>
                      <a:cubicBezTo>
                        <a:pt x="586" y="611"/>
                        <a:pt x="593" y="582"/>
                        <a:pt x="600" y="552"/>
                      </a:cubicBezTo>
                      <a:close/>
                    </a:path>
                  </a:pathLst>
                </a:custGeom>
                <a:solidFill>
                  <a:sysClr val="window" lastClr="FFFFFF">
                    <a:alpha val="10000"/>
                  </a:sys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23" name="Freeform 23"/>
                <p:cNvSpPr/>
                <p:nvPr>
                  <p:custDataLst>
                    <p:tags r:id="rId30"/>
                  </p:custDataLst>
                </p:nvPr>
              </p:nvSpPr>
              <p:spPr bwMode="auto">
                <a:xfrm>
                  <a:off x="19611" y="13013"/>
                  <a:ext cx="3209" cy="3244"/>
                </a:xfrm>
                <a:custGeom>
                  <a:avLst/>
                  <a:gdLst>
                    <a:gd name="T0" fmla="*/ 627 w 659"/>
                    <a:gd name="T1" fmla="*/ 253 h 668"/>
                    <a:gd name="T2" fmla="*/ 653 w 659"/>
                    <a:gd name="T3" fmla="*/ 0 h 668"/>
                    <a:gd name="T4" fmla="*/ 170 w 659"/>
                    <a:gd name="T5" fmla="*/ 243 h 668"/>
                    <a:gd name="T6" fmla="*/ 0 w 659"/>
                    <a:gd name="T7" fmla="*/ 457 h 668"/>
                    <a:gd name="T8" fmla="*/ 169 w 659"/>
                    <a:gd name="T9" fmla="*/ 668 h 668"/>
                    <a:gd name="T10" fmla="*/ 659 w 659"/>
                    <a:gd name="T11" fmla="*/ 533 h 668"/>
                    <a:gd name="T12" fmla="*/ 627 w 659"/>
                    <a:gd name="T13" fmla="*/ 253 h 668"/>
                  </a:gdLst>
                  <a:ahLst/>
                  <a:cxnLst>
                    <a:cxn ang="0">
                      <a:pos x="T0" y="T1"/>
                    </a:cxn>
                    <a:cxn ang="0">
                      <a:pos x="T2" y="T3"/>
                    </a:cxn>
                    <a:cxn ang="0">
                      <a:pos x="T4" y="T5"/>
                    </a:cxn>
                    <a:cxn ang="0">
                      <a:pos x="T6" y="T7"/>
                    </a:cxn>
                    <a:cxn ang="0">
                      <a:pos x="T8" y="T9"/>
                    </a:cxn>
                    <a:cxn ang="0">
                      <a:pos x="T10" y="T11"/>
                    </a:cxn>
                    <a:cxn ang="0">
                      <a:pos x="T12" y="T13"/>
                    </a:cxn>
                  </a:cxnLst>
                  <a:rect l="0" t="0" r="r" b="b"/>
                  <a:pathLst>
                    <a:path w="659" h="668">
                      <a:moveTo>
                        <a:pt x="627" y="253"/>
                      </a:moveTo>
                      <a:cubicBezTo>
                        <a:pt x="627" y="166"/>
                        <a:pt x="636" y="81"/>
                        <a:pt x="653" y="0"/>
                      </a:cubicBezTo>
                      <a:cubicBezTo>
                        <a:pt x="535" y="140"/>
                        <a:pt x="363" y="231"/>
                        <a:pt x="170" y="243"/>
                      </a:cubicBezTo>
                      <a:cubicBezTo>
                        <a:pt x="0" y="457"/>
                        <a:pt x="0" y="457"/>
                        <a:pt x="0" y="457"/>
                      </a:cubicBezTo>
                      <a:cubicBezTo>
                        <a:pt x="169" y="668"/>
                        <a:pt x="169" y="668"/>
                        <a:pt x="169" y="668"/>
                      </a:cubicBezTo>
                      <a:cubicBezTo>
                        <a:pt x="345" y="661"/>
                        <a:pt x="512" y="614"/>
                        <a:pt x="659" y="533"/>
                      </a:cubicBezTo>
                      <a:cubicBezTo>
                        <a:pt x="638" y="444"/>
                        <a:pt x="627" y="350"/>
                        <a:pt x="627" y="253"/>
                      </a:cubicBezTo>
                      <a:close/>
                    </a:path>
                  </a:pathLst>
                </a:custGeom>
                <a:solidFill>
                  <a:sysClr val="window" lastClr="FFFFFF">
                    <a:alpha val="10000"/>
                  </a:sys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54" name="Freeform 29"/>
                <p:cNvSpPr>
                  <a:spLocks noChangeArrowheads="1"/>
                </p:cNvSpPr>
                <p:nvPr>
                  <p:custDataLst>
                    <p:tags r:id="rId31"/>
                  </p:custDataLst>
                </p:nvPr>
              </p:nvSpPr>
              <p:spPr bwMode="auto">
                <a:xfrm>
                  <a:off x="19491" y="8927"/>
                  <a:ext cx="1488" cy="1535"/>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rgbClr val="4D576B"/>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4" name="TextBox 3"/>
                <p:cNvSpPr txBox="1"/>
                <p:nvPr>
                  <p:custDataLst>
                    <p:tags r:id="rId32"/>
                  </p:custDataLst>
                </p:nvPr>
              </p:nvSpPr>
              <p:spPr>
                <a:xfrm>
                  <a:off x="17854" y="10854"/>
                  <a:ext cx="4729" cy="1888"/>
                </a:xfrm>
                <a:prstGeom prst="rect">
                  <a:avLst/>
                </a:prstGeom>
                <a:noFill/>
              </p:spPr>
              <p:txBody>
                <a:bodyPr wrap="square" rtlCol="0">
                  <a:spAutoFit/>
                </a:bodyPr>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4000" i="0" u="none" strike="noStrike" kern="1200" cap="none" spc="0" normalizeH="0" noProof="0" smtClean="0">
                      <a:ln>
                        <a:noFill/>
                      </a:ln>
                      <a:solidFill>
                        <a:srgbClr val="000000">
                          <a:lumMod val="65000"/>
                          <a:lumOff val="35000"/>
                        </a:srgbClr>
                      </a:solidFill>
                      <a:effectLst/>
                      <a:uLnTx/>
                      <a:uFillTx/>
                      <a:latin typeface="黑体" charset="0"/>
                      <a:ea typeface="黑体" charset="0"/>
                      <a:cs typeface="+mn-ea"/>
                    </a:rPr>
                    <a:t>高校合作</a:t>
                  </a:r>
                  <a:endParaRPr kumimoji="0" lang="zh-CN" altLang="en-US" sz="4000" i="0" u="none" strike="noStrike" kern="1200" cap="none" spc="0" normalizeH="0" noProof="0" smtClean="0">
                    <a:ln>
                      <a:noFill/>
                    </a:ln>
                    <a:solidFill>
                      <a:srgbClr val="000000">
                        <a:lumMod val="65000"/>
                        <a:lumOff val="35000"/>
                      </a:srgbClr>
                    </a:solidFill>
                    <a:effectLst/>
                    <a:uLnTx/>
                    <a:uFillTx/>
                    <a:latin typeface="黑体" charset="0"/>
                    <a:ea typeface="黑体" charset="0"/>
                    <a:cs typeface="+mn-ea"/>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4000" i="0" u="none" strike="noStrike" kern="1200" cap="none" spc="0" normalizeH="0" noProof="0" smtClean="0">
                      <a:ln>
                        <a:noFill/>
                      </a:ln>
                      <a:solidFill>
                        <a:srgbClr val="000000">
                          <a:lumMod val="65000"/>
                          <a:lumOff val="35000"/>
                        </a:srgbClr>
                      </a:solidFill>
                      <a:effectLst/>
                      <a:uLnTx/>
                      <a:uFillTx/>
                      <a:latin typeface="黑体" charset="0"/>
                      <a:ea typeface="黑体" charset="0"/>
                      <a:cs typeface="+mn-ea"/>
                    </a:rPr>
                    <a:t>计划</a:t>
                  </a:r>
                  <a:endParaRPr kumimoji="0" lang="zh-CN" altLang="en-US" sz="4000" i="0" u="none" strike="noStrike" kern="1200" cap="none" spc="0" normalizeH="0" noProof="0" smtClean="0">
                    <a:ln>
                      <a:noFill/>
                    </a:ln>
                    <a:solidFill>
                      <a:srgbClr val="000000">
                        <a:lumMod val="65000"/>
                        <a:lumOff val="35000"/>
                      </a:srgbClr>
                    </a:solidFill>
                    <a:effectLst/>
                    <a:uLnTx/>
                    <a:uFillTx/>
                    <a:latin typeface="黑体" charset="0"/>
                    <a:ea typeface="黑体" charset="0"/>
                    <a:cs typeface="+mn-ea"/>
                  </a:endParaRPr>
                </a:p>
              </p:txBody>
            </p:sp>
            <p:sp>
              <p:nvSpPr>
                <p:cNvPr id="47" name="Freeform 27"/>
                <p:cNvSpPr>
                  <a:spLocks noChangeArrowheads="1"/>
                </p:cNvSpPr>
                <p:nvPr>
                  <p:custDataLst>
                    <p:tags r:id="rId33"/>
                  </p:custDataLst>
                </p:nvPr>
              </p:nvSpPr>
              <p:spPr bwMode="auto">
                <a:xfrm>
                  <a:off x="17164" y="6766"/>
                  <a:ext cx="1341" cy="1050"/>
                </a:xfrm>
                <a:custGeom>
                  <a:avLst/>
                  <a:gdLst>
                    <a:gd name="T0" fmla="*/ 194710 w 506"/>
                    <a:gd name="T1" fmla="*/ 31193 h 399"/>
                    <a:gd name="T2" fmla="*/ 194710 w 506"/>
                    <a:gd name="T3" fmla="*/ 31193 h 399"/>
                    <a:gd name="T4" fmla="*/ 75372 w 506"/>
                    <a:gd name="T5" fmla="*/ 15596 h 399"/>
                    <a:gd name="T6" fmla="*/ 4038 w 506"/>
                    <a:gd name="T7" fmla="*/ 98481 h 399"/>
                    <a:gd name="T8" fmla="*/ 87485 w 506"/>
                    <a:gd name="T9" fmla="*/ 177354 h 399"/>
                    <a:gd name="T10" fmla="*/ 170932 w 506"/>
                    <a:gd name="T11" fmla="*/ 138140 h 399"/>
                    <a:gd name="T12" fmla="*/ 162856 w 506"/>
                    <a:gd name="T13" fmla="*/ 94470 h 399"/>
                    <a:gd name="T14" fmla="*/ 210412 w 506"/>
                    <a:gd name="T15" fmla="*/ 90460 h 399"/>
                    <a:gd name="T16" fmla="*/ 194710 w 506"/>
                    <a:gd name="T17" fmla="*/ 31193 h 399"/>
                    <a:gd name="T18" fmla="*/ 122927 w 506"/>
                    <a:gd name="T19" fmla="*/ 134130 h 399"/>
                    <a:gd name="T20" fmla="*/ 122927 w 506"/>
                    <a:gd name="T21" fmla="*/ 134130 h 399"/>
                    <a:gd name="T22" fmla="*/ 107225 w 506"/>
                    <a:gd name="T23" fmla="*/ 118088 h 399"/>
                    <a:gd name="T24" fmla="*/ 122927 w 506"/>
                    <a:gd name="T25" fmla="*/ 102491 h 399"/>
                    <a:gd name="T26" fmla="*/ 138630 w 506"/>
                    <a:gd name="T27" fmla="*/ 118088 h 399"/>
                    <a:gd name="T28" fmla="*/ 122927 w 506"/>
                    <a:gd name="T29" fmla="*/ 134130 h 3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ysClr val="window" lastClr="FFFFFF"/>
                </a:solidFill>
                <a:ln>
                  <a:noFill/>
                </a:ln>
                <a:effectLst/>
              </p:spPr>
              <p:txBody>
                <a:bodyPr wrap="none" lIns="34290" tIns="17145" rIns="34290" bIns="17145"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53" name="Freeform 65"/>
                <p:cNvSpPr>
                  <a:spLocks noChangeArrowheads="1"/>
                </p:cNvSpPr>
                <p:nvPr>
                  <p:custDataLst>
                    <p:tags r:id="rId34"/>
                  </p:custDataLst>
                </p:nvPr>
              </p:nvSpPr>
              <p:spPr bwMode="auto">
                <a:xfrm>
                  <a:off x="23181" y="7758"/>
                  <a:ext cx="1041" cy="1033"/>
                </a:xfrm>
                <a:custGeom>
                  <a:avLst/>
                  <a:gdLst>
                    <a:gd name="T0" fmla="*/ 172604 w 417"/>
                    <a:gd name="T1" fmla="*/ 91192 h 417"/>
                    <a:gd name="T2" fmla="*/ 172604 w 417"/>
                    <a:gd name="T3" fmla="*/ 91192 h 417"/>
                    <a:gd name="T4" fmla="*/ 188460 w 417"/>
                    <a:gd name="T5" fmla="*/ 63340 h 417"/>
                    <a:gd name="T6" fmla="*/ 184836 w 417"/>
                    <a:gd name="T7" fmla="*/ 47617 h 417"/>
                    <a:gd name="T8" fmla="*/ 152671 w 417"/>
                    <a:gd name="T9" fmla="*/ 35488 h 417"/>
                    <a:gd name="T10" fmla="*/ 144516 w 417"/>
                    <a:gd name="T11" fmla="*/ 7637 h 417"/>
                    <a:gd name="T12" fmla="*/ 124583 w 417"/>
                    <a:gd name="T13" fmla="*/ 0 h 417"/>
                    <a:gd name="T14" fmla="*/ 96495 w 417"/>
                    <a:gd name="T15" fmla="*/ 15723 h 417"/>
                    <a:gd name="T16" fmla="*/ 68407 w 417"/>
                    <a:gd name="T17" fmla="*/ 0 h 417"/>
                    <a:gd name="T18" fmla="*/ 48474 w 417"/>
                    <a:gd name="T19" fmla="*/ 7637 h 417"/>
                    <a:gd name="T20" fmla="*/ 40320 w 417"/>
                    <a:gd name="T21" fmla="*/ 35488 h 417"/>
                    <a:gd name="T22" fmla="*/ 8155 w 417"/>
                    <a:gd name="T23" fmla="*/ 47617 h 417"/>
                    <a:gd name="T24" fmla="*/ 0 w 417"/>
                    <a:gd name="T25" fmla="*/ 63340 h 417"/>
                    <a:gd name="T26" fmla="*/ 19933 w 417"/>
                    <a:gd name="T27" fmla="*/ 91192 h 417"/>
                    <a:gd name="T28" fmla="*/ 0 w 417"/>
                    <a:gd name="T29" fmla="*/ 123536 h 417"/>
                    <a:gd name="T30" fmla="*/ 8155 w 417"/>
                    <a:gd name="T31" fmla="*/ 139258 h 417"/>
                    <a:gd name="T32" fmla="*/ 40320 w 417"/>
                    <a:gd name="T33" fmla="*/ 147344 h 417"/>
                    <a:gd name="T34" fmla="*/ 48474 w 417"/>
                    <a:gd name="T35" fmla="*/ 178790 h 417"/>
                    <a:gd name="T36" fmla="*/ 68407 w 417"/>
                    <a:gd name="T37" fmla="*/ 186876 h 417"/>
                    <a:gd name="T38" fmla="*/ 96495 w 417"/>
                    <a:gd name="T39" fmla="*/ 167110 h 417"/>
                    <a:gd name="T40" fmla="*/ 124583 w 417"/>
                    <a:gd name="T41" fmla="*/ 186876 h 417"/>
                    <a:gd name="T42" fmla="*/ 144516 w 417"/>
                    <a:gd name="T43" fmla="*/ 178790 h 417"/>
                    <a:gd name="T44" fmla="*/ 152671 w 417"/>
                    <a:gd name="T45" fmla="*/ 147344 h 417"/>
                    <a:gd name="T46" fmla="*/ 184836 w 417"/>
                    <a:gd name="T47" fmla="*/ 139258 h 417"/>
                    <a:gd name="T48" fmla="*/ 188460 w 417"/>
                    <a:gd name="T49" fmla="*/ 119043 h 417"/>
                    <a:gd name="T50" fmla="*/ 172604 w 417"/>
                    <a:gd name="T51" fmla="*/ 91192 h 417"/>
                    <a:gd name="T52" fmla="*/ 96495 w 417"/>
                    <a:gd name="T53" fmla="*/ 131172 h 417"/>
                    <a:gd name="T54" fmla="*/ 96495 w 417"/>
                    <a:gd name="T55" fmla="*/ 131172 h 417"/>
                    <a:gd name="T56" fmla="*/ 56629 w 417"/>
                    <a:gd name="T57" fmla="*/ 91192 h 417"/>
                    <a:gd name="T58" fmla="*/ 96495 w 417"/>
                    <a:gd name="T59" fmla="*/ 51660 h 417"/>
                    <a:gd name="T60" fmla="*/ 136362 w 417"/>
                    <a:gd name="T61" fmla="*/ 91192 h 417"/>
                    <a:gd name="T62" fmla="*/ 96495 w 417"/>
                    <a:gd name="T63" fmla="*/ 131172 h 4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ysClr val="window" lastClr="FFFFFF"/>
                </a:solidFill>
                <a:ln>
                  <a:noFill/>
                </a:ln>
                <a:effectLst/>
              </p:spPr>
              <p:txBody>
                <a:bodyPr wrap="none" lIns="34290" tIns="17145" rIns="34290" bIns="17145"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67" name="Freeform 102"/>
                <p:cNvSpPr>
                  <a:spLocks noChangeArrowheads="1"/>
                </p:cNvSpPr>
                <p:nvPr>
                  <p:custDataLst>
                    <p:tags r:id="rId35"/>
                  </p:custDataLst>
                </p:nvPr>
              </p:nvSpPr>
              <p:spPr bwMode="auto">
                <a:xfrm>
                  <a:off x="22117" y="13973"/>
                  <a:ext cx="1092" cy="982"/>
                </a:xfrm>
                <a:custGeom>
                  <a:avLst/>
                  <a:gdLst>
                    <a:gd name="T0" fmla="*/ 35703 w 498"/>
                    <a:gd name="T1" fmla="*/ 67874 h 445"/>
                    <a:gd name="T2" fmla="*/ 35703 w 498"/>
                    <a:gd name="T3" fmla="*/ 67874 h 445"/>
                    <a:gd name="T4" fmla="*/ 63372 w 498"/>
                    <a:gd name="T5" fmla="*/ 75965 h 445"/>
                    <a:gd name="T6" fmla="*/ 67389 w 498"/>
                    <a:gd name="T7" fmla="*/ 75965 h 445"/>
                    <a:gd name="T8" fmla="*/ 87026 w 498"/>
                    <a:gd name="T9" fmla="*/ 60232 h 445"/>
                    <a:gd name="T10" fmla="*/ 87026 w 498"/>
                    <a:gd name="T11" fmla="*/ 56187 h 445"/>
                    <a:gd name="T12" fmla="*/ 79439 w 498"/>
                    <a:gd name="T13" fmla="*/ 48096 h 445"/>
                    <a:gd name="T14" fmla="*/ 122728 w 498"/>
                    <a:gd name="T15" fmla="*/ 4495 h 445"/>
                    <a:gd name="T16" fmla="*/ 87026 w 498"/>
                    <a:gd name="T17" fmla="*/ 0 h 445"/>
                    <a:gd name="T18" fmla="*/ 47753 w 498"/>
                    <a:gd name="T19" fmla="*/ 24273 h 445"/>
                    <a:gd name="T20" fmla="*/ 32133 w 498"/>
                    <a:gd name="T21" fmla="*/ 36409 h 445"/>
                    <a:gd name="T22" fmla="*/ 23653 w 498"/>
                    <a:gd name="T23" fmla="*/ 52141 h 445"/>
                    <a:gd name="T24" fmla="*/ 8033 w 498"/>
                    <a:gd name="T25" fmla="*/ 56187 h 445"/>
                    <a:gd name="T26" fmla="*/ 0 w 498"/>
                    <a:gd name="T27" fmla="*/ 64278 h 445"/>
                    <a:gd name="T28" fmla="*/ 0 w 498"/>
                    <a:gd name="T29" fmla="*/ 67874 h 445"/>
                    <a:gd name="T30" fmla="*/ 16066 w 498"/>
                    <a:gd name="T31" fmla="*/ 84055 h 445"/>
                    <a:gd name="T32" fmla="*/ 23653 w 498"/>
                    <a:gd name="T33" fmla="*/ 88101 h 445"/>
                    <a:gd name="T34" fmla="*/ 32133 w 498"/>
                    <a:gd name="T35" fmla="*/ 80010 h 445"/>
                    <a:gd name="T36" fmla="*/ 35703 w 498"/>
                    <a:gd name="T37" fmla="*/ 67874 h 445"/>
                    <a:gd name="T38" fmla="*/ 99075 w 498"/>
                    <a:gd name="T39" fmla="*/ 71919 h 445"/>
                    <a:gd name="T40" fmla="*/ 99075 w 498"/>
                    <a:gd name="T41" fmla="*/ 71919 h 445"/>
                    <a:gd name="T42" fmla="*/ 95059 w 498"/>
                    <a:gd name="T43" fmla="*/ 71919 h 445"/>
                    <a:gd name="T44" fmla="*/ 79439 w 498"/>
                    <a:gd name="T45" fmla="*/ 84055 h 445"/>
                    <a:gd name="T46" fmla="*/ 75422 w 498"/>
                    <a:gd name="T47" fmla="*/ 91697 h 445"/>
                    <a:gd name="T48" fmla="*/ 170035 w 498"/>
                    <a:gd name="T49" fmla="*/ 195530 h 445"/>
                    <a:gd name="T50" fmla="*/ 178068 w 498"/>
                    <a:gd name="T51" fmla="*/ 195530 h 445"/>
                    <a:gd name="T52" fmla="*/ 190117 w 498"/>
                    <a:gd name="T53" fmla="*/ 187439 h 445"/>
                    <a:gd name="T54" fmla="*/ 190117 w 498"/>
                    <a:gd name="T55" fmla="*/ 179798 h 445"/>
                    <a:gd name="T56" fmla="*/ 99075 w 498"/>
                    <a:gd name="T57" fmla="*/ 71919 h 445"/>
                    <a:gd name="T58" fmla="*/ 221804 w 498"/>
                    <a:gd name="T59" fmla="*/ 28318 h 445"/>
                    <a:gd name="T60" fmla="*/ 221804 w 498"/>
                    <a:gd name="T61" fmla="*/ 28318 h 445"/>
                    <a:gd name="T62" fmla="*/ 213771 w 498"/>
                    <a:gd name="T63" fmla="*/ 24273 h 445"/>
                    <a:gd name="T64" fmla="*/ 205737 w 498"/>
                    <a:gd name="T65" fmla="*/ 40005 h 445"/>
                    <a:gd name="T66" fmla="*/ 182084 w 498"/>
                    <a:gd name="T67" fmla="*/ 48096 h 445"/>
                    <a:gd name="T68" fmla="*/ 178068 w 498"/>
                    <a:gd name="T69" fmla="*/ 28318 h 445"/>
                    <a:gd name="T70" fmla="*/ 186101 w 498"/>
                    <a:gd name="T71" fmla="*/ 8540 h 445"/>
                    <a:gd name="T72" fmla="*/ 182084 w 498"/>
                    <a:gd name="T73" fmla="*/ 4495 h 445"/>
                    <a:gd name="T74" fmla="*/ 150398 w 498"/>
                    <a:gd name="T75" fmla="*/ 32364 h 445"/>
                    <a:gd name="T76" fmla="*/ 142365 w 498"/>
                    <a:gd name="T77" fmla="*/ 67874 h 445"/>
                    <a:gd name="T78" fmla="*/ 126745 w 498"/>
                    <a:gd name="T79" fmla="*/ 84055 h 445"/>
                    <a:gd name="T80" fmla="*/ 142365 w 498"/>
                    <a:gd name="T81" fmla="*/ 103833 h 445"/>
                    <a:gd name="T82" fmla="*/ 162448 w 498"/>
                    <a:gd name="T83" fmla="*/ 84055 h 445"/>
                    <a:gd name="T84" fmla="*/ 182084 w 498"/>
                    <a:gd name="T85" fmla="*/ 80010 h 445"/>
                    <a:gd name="T86" fmla="*/ 217787 w 498"/>
                    <a:gd name="T87" fmla="*/ 64278 h 445"/>
                    <a:gd name="T88" fmla="*/ 221804 w 498"/>
                    <a:gd name="T89" fmla="*/ 28318 h 445"/>
                    <a:gd name="T90" fmla="*/ 32133 w 498"/>
                    <a:gd name="T91" fmla="*/ 179798 h 445"/>
                    <a:gd name="T92" fmla="*/ 32133 w 498"/>
                    <a:gd name="T93" fmla="*/ 179798 h 445"/>
                    <a:gd name="T94" fmla="*/ 32133 w 498"/>
                    <a:gd name="T95" fmla="*/ 187439 h 445"/>
                    <a:gd name="T96" fmla="*/ 39719 w 498"/>
                    <a:gd name="T97" fmla="*/ 199576 h 445"/>
                    <a:gd name="T98" fmla="*/ 47753 w 498"/>
                    <a:gd name="T99" fmla="*/ 195530 h 445"/>
                    <a:gd name="T100" fmla="*/ 103092 w 498"/>
                    <a:gd name="T101" fmla="*/ 143838 h 445"/>
                    <a:gd name="T102" fmla="*/ 87026 w 498"/>
                    <a:gd name="T103" fmla="*/ 123611 h 445"/>
                    <a:gd name="T104" fmla="*/ 32133 w 498"/>
                    <a:gd name="T105" fmla="*/ 17979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ysClr val="window" lastClr="FFFFFF"/>
                </a:solidFill>
                <a:ln>
                  <a:noFill/>
                </a:ln>
                <a:effectLst/>
              </p:spPr>
              <p:txBody>
                <a:bodyPr wrap="none" lIns="34290" tIns="17145" rIns="34290" bIns="17145"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68" name="Freeform 116"/>
                <p:cNvSpPr>
                  <a:spLocks noChangeArrowheads="1"/>
                </p:cNvSpPr>
                <p:nvPr>
                  <p:custDataLst>
                    <p:tags r:id="rId36"/>
                  </p:custDataLst>
                </p:nvPr>
              </p:nvSpPr>
              <p:spPr bwMode="auto">
                <a:xfrm>
                  <a:off x="16092" y="12566"/>
                  <a:ext cx="1129" cy="1165"/>
                </a:xfrm>
                <a:custGeom>
                  <a:avLst/>
                  <a:gdLst>
                    <a:gd name="T0" fmla="*/ 179798 w 445"/>
                    <a:gd name="T1" fmla="*/ 71025 h 462"/>
                    <a:gd name="T2" fmla="*/ 179798 w 445"/>
                    <a:gd name="T3" fmla="*/ 71025 h 462"/>
                    <a:gd name="T4" fmla="*/ 119566 w 445"/>
                    <a:gd name="T5" fmla="*/ 3574 h 462"/>
                    <a:gd name="T6" fmla="*/ 16182 w 445"/>
                    <a:gd name="T7" fmla="*/ 110781 h 462"/>
                    <a:gd name="T8" fmla="*/ 4045 w 445"/>
                    <a:gd name="T9" fmla="*/ 142497 h 462"/>
                    <a:gd name="T10" fmla="*/ 36409 w 445"/>
                    <a:gd name="T11" fmla="*/ 158578 h 462"/>
                    <a:gd name="T12" fmla="*/ 44050 w 445"/>
                    <a:gd name="T13" fmla="*/ 154558 h 462"/>
                    <a:gd name="T14" fmla="*/ 60232 w 445"/>
                    <a:gd name="T15" fmla="*/ 166172 h 462"/>
                    <a:gd name="T16" fmla="*/ 71919 w 445"/>
                    <a:gd name="T17" fmla="*/ 193867 h 462"/>
                    <a:gd name="T18" fmla="*/ 84055 w 445"/>
                    <a:gd name="T19" fmla="*/ 201908 h 462"/>
                    <a:gd name="T20" fmla="*/ 107879 w 445"/>
                    <a:gd name="T21" fmla="*/ 193867 h 462"/>
                    <a:gd name="T22" fmla="*/ 111924 w 445"/>
                    <a:gd name="T23" fmla="*/ 185827 h 462"/>
                    <a:gd name="T24" fmla="*/ 103833 w 445"/>
                    <a:gd name="T25" fmla="*/ 174213 h 462"/>
                    <a:gd name="T26" fmla="*/ 91697 w 445"/>
                    <a:gd name="T27" fmla="*/ 150538 h 462"/>
                    <a:gd name="T28" fmla="*/ 103833 w 445"/>
                    <a:gd name="T29" fmla="*/ 138477 h 462"/>
                    <a:gd name="T30" fmla="*/ 187439 w 445"/>
                    <a:gd name="T31" fmla="*/ 158578 h 462"/>
                    <a:gd name="T32" fmla="*/ 179798 w 445"/>
                    <a:gd name="T33" fmla="*/ 71025 h 462"/>
                    <a:gd name="T34" fmla="*/ 175303 w 445"/>
                    <a:gd name="T35" fmla="*/ 138477 h 462"/>
                    <a:gd name="T36" fmla="*/ 175303 w 445"/>
                    <a:gd name="T37" fmla="*/ 138477 h 462"/>
                    <a:gd name="T38" fmla="*/ 135747 w 445"/>
                    <a:gd name="T39" fmla="*/ 91127 h 462"/>
                    <a:gd name="T40" fmla="*/ 127656 w 445"/>
                    <a:gd name="T41" fmla="*/ 27695 h 462"/>
                    <a:gd name="T42" fmla="*/ 163616 w 445"/>
                    <a:gd name="T43" fmla="*/ 79066 h 462"/>
                    <a:gd name="T44" fmla="*/ 175303 w 445"/>
                    <a:gd name="T45" fmla="*/ 138477 h 4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ysClr val="window" lastClr="FFFFFF"/>
                </a:solidFill>
                <a:ln>
                  <a:noFill/>
                </a:ln>
                <a:effectLst/>
              </p:spPr>
              <p:txBody>
                <a:bodyPr wrap="none" lIns="34290" tIns="17145" rIns="34290" bIns="17145"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grpSp>
        </p:grpSp>
        <p:sp>
          <p:nvSpPr>
            <p:cNvPr id="26" name="文本框 25"/>
            <p:cNvSpPr txBox="1"/>
            <p:nvPr>
              <p:custDataLst>
                <p:tags r:id="rId37"/>
              </p:custDataLst>
            </p:nvPr>
          </p:nvSpPr>
          <p:spPr>
            <a:xfrm>
              <a:off x="2986" y="13295"/>
              <a:ext cx="9445" cy="1654"/>
            </a:xfrm>
            <a:prstGeom prst="rect">
              <a:avLst/>
            </a:prstGeom>
            <a:noFill/>
          </p:spPr>
          <p:txBody>
            <a:bodyPr wrap="squar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1" lang="zh-CN" altLang="en-US" sz="2400" b="0" dirty="0">
                  <a:latin typeface="方正黑体简体" panose="02010601030101010101" charset="-122"/>
                  <a:ea typeface="方正黑体简体" panose="02010601030101010101" charset="-122"/>
                  <a:sym typeface="+mn-ea"/>
                </a:rPr>
                <a:t>通过企业真实生产系统完成高校软件测试实践教学。</a:t>
              </a:r>
              <a:endParaRPr kumimoji="1" lang="zh-CN" altLang="en-US" sz="2400" b="0" i="0" u="none" strike="noStrike" kern="1200" cap="none" spc="150" normalizeH="0" noProof="0" dirty="0" smtClean="0">
                <a:ln>
                  <a:noFill/>
                </a:ln>
                <a:solidFill>
                  <a:sysClr val="window" lastClr="FFFFFF">
                    <a:lumMod val="50000"/>
                  </a:sysClr>
                </a:solidFill>
                <a:effectLst/>
                <a:uLnTx/>
                <a:uFillTx/>
                <a:latin typeface="方正黑体简体" panose="02010601030101010101" charset="-122"/>
                <a:ea typeface="方正黑体简体" panose="02010601030101010101" charset="-122"/>
                <a:cs typeface="+mn-ea"/>
                <a:sym typeface="+mn-ea"/>
              </a:endParaRPr>
            </a:p>
          </p:txBody>
        </p:sp>
        <p:sp>
          <p:nvSpPr>
            <p:cNvPr id="27" name="文本框 26"/>
            <p:cNvSpPr txBox="1"/>
            <p:nvPr>
              <p:custDataLst>
                <p:tags r:id="rId38"/>
              </p:custDataLst>
            </p:nvPr>
          </p:nvSpPr>
          <p:spPr>
            <a:xfrm>
              <a:off x="26684" y="7739"/>
              <a:ext cx="9718" cy="1654"/>
            </a:xfrm>
            <a:prstGeom prst="rect">
              <a:avLst/>
            </a:prstGeom>
            <a:noFill/>
          </p:spPr>
          <p:txBody>
            <a:bodyPr wrap="square" rtlCol="0">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免费</a:t>
              </a:r>
              <a:r>
                <a:rPr kumimoji="1" lang="en-US" altLang="zh-CN" sz="2400" b="0" dirty="0">
                  <a:latin typeface="方正黑体简体" panose="02010601030101010101" charset="-122"/>
                  <a:ea typeface="方正黑体简体" panose="02010601030101010101" charset="-122"/>
                  <a:cs typeface="方正黑体简体" panose="02010601030101010101" charset="-122"/>
                  <a:sym typeface="+mn-ea"/>
                </a:rPr>
                <a:t> MeterSphere</a:t>
              </a: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 专业测试云</a:t>
              </a: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教学</a:t>
              </a: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平台，一站式软件测试教学环境。</a:t>
              </a:r>
              <a:endParaRPr kumimoji="1" lang="zh-CN" altLang="en-US" sz="2400" b="0" i="0" u="none" strike="noStrike" kern="1200" cap="none" spc="150" normalizeH="0" noProof="0" dirty="0" smtClean="0">
                <a:ln>
                  <a:noFill/>
                </a:ln>
                <a:solidFill>
                  <a:sysClr val="window" lastClr="FFFFFF">
                    <a:lumMod val="50000"/>
                  </a:sysClr>
                </a:solidFill>
                <a:effectLst/>
                <a:uLnTx/>
                <a:uFillTx/>
                <a:latin typeface="方正黑体简体" panose="02010601030101010101" charset="-122"/>
                <a:ea typeface="方正黑体简体" panose="02010601030101010101" charset="-122"/>
                <a:cs typeface="方正黑体简体" panose="02010601030101010101" charset="-122"/>
                <a:sym typeface="+mn-ea"/>
              </a:endParaRPr>
            </a:p>
          </p:txBody>
        </p:sp>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11245" y="4225290"/>
            <a:ext cx="17161510" cy="6803390"/>
            <a:chOff x="5695" y="6654"/>
            <a:chExt cx="27026" cy="10714"/>
          </a:xfrm>
        </p:grpSpPr>
        <p:grpSp>
          <p:nvGrpSpPr>
            <p:cNvPr id="3" name="组合 2"/>
            <p:cNvGrpSpPr/>
            <p:nvPr/>
          </p:nvGrpSpPr>
          <p:grpSpPr>
            <a:xfrm>
              <a:off x="5695" y="6654"/>
              <a:ext cx="8600" cy="10714"/>
              <a:chOff x="2629" y="6700"/>
              <a:chExt cx="8600" cy="10714"/>
            </a:xfrm>
          </p:grpSpPr>
          <p:sp>
            <p:nvSpPr>
              <p:cNvPr id="1163" name="访问官网"/>
              <p:cNvSpPr/>
              <p:nvPr/>
            </p:nvSpPr>
            <p:spPr>
              <a:xfrm>
                <a:off x="4229" y="6700"/>
                <a:ext cx="5400" cy="2000"/>
              </a:xfrm>
              <a:prstGeom prst="rect">
                <a:avLst/>
              </a:prstGeom>
              <a:solidFill>
                <a:srgbClr val="783887"/>
              </a:solidFill>
              <a:ln w="12700">
                <a:miter lim="400000"/>
              </a:ln>
            </p:spPr>
            <p:txBody>
              <a:bodyPr lIns="71437" tIns="71437" rIns="71437" bIns="71437" anchor="ctr"/>
              <a:lstStyle>
                <a:lvl1pPr>
                  <a:defRPr sz="5000" b="0">
                    <a:solidFill>
                      <a:srgbClr val="FFFFFF"/>
                    </a:solidFill>
                  </a:defRPr>
                </a:lvl1pPr>
              </a:lstStyle>
              <a:p>
                <a:r>
                  <a:t>访问官网</a:t>
                </a:r>
              </a:p>
            </p:txBody>
          </p:sp>
          <p:grpSp>
            <p:nvGrpSpPr>
              <p:cNvPr id="1169" name="https://metersphere.io"/>
              <p:cNvGrpSpPr/>
              <p:nvPr/>
            </p:nvGrpSpPr>
            <p:grpSpPr>
              <a:xfrm>
                <a:off x="2629" y="15966"/>
                <a:ext cx="8600" cy="1448"/>
                <a:chOff x="0" y="0"/>
                <a:chExt cx="5461000" cy="919480"/>
              </a:xfrm>
            </p:grpSpPr>
            <p:sp>
              <p:nvSpPr>
                <p:cNvPr id="1168" name="https://metersphere.io"/>
                <p:cNvSpPr txBox="1"/>
                <p:nvPr/>
              </p:nvSpPr>
              <p:spPr>
                <a:xfrm>
                  <a:off x="50800" y="50799"/>
                  <a:ext cx="5359400" cy="817882"/>
                </a:xfrm>
                <a:prstGeom prst="rect">
                  <a:avLst/>
                </a:prstGeom>
                <a:noFill/>
                <a:ln>
                  <a:noFill/>
                </a:ln>
                <a:effectLst/>
              </p:spPr>
              <p:txBody>
                <a:bodyPr wrap="square" lIns="91439" tIns="91439" rIns="91439" bIns="91439" numCol="1" anchor="t">
                  <a:spAutoFit/>
                </a:bodyPr>
                <a:lstStyle>
                  <a:lvl1pPr defTabSz="1828800">
                    <a:defRPr sz="3600">
                      <a:solidFill>
                        <a:srgbClr val="5E5E5E"/>
                      </a:solidFill>
                      <a:latin typeface="Trebuchet MS" panose="020B0603020202020204"/>
                      <a:ea typeface="Trebuchet MS" panose="020B0603020202020204"/>
                      <a:cs typeface="Trebuchet MS" panose="020B0603020202020204"/>
                      <a:sym typeface="Trebuchet MS" panose="020B0603020202020204"/>
                      <a:hlinkClick r:id="rId1"/>
                    </a:defRPr>
                  </a:lvl1pPr>
                </a:lstStyle>
                <a:p>
                  <a:r>
                    <a:rPr>
                      <a:hlinkClick r:id="rId1"/>
                    </a:rPr>
                    <a:t>https://metersphere.io</a:t>
                  </a:r>
                  <a:endParaRPr>
                    <a:hlinkClick r:id="rId1"/>
                  </a:endParaRPr>
                </a:p>
              </p:txBody>
            </p:sp>
            <p:pic>
              <p:nvPicPr>
                <p:cNvPr id="1167" name="https://metersphere.io https://metersphere.io" descr="https://metersphere.io https://metersphere.io"/>
                <p:cNvPicPr/>
                <p:nvPr/>
              </p:nvPicPr>
              <p:blipFill>
                <a:blip r:embed="rId2"/>
                <a:stretch>
                  <a:fillRect/>
                </a:stretch>
              </p:blipFill>
              <p:spPr>
                <a:xfrm>
                  <a:off x="0" y="-1"/>
                  <a:ext cx="5461000" cy="919482"/>
                </a:xfrm>
                <a:prstGeom prst="rect">
                  <a:avLst/>
                </a:prstGeom>
                <a:effectLst/>
              </p:spPr>
            </p:pic>
          </p:grpSp>
          <p:pic>
            <p:nvPicPr>
              <p:cNvPr id="1174" name="图像" descr="图像"/>
              <p:cNvPicPr>
                <a:picLocks noChangeAspect="1"/>
              </p:cNvPicPr>
              <p:nvPr/>
            </p:nvPicPr>
            <p:blipFill>
              <a:blip r:embed="rId3"/>
              <a:stretch>
                <a:fillRect/>
              </a:stretch>
            </p:blipFill>
            <p:spPr>
              <a:xfrm>
                <a:off x="4329" y="9733"/>
                <a:ext cx="5200" cy="5200"/>
              </a:xfrm>
              <a:prstGeom prst="rect">
                <a:avLst/>
              </a:prstGeom>
              <a:ln w="12700">
                <a:miter lim="400000"/>
                <a:headEnd/>
                <a:tailEnd/>
              </a:ln>
            </p:spPr>
          </p:pic>
        </p:grpSp>
        <p:grpSp>
          <p:nvGrpSpPr>
            <p:cNvPr id="4" name="组合 3"/>
            <p:cNvGrpSpPr/>
            <p:nvPr/>
          </p:nvGrpSpPr>
          <p:grpSpPr>
            <a:xfrm>
              <a:off x="24121" y="6688"/>
              <a:ext cx="8600" cy="10646"/>
              <a:chOff x="24121" y="6688"/>
              <a:chExt cx="8600" cy="10646"/>
            </a:xfrm>
          </p:grpSpPr>
          <p:sp>
            <p:nvSpPr>
              <p:cNvPr id="1170" name="进群交流"/>
              <p:cNvSpPr/>
              <p:nvPr/>
            </p:nvSpPr>
            <p:spPr>
              <a:xfrm>
                <a:off x="25721" y="6688"/>
                <a:ext cx="5400" cy="2000"/>
              </a:xfrm>
              <a:prstGeom prst="rect">
                <a:avLst/>
              </a:prstGeom>
              <a:solidFill>
                <a:schemeClr val="accent1">
                  <a:hueOff val="114395"/>
                  <a:lumOff val="-24963"/>
                </a:schemeClr>
              </a:solidFill>
              <a:ln w="12700">
                <a:miter lim="400000"/>
              </a:ln>
            </p:spPr>
            <p:txBody>
              <a:bodyPr lIns="71437" tIns="71437" rIns="71437" bIns="71437" anchor="ctr"/>
              <a:lstStyle>
                <a:lvl1pPr>
                  <a:defRPr sz="5000" b="0">
                    <a:solidFill>
                      <a:srgbClr val="FFFFFF"/>
                    </a:solidFill>
                  </a:defRPr>
                </a:lvl1pPr>
              </a:lstStyle>
              <a:p>
                <a:pPr>
                  <a:defRPr>
                    <a:solidFill>
                      <a:srgbClr val="5E5E5E"/>
                    </a:solidFill>
                  </a:defRPr>
                </a:pPr>
                <a:r>
                  <a:rPr>
                    <a:solidFill>
                      <a:srgbClr val="FFFFFF"/>
                    </a:solidFill>
                  </a:rPr>
                  <a:t>进群交流</a:t>
                </a:r>
                <a:endParaRPr>
                  <a:solidFill>
                    <a:srgbClr val="FFFFFF"/>
                  </a:solidFill>
                </a:endParaRPr>
              </a:p>
            </p:txBody>
          </p:sp>
          <p:grpSp>
            <p:nvGrpSpPr>
              <p:cNvPr id="1173" name="微信 / 企业微信扫码进群"/>
              <p:cNvGrpSpPr/>
              <p:nvPr/>
            </p:nvGrpSpPr>
            <p:grpSpPr>
              <a:xfrm>
                <a:off x="24121" y="15954"/>
                <a:ext cx="8600" cy="1380"/>
                <a:chOff x="0" y="0"/>
                <a:chExt cx="5461000" cy="876300"/>
              </a:xfrm>
            </p:grpSpPr>
            <p:sp>
              <p:nvSpPr>
                <p:cNvPr id="1172" name="微信 / 企业微信扫码进群"/>
                <p:cNvSpPr txBox="1"/>
                <p:nvPr/>
              </p:nvSpPr>
              <p:spPr>
                <a:xfrm>
                  <a:off x="50800" y="50800"/>
                  <a:ext cx="5359400" cy="774700"/>
                </a:xfrm>
                <a:prstGeom prst="rect">
                  <a:avLst/>
                </a:prstGeom>
                <a:noFill/>
                <a:ln>
                  <a:noFill/>
                </a:ln>
                <a:effectLst/>
              </p:spPr>
              <p:txBody>
                <a:bodyPr wrap="square" lIns="50800" tIns="50800" rIns="50800" bIns="50800" numCol="1" anchor="t">
                  <a:spAutoFit/>
                </a:bodyPr>
                <a:lstStyle>
                  <a:lvl1pPr defTabSz="1828800">
                    <a:defRPr>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微信 / 企业微信扫码进群</a:t>
                  </a:r>
                </a:p>
              </p:txBody>
            </p:sp>
            <p:pic>
              <p:nvPicPr>
                <p:cNvPr id="1171" name="微信 / 企业微信扫码进群 微信 / 企业微信扫码进群" descr="微信 / 企业微信扫码进群 微信 / 企业微信扫码进群"/>
                <p:cNvPicPr/>
                <p:nvPr/>
              </p:nvPicPr>
              <p:blipFill>
                <a:blip r:embed="rId4"/>
                <a:stretch>
                  <a:fillRect/>
                </a:stretch>
              </p:blipFill>
              <p:spPr>
                <a:xfrm>
                  <a:off x="0" y="0"/>
                  <a:ext cx="5461000" cy="876300"/>
                </a:xfrm>
                <a:prstGeom prst="rect">
                  <a:avLst/>
                </a:prstGeom>
                <a:effectLst/>
              </p:spPr>
            </p:pic>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0" y="9721"/>
                <a:ext cx="5063" cy="50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61" name="了解更多"/>
          <p:cNvSpPr txBox="1"/>
          <p:nvPr/>
        </p:nvSpPr>
        <p:spPr>
          <a:xfrm>
            <a:off x="10532109" y="1507628"/>
            <a:ext cx="3446781" cy="1325881"/>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了解更多</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文本框 5"/>
          <p:cNvSpPr txBox="1"/>
          <p:nvPr/>
        </p:nvSpPr>
        <p:spPr>
          <a:xfrm>
            <a:off x="10179865" y="10475038"/>
            <a:ext cx="4024268" cy="665479"/>
          </a:xfrm>
          <a:prstGeom prst="rect">
            <a:avLst/>
          </a:prstGeom>
          <a:ln w="12700">
            <a:miter lim="400000"/>
          </a:ln>
        </p:spPr>
        <p:txBody>
          <a:bodyPr lIns="91438" tIns="91438" rIns="91438" bIns="91438">
            <a:spAutoFit/>
          </a:bodyPr>
          <a:lstStyle>
            <a:lvl1pPr algn="l" defTabSz="1828800">
              <a:defRPr b="0" u="sng">
                <a:solidFill>
                  <a:srgbClr val="FFFFFF"/>
                </a:solidFill>
                <a:uFill>
                  <a:solidFill>
                    <a:srgbClr val="0000FF"/>
                  </a:solidFill>
                </a:uFill>
                <a:latin typeface="Helvetica"/>
                <a:ea typeface="Helvetica"/>
                <a:cs typeface="Helvetica"/>
                <a:sym typeface="Helvetica"/>
                <a:hlinkClick r:id="rId1"/>
              </a:defRPr>
            </a:lvl1pPr>
          </a:lstStyle>
          <a:p>
            <a:pPr>
              <a:defRPr u="none">
                <a:uFillTx/>
              </a:defRPr>
            </a:pPr>
            <a:r>
              <a:rPr u="sng">
                <a:uFill>
                  <a:solidFill>
                    <a:srgbClr val="0000FF"/>
                  </a:solidFill>
                </a:uFill>
                <a:hlinkClick r:id="rId1"/>
              </a:rPr>
              <a:t>www.metersphere.io</a:t>
            </a:r>
            <a:endParaRPr u="sng">
              <a:uFill>
                <a:solidFill>
                  <a:srgbClr val="0000FF"/>
                </a:solidFill>
              </a:uFill>
              <a:hlinkClick r:id="rId1"/>
            </a:endParaRPr>
          </a:p>
        </p:txBody>
      </p:sp>
      <p:pic>
        <p:nvPicPr>
          <p:cNvPr id="1188" name="因为热爱-01.png" descr="因为热爱-01.png"/>
          <p:cNvPicPr>
            <a:picLocks noChangeAspect="1"/>
          </p:cNvPicPr>
          <p:nvPr/>
        </p:nvPicPr>
        <p:blipFill>
          <a:blip r:embed="rId2"/>
          <a:stretch>
            <a:fillRect/>
          </a:stretch>
        </p:blipFill>
        <p:spPr>
          <a:xfrm>
            <a:off x="3949522" y="4804412"/>
            <a:ext cx="16484955" cy="4107176"/>
          </a:xfrm>
          <a:prstGeom prst="rect">
            <a:avLst/>
          </a:prstGeom>
          <a:ln w="12700">
            <a:miter lim="400000"/>
            <a:headEnd/>
            <a:tailEnd/>
          </a:ln>
        </p:spPr>
      </p:pic>
      <p:pic>
        <p:nvPicPr>
          <p:cNvPr id="1189" name="MeterSphere-反白.png" descr="MeterSphere-反白.png"/>
          <p:cNvPicPr>
            <a:picLocks noChangeAspect="1"/>
          </p:cNvPicPr>
          <p:nvPr/>
        </p:nvPicPr>
        <p:blipFill>
          <a:blip r:embed="rId3"/>
          <a:stretch>
            <a:fillRect/>
          </a:stretch>
        </p:blipFill>
        <p:spPr>
          <a:xfrm>
            <a:off x="687417" y="792011"/>
            <a:ext cx="5747928" cy="1082978"/>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WechatIMG57"/>
          <p:cNvPicPr>
            <a:picLocks noChangeAspect="1"/>
          </p:cNvPicPr>
          <p:nvPr/>
        </p:nvPicPr>
        <p:blipFill>
          <a:blip r:embed="rId1">
            <a:lum bright="24000"/>
          </a:blip>
          <a:stretch>
            <a:fillRect/>
          </a:stretch>
        </p:blipFill>
        <p:spPr>
          <a:xfrm>
            <a:off x="3191510" y="2178050"/>
            <a:ext cx="5956300" cy="4468495"/>
          </a:xfrm>
          <a:prstGeom prst="rect">
            <a:avLst/>
          </a:prstGeom>
        </p:spPr>
      </p:pic>
      <p:pic>
        <p:nvPicPr>
          <p:cNvPr id="5" name="图片 4" descr="WechatIMG771"/>
          <p:cNvPicPr>
            <a:picLocks noChangeAspect="1"/>
          </p:cNvPicPr>
          <p:nvPr/>
        </p:nvPicPr>
        <p:blipFill>
          <a:blip r:embed="rId2">
            <a:lum bright="24000"/>
          </a:blip>
          <a:stretch>
            <a:fillRect/>
          </a:stretch>
        </p:blipFill>
        <p:spPr>
          <a:xfrm>
            <a:off x="14567535" y="2250440"/>
            <a:ext cx="5871210" cy="4404995"/>
          </a:xfrm>
          <a:prstGeom prst="rect">
            <a:avLst/>
          </a:prstGeom>
        </p:spPr>
      </p:pic>
      <p:sp>
        <p:nvSpPr>
          <p:cNvPr id="86" name="Freeform 5"/>
          <p:cNvSpPr>
            <a:spLocks noEditPoints="1"/>
          </p:cNvSpPr>
          <p:nvPr/>
        </p:nvSpPr>
        <p:spPr bwMode="auto">
          <a:xfrm>
            <a:off x="10106147" y="3114048"/>
            <a:ext cx="700910" cy="2214773"/>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lumMod val="7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id-ID" sz="2400">
              <a:cs typeface="+mn-ea"/>
              <a:sym typeface="+mn-lt"/>
            </a:endParaRPr>
          </a:p>
        </p:txBody>
      </p:sp>
      <p:sp>
        <p:nvSpPr>
          <p:cNvPr id="106" name="文本框 105"/>
          <p:cNvSpPr txBox="1"/>
          <p:nvPr/>
        </p:nvSpPr>
        <p:spPr>
          <a:xfrm>
            <a:off x="10898235" y="3618456"/>
            <a:ext cx="2623820" cy="829945"/>
          </a:xfrm>
          <a:prstGeom prst="rect">
            <a:avLst/>
          </a:prstGeom>
          <a:noFill/>
        </p:spPr>
        <p:txBody>
          <a:bodyPr wrap="none" rtlCol="0" anchor="ctr">
            <a:spAutoFit/>
          </a:bodyPr>
          <a:p>
            <a:pPr algn="ctr"/>
            <a:r>
              <a:rPr lang="zh-CN" altLang="en-US" sz="4800" b="1">
                <a:solidFill>
                  <a:srgbClr val="0060BF"/>
                </a:solidFill>
                <a:cs typeface="+mn-ea"/>
                <a:sym typeface="+mn-lt"/>
              </a:rPr>
              <a:t>课堂教学</a:t>
            </a:r>
            <a:endParaRPr lang="zh-CN" altLang="en-US" sz="4800" b="1">
              <a:solidFill>
                <a:srgbClr val="0060BF"/>
              </a:solidFill>
              <a:cs typeface="+mn-ea"/>
              <a:sym typeface="+mn-lt"/>
            </a:endParaRPr>
          </a:p>
        </p:txBody>
      </p:sp>
      <p:pic>
        <p:nvPicPr>
          <p:cNvPr id="24" name="IM 24"/>
          <p:cNvPicPr/>
          <p:nvPr/>
        </p:nvPicPr>
        <p:blipFill>
          <a:blip r:embed="rId3"/>
          <a:stretch>
            <a:fillRect/>
          </a:stretch>
        </p:blipFill>
        <p:spPr>
          <a:xfrm>
            <a:off x="3194050" y="7289800"/>
            <a:ext cx="5953760" cy="4443095"/>
          </a:xfrm>
          <a:prstGeom prst="rect">
            <a:avLst/>
          </a:prstGeom>
        </p:spPr>
      </p:pic>
      <p:pic>
        <p:nvPicPr>
          <p:cNvPr id="22" name="IM 22"/>
          <p:cNvPicPr/>
          <p:nvPr/>
        </p:nvPicPr>
        <p:blipFill>
          <a:blip r:embed="rId4"/>
          <a:stretch>
            <a:fillRect/>
          </a:stretch>
        </p:blipFill>
        <p:spPr>
          <a:xfrm>
            <a:off x="14570710" y="7362190"/>
            <a:ext cx="5850255" cy="4367530"/>
          </a:xfrm>
          <a:prstGeom prst="rect">
            <a:avLst/>
          </a:prstGeom>
        </p:spPr>
      </p:pic>
      <p:sp>
        <p:nvSpPr>
          <p:cNvPr id="85" name="Freeform 4"/>
          <p:cNvSpPr>
            <a:spLocks noEditPoints="1"/>
          </p:cNvSpPr>
          <p:nvPr/>
        </p:nvSpPr>
        <p:spPr bwMode="auto">
          <a:xfrm>
            <a:off x="10034464" y="8081978"/>
            <a:ext cx="734785" cy="2290704"/>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id-ID" sz="2400">
              <a:cs typeface="+mn-ea"/>
              <a:sym typeface="+mn-lt"/>
            </a:endParaRPr>
          </a:p>
        </p:txBody>
      </p:sp>
      <p:sp>
        <p:nvSpPr>
          <p:cNvPr id="6" name="文本框 5"/>
          <p:cNvSpPr txBox="1"/>
          <p:nvPr/>
        </p:nvSpPr>
        <p:spPr>
          <a:xfrm>
            <a:off x="10826750" y="8873808"/>
            <a:ext cx="2957830" cy="829945"/>
          </a:xfrm>
          <a:prstGeom prst="rect">
            <a:avLst/>
          </a:prstGeom>
          <a:noFill/>
        </p:spPr>
        <p:txBody>
          <a:bodyPr wrap="square" rtlCol="0" anchor="ctr">
            <a:spAutoFit/>
          </a:bodyPr>
          <a:p>
            <a:pPr algn="ctr"/>
            <a:r>
              <a:rPr lang="zh-CN" altLang="en-US" sz="4800" b="1">
                <a:solidFill>
                  <a:srgbClr val="0060BF"/>
                </a:solidFill>
                <a:cs typeface="+mn-ea"/>
                <a:sym typeface="+mn-lt"/>
              </a:rPr>
              <a:t>线下</a:t>
            </a:r>
            <a:r>
              <a:rPr lang="zh-CN" altLang="en-US" sz="4800" b="1">
                <a:solidFill>
                  <a:srgbClr val="0060BF"/>
                </a:solidFill>
                <a:cs typeface="+mn-ea"/>
                <a:sym typeface="+mn-lt"/>
              </a:rPr>
              <a:t>指导</a:t>
            </a:r>
            <a:endParaRPr lang="zh-CN" altLang="en-US" sz="4800" b="1">
              <a:solidFill>
                <a:srgbClr val="0060BF"/>
              </a:solidFill>
              <a:cs typeface="+mn-ea"/>
              <a:sym typeface="+mn-lt"/>
            </a:endParaRPr>
          </a:p>
        </p:txBody>
      </p:sp>
      <p:sp>
        <p:nvSpPr>
          <p:cNvPr id="4"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sz="5400" b="0" dirty="0">
                <a:solidFill>
                  <a:srgbClr val="773886"/>
                </a:solidFill>
                <a:latin typeface="方正黑体简体" panose="02010601030101010101" charset="-122"/>
                <a:ea typeface="方正黑体简体" panose="02010601030101010101" charset="-122"/>
                <a:sym typeface="+mn-ea"/>
              </a:rPr>
              <a:t>课堂风采展览</a:t>
            </a:r>
            <a:endParaRPr lang="zh-CN" altLang="en-US" sz="5400" b="0" dirty="0">
              <a:solidFill>
                <a:srgbClr val="773886"/>
              </a:solidFill>
              <a:latin typeface="方正黑体简体" panose="02010601030101010101" charset="-122"/>
              <a:ea typeface="方正黑体简体" panose="02010601030101010101"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p:cTn id="11" dur="500" fill="hold"/>
                                        <p:tgtEl>
                                          <p:spTgt spid="86"/>
                                        </p:tgtEl>
                                        <p:attrNameLst>
                                          <p:attrName>ppt_w</p:attrName>
                                        </p:attrNameLst>
                                      </p:cBhvr>
                                      <p:tavLst>
                                        <p:tav tm="0">
                                          <p:val>
                                            <p:fltVal val="0"/>
                                          </p:val>
                                        </p:tav>
                                        <p:tav tm="100000">
                                          <p:val>
                                            <p:strVal val="#ppt_w"/>
                                          </p:val>
                                        </p:tav>
                                      </p:tavLst>
                                    </p:anim>
                                    <p:anim calcmode="lin" valueType="num">
                                      <p:cBhvr>
                                        <p:cTn id="12" dur="500" fill="hold"/>
                                        <p:tgtEl>
                                          <p:spTgt spid="86"/>
                                        </p:tgtEl>
                                        <p:attrNameLst>
                                          <p:attrName>ppt_h</p:attrName>
                                        </p:attrNameLst>
                                      </p:cBhvr>
                                      <p:tavLst>
                                        <p:tav tm="0">
                                          <p:val>
                                            <p:fltVal val="0"/>
                                          </p:val>
                                        </p:tav>
                                        <p:tav tm="100000">
                                          <p:val>
                                            <p:strVal val="#ppt_h"/>
                                          </p:val>
                                        </p:tav>
                                      </p:tavLst>
                                    </p:anim>
                                    <p:animEffect transition="in" filter="fade">
                                      <p:cBhvr>
                                        <p:cTn id="13" dur="500"/>
                                        <p:tgtEl>
                                          <p:spTgt spid="86"/>
                                        </p:tgtEl>
                                      </p:cBhvr>
                                    </p:animEffect>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1" nodeType="withEffect">
                                  <p:stCondLst>
                                    <p:cond delay="0"/>
                                  </p:stCondLst>
                                  <p:childTnLst>
                                    <p:set>
                                      <p:cBhvr>
                                        <p:cTn id="19" dur="1" fill="hold">
                                          <p:stCondLst>
                                            <p:cond delay="0"/>
                                          </p:stCondLst>
                                        </p:cTn>
                                        <p:tgtEl>
                                          <p:spTgt spid="106"/>
                                        </p:tgtEl>
                                        <p:attrNameLst>
                                          <p:attrName>style.visibility</p:attrName>
                                        </p:attrNameLst>
                                      </p:cBhvr>
                                      <p:to>
                                        <p:strVal val="visible"/>
                                      </p:to>
                                    </p:set>
                                    <p:anim calcmode="lin" valueType="num">
                                      <p:cBhvr additive="base">
                                        <p:cTn id="20" dur="500" fill="hold"/>
                                        <p:tgtEl>
                                          <p:spTgt spid="106"/>
                                        </p:tgtEl>
                                        <p:attrNameLst>
                                          <p:attrName>ppt_x</p:attrName>
                                        </p:attrNameLst>
                                      </p:cBhvr>
                                      <p:tavLst>
                                        <p:tav tm="0">
                                          <p:val>
                                            <p:strVal val="#ppt_x"/>
                                          </p:val>
                                        </p:tav>
                                        <p:tav tm="100000">
                                          <p:val>
                                            <p:strVal val="#ppt_x"/>
                                          </p:val>
                                        </p:tav>
                                      </p:tavLst>
                                    </p:anim>
                                    <p:anim calcmode="lin" valueType="num">
                                      <p:cBhvr additive="base">
                                        <p:cTn id="21"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par>
                                <p:cTn id="28" presetID="2" presetClass="entr" presetSubtype="4" fill="hold" grpId="1"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grpId="1" nodeType="with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ppt_x"/>
                                          </p:val>
                                        </p:tav>
                                        <p:tav tm="100000">
                                          <p:val>
                                            <p:strVal val="#ppt_x"/>
                                          </p:val>
                                        </p:tav>
                                      </p:tavLst>
                                    </p:anim>
                                    <p:anim calcmode="lin" valueType="num">
                                      <p:cBhvr additive="base">
                                        <p:cTn id="35" dur="500" fill="hold"/>
                                        <p:tgtEl>
                                          <p:spTgt spid="8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106" grpId="1"/>
      <p:bldP spid="6" grpId="1"/>
      <p:bldP spid="85"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080135"/>
            <a:chOff x="10356" y="5112"/>
            <a:chExt cx="22983" cy="1701"/>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rPr>
                <a:t>高校项目</a:t>
              </a:r>
              <a:r>
                <a:rPr lang="zh-CN" sz="5400">
                  <a:latin typeface="Trebuchet MS Bold" panose="020B0603020202020204" charset="0"/>
                </a:rPr>
                <a:t>概览</a:t>
              </a:r>
              <a:endParaRPr lang="zh-CN" sz="5400">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104900"/>
            <a:chOff x="10356" y="5112"/>
            <a:chExt cx="22983" cy="1740"/>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b="1">
                  <a:latin typeface="Trebuchet MS Bold" panose="020B0603020202020204" charset="0"/>
                  <a:cs typeface="Trebuchet MS Bold" panose="020B0603020202020204" charset="0"/>
                </a:rPr>
                <a:t>MeterSphere </a:t>
              </a:r>
              <a:r>
                <a:rPr lang="zh-CN" altLang="en-US" b="1">
                  <a:latin typeface="Trebuchet MS Bold" panose="020B0603020202020204" charset="0"/>
                  <a:cs typeface="Trebuchet MS Bold" panose="020B0603020202020204" charset="0"/>
                </a:rPr>
                <a:t>项目介绍</a:t>
              </a:r>
              <a:endParaRPr lang="zh-CN" altLang="en-US" b="1">
                <a:latin typeface="Trebuchet MS Bold" panose="020B0603020202020204" charset="0"/>
                <a:cs typeface="Trebuchet MS Bold" panose="020B0603020202020204" charset="0"/>
              </a:endParaRPr>
            </a:p>
          </p:txBody>
        </p:sp>
      </p:grpSp>
      <p:grpSp>
        <p:nvGrpSpPr>
          <p:cNvPr id="15" name="组合 14"/>
          <p:cNvGrpSpPr/>
          <p:nvPr/>
        </p:nvGrpSpPr>
        <p:grpSpPr>
          <a:xfrm>
            <a:off x="6576060" y="8006080"/>
            <a:ext cx="14594205" cy="1080135"/>
            <a:chOff x="10356" y="5112"/>
            <a:chExt cx="22983" cy="1701"/>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7"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高校合作</a:t>
              </a:r>
              <a:r>
                <a:rPr lang="zh-CN" sz="5400"/>
                <a:t>计划</a:t>
              </a:r>
              <a:endParaRPr lang="zh-CN" sz="5400"/>
            </a:p>
          </p:txBody>
        </p:sp>
      </p:grpSp>
      <p:grpSp>
        <p:nvGrpSpPr>
          <p:cNvPr id="18" name="组合 17"/>
          <p:cNvGrpSpPr/>
          <p:nvPr/>
        </p:nvGrpSpPr>
        <p:grpSpPr>
          <a:xfrm>
            <a:off x="6576060" y="10386060"/>
            <a:ext cx="14594205" cy="1080135"/>
            <a:chOff x="10356" y="5112"/>
            <a:chExt cx="22983" cy="1701"/>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0"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实验课程建设</a:t>
              </a:r>
              <a:r>
                <a:rPr lang="zh-CN" sz="5400"/>
                <a:t>方案</a:t>
              </a:r>
              <a:endParaRPr lang="zh-CN" sz="5400"/>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MeterSphere 的使命"/>
          <p:cNvSpPr txBox="1"/>
          <p:nvPr/>
        </p:nvSpPr>
        <p:spPr>
          <a:xfrm>
            <a:off x="8300283" y="1524000"/>
            <a:ext cx="7783434" cy="132588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MeterSphere 的使命</a:t>
            </a:r>
          </a:p>
        </p:txBody>
      </p:sp>
      <p:sp>
        <p:nvSpPr>
          <p:cNvPr id="239" name="矩形"/>
          <p:cNvSpPr/>
          <p:nvPr/>
        </p:nvSpPr>
        <p:spPr>
          <a:xfrm>
            <a:off x="-43776" y="4784739"/>
            <a:ext cx="24471552" cy="5585837"/>
          </a:xfrm>
          <a:prstGeom prst="rect">
            <a:avLst/>
          </a:prstGeom>
          <a:solidFill>
            <a:srgbClr val="783887">
              <a:alpha val="80000"/>
            </a:srgbClr>
          </a:solidFill>
          <a:ln w="12700">
            <a:miter lim="400000"/>
          </a:ln>
        </p:spPr>
        <p:txBody>
          <a:bodyPr lIns="71437" tIns="71437" rIns="71437" bIns="71437" anchor="ctr"/>
          <a:lstStyle/>
          <a:p>
            <a:pPr marL="38100" marR="304800" indent="-38100">
              <a:spcBef>
                <a:spcPts val="5900"/>
              </a:spcBef>
              <a:defRPr sz="5300" b="0">
                <a:solidFill>
                  <a:srgbClr val="FFFFFF"/>
                </a:solidFill>
              </a:defRPr>
            </a:pPr>
          </a:p>
        </p:txBody>
      </p:sp>
      <p:sp>
        <p:nvSpPr>
          <p:cNvPr id="240" name="MeterSphere 是一站式的开源持续测试平台，遵循 GPL v3 开源许可协议，涵盖测试跟踪、接口测试、UI 测试和性能测试等功能，全面兼容 JMeter、Selenium 等主流开源标准，有效助力开发和测试团队充分利用云弹性进行高度可扩展的自动化测试，加速高质量的软件交付。"/>
          <p:cNvSpPr txBox="1"/>
          <p:nvPr/>
        </p:nvSpPr>
        <p:spPr>
          <a:xfrm>
            <a:off x="616454" y="5783693"/>
            <a:ext cx="23151091" cy="3587929"/>
          </a:xfrm>
          <a:prstGeom prst="rect">
            <a:avLst/>
          </a:prstGeom>
          <a:ln w="12700">
            <a:miter lim="400000"/>
          </a:ln>
        </p:spPr>
        <p:txBody>
          <a:bodyPr lIns="71437" tIns="71437" rIns="71437" bIns="71437" anchor="ctr">
            <a:spAutoFit/>
          </a:bodyPr>
          <a:lstStyle/>
          <a:p>
            <a:pPr marL="38100" marR="304800" indent="-38100" algn="just">
              <a:spcBef>
                <a:spcPts val="5900"/>
              </a:spcBef>
              <a:defRPr sz="4800" b="0">
                <a:solidFill>
                  <a:srgbClr val="FFFFFF"/>
                </a:solidFill>
              </a:defRPr>
            </a:pPr>
            <a:r>
              <a:t>MeterSphere 是</a:t>
            </a:r>
            <a:r>
              <a:rPr b="1" u="sng"/>
              <a:t>一站式的开源持续测试平台</a:t>
            </a:r>
            <a:r>
              <a:t>，遵循 GPL v3 开源许可协议，涵盖测试跟踪、接口测试、UI 测试和性能测试等功能，全面兼容 JMeter、Selenium 等主流开源标准，有效助力开发和测试团队充分利用云弹性进行高度可扩展的自动化测试，加速高质量的软件交付。</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广受欢迎的开源项目"/>
          <p:cNvSpPr txBox="1"/>
          <p:nvPr/>
        </p:nvSpPr>
        <p:spPr>
          <a:xfrm>
            <a:off x="8436609" y="1524000"/>
            <a:ext cx="7510781" cy="132588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广受欢迎的开源项目</a:t>
            </a:r>
          </a:p>
        </p:txBody>
      </p:sp>
      <p:pic>
        <p:nvPicPr>
          <p:cNvPr id="275" name="MeterSphere-紫色.png" descr="MeterSphere-紫色.png"/>
          <p:cNvPicPr>
            <a:picLocks noChangeAspect="1"/>
          </p:cNvPicPr>
          <p:nvPr/>
        </p:nvPicPr>
        <p:blipFill>
          <a:blip r:embed="rId1"/>
          <a:stretch>
            <a:fillRect/>
          </a:stretch>
        </p:blipFill>
        <p:spPr>
          <a:xfrm>
            <a:off x="1624100" y="4115076"/>
            <a:ext cx="7868745" cy="1482562"/>
          </a:xfrm>
          <a:prstGeom prst="rect">
            <a:avLst/>
          </a:prstGeom>
          <a:ln w="12700">
            <a:miter lim="400000"/>
            <a:headEnd/>
            <a:tailEnd/>
          </a:ln>
        </p:spPr>
      </p:pic>
      <p:pic>
        <p:nvPicPr>
          <p:cNvPr id="276" name="github-logo.png" descr="github-logo.png"/>
          <p:cNvPicPr>
            <a:picLocks noChangeAspect="1"/>
          </p:cNvPicPr>
          <p:nvPr/>
        </p:nvPicPr>
        <p:blipFill>
          <a:blip r:embed="rId2"/>
          <a:srcRect t="32614" b="34394"/>
          <a:stretch>
            <a:fillRect/>
          </a:stretch>
        </p:blipFill>
        <p:spPr>
          <a:xfrm>
            <a:off x="1624100" y="5763418"/>
            <a:ext cx="3317912" cy="1094622"/>
          </a:xfrm>
          <a:prstGeom prst="rect">
            <a:avLst/>
          </a:prstGeom>
          <a:ln w="12700">
            <a:miter lim="400000"/>
            <a:headEnd/>
            <a:tailEnd/>
          </a:ln>
        </p:spPr>
      </p:pic>
      <p:sp>
        <p:nvSpPr>
          <p:cNvPr id="277" name="星形"/>
          <p:cNvSpPr/>
          <p:nvPr/>
        </p:nvSpPr>
        <p:spPr>
          <a:xfrm>
            <a:off x="5558472" y="5930210"/>
            <a:ext cx="797404" cy="758377"/>
          </a:xfrm>
          <a:prstGeom prst="star5">
            <a:avLst>
              <a:gd name="adj" fmla="val 19100"/>
              <a:gd name="hf" fmla="val 105146"/>
              <a:gd name="vf" fmla="val 110557"/>
            </a:avLst>
          </a:prstGeom>
          <a:solidFill>
            <a:srgbClr val="5E5E5E"/>
          </a:solidFill>
          <a:ln w="12700">
            <a:miter lim="400000"/>
          </a:ln>
        </p:spPr>
        <p:txBody>
          <a:bodyPr tIns="91439" bIns="91439" anchor="ctr"/>
          <a:lstStyle/>
          <a:p>
            <a:pPr algn="l" defTabSz="1828800">
              <a:defRPr sz="3600">
                <a:solidFill>
                  <a:srgbClr val="5E5E5E"/>
                </a:solidFill>
                <a:latin typeface="Calibri"/>
                <a:ea typeface="Calibri"/>
                <a:cs typeface="Calibri"/>
                <a:sym typeface="Calibri"/>
              </a:defRPr>
            </a:pPr>
          </a:p>
        </p:txBody>
      </p:sp>
      <p:sp>
        <p:nvSpPr>
          <p:cNvPr id="278" name="Star"/>
          <p:cNvSpPr txBox="1"/>
          <p:nvPr/>
        </p:nvSpPr>
        <p:spPr>
          <a:xfrm>
            <a:off x="6464192" y="5951258"/>
            <a:ext cx="1049482" cy="716281"/>
          </a:xfrm>
          <a:prstGeom prst="rect">
            <a:avLst/>
          </a:prstGeom>
          <a:ln w="12700">
            <a:miter lim="400000"/>
          </a:ln>
        </p:spPr>
        <p:txBody>
          <a:bodyPr wrap="none" tIns="91439" bIns="91439">
            <a:spAutoFit/>
          </a:bodyPr>
          <a:lstStyle>
            <a:lvl1pPr algn="l" defTabSz="1828800">
              <a:defRPr sz="3600">
                <a:solidFill>
                  <a:srgbClr val="5E5E5E"/>
                </a:solidFill>
                <a:latin typeface="Calibri"/>
                <a:ea typeface="Calibri"/>
                <a:cs typeface="Calibri"/>
                <a:sym typeface="Calibri"/>
              </a:defRPr>
            </a:lvl1pPr>
          </a:lstStyle>
          <a:p>
            <a:r>
              <a:t>Star</a:t>
            </a:r>
          </a:p>
        </p:txBody>
      </p:sp>
      <p:sp>
        <p:nvSpPr>
          <p:cNvPr id="279" name="线条"/>
          <p:cNvSpPr/>
          <p:nvPr/>
        </p:nvSpPr>
        <p:spPr>
          <a:xfrm flipV="1">
            <a:off x="7634690" y="5951257"/>
            <a:ext cx="1" cy="716281"/>
          </a:xfrm>
          <a:prstGeom prst="line">
            <a:avLst/>
          </a:prstGeom>
          <a:ln w="25400">
            <a:solidFill>
              <a:srgbClr val="5E5E5E"/>
            </a:solidFill>
            <a:miter/>
          </a:ln>
        </p:spPr>
        <p:txBody>
          <a:bodyPr tIns="91439" bIns="91439"/>
          <a:lstStyle/>
          <a:p>
            <a:pPr algn="l" defTabSz="1828800">
              <a:defRPr sz="3600">
                <a:solidFill>
                  <a:srgbClr val="5E5E5E"/>
                </a:solidFill>
                <a:latin typeface="Calibri"/>
                <a:ea typeface="Calibri"/>
                <a:cs typeface="Calibri"/>
                <a:sym typeface="Calibri"/>
              </a:defRPr>
            </a:pPr>
          </a:p>
        </p:txBody>
      </p:sp>
      <p:sp>
        <p:nvSpPr>
          <p:cNvPr id="280" name="10,000 +"/>
          <p:cNvSpPr txBox="1"/>
          <p:nvPr/>
        </p:nvSpPr>
        <p:spPr>
          <a:xfrm>
            <a:off x="7755706" y="5951258"/>
            <a:ext cx="2376860" cy="716281"/>
          </a:xfrm>
          <a:prstGeom prst="rect">
            <a:avLst/>
          </a:prstGeom>
          <a:ln w="12700">
            <a:miter lim="400000"/>
          </a:ln>
        </p:spPr>
        <p:txBody>
          <a:bodyPr tIns="91439" bIns="91439">
            <a:spAutoFit/>
          </a:bodyPr>
          <a:lstStyle>
            <a:lvl1pPr algn="l" defTabSz="1828800">
              <a:defRPr sz="3600">
                <a:solidFill>
                  <a:srgbClr val="5E5E5E"/>
                </a:solidFill>
                <a:latin typeface="Calibri"/>
                <a:ea typeface="Calibri"/>
                <a:cs typeface="Calibri"/>
                <a:sym typeface="Calibri"/>
              </a:defRPr>
            </a:lvl1pPr>
          </a:lstStyle>
          <a:p>
            <a:r>
              <a:t>10,000 +</a:t>
            </a:r>
          </a:p>
        </p:txBody>
      </p:sp>
      <p:sp>
        <p:nvSpPr>
          <p:cNvPr id="281" name="线条"/>
          <p:cNvSpPr/>
          <p:nvPr/>
        </p:nvSpPr>
        <p:spPr>
          <a:xfrm>
            <a:off x="1455281" y="7289428"/>
            <a:ext cx="9003786"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2" name="线条"/>
          <p:cNvSpPr/>
          <p:nvPr/>
        </p:nvSpPr>
        <p:spPr>
          <a:xfrm>
            <a:off x="1455280" y="12137259"/>
            <a:ext cx="9003787"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3" name="累计下载次数 180,000 +…"/>
          <p:cNvSpPr txBox="1"/>
          <p:nvPr/>
        </p:nvSpPr>
        <p:spPr>
          <a:xfrm>
            <a:off x="1322813" y="7258859"/>
            <a:ext cx="9732683" cy="4897452"/>
          </a:xfrm>
          <a:prstGeom prst="rect">
            <a:avLst/>
          </a:prstGeom>
          <a:ln w="12700">
            <a:miter lim="400000"/>
          </a:ln>
        </p:spPr>
        <p:txBody>
          <a:bodyPr lIns="71437" tIns="71437" rIns="71437" bIns="71437" anchor="ctr">
            <a:spAutoFit/>
          </a:bodyPr>
          <a:lstStyle/>
          <a:p>
            <a:pPr marL="444500" indent="-444500" algn="just">
              <a:lnSpc>
                <a:spcPct val="120000"/>
              </a:lnSpc>
              <a:buSzPct val="145000"/>
              <a:buChar char="•"/>
              <a:defRPr b="0">
                <a:solidFill>
                  <a:srgbClr val="5E5E5E"/>
                </a:solidFill>
              </a:defRPr>
            </a:pPr>
            <a:r>
              <a:t>累计下载次数 180,000 +</a:t>
            </a:r>
          </a:p>
          <a:p>
            <a:pPr marL="444500" indent="-444500" algn="just">
              <a:lnSpc>
                <a:spcPct val="120000"/>
              </a:lnSpc>
              <a:buSzPct val="145000"/>
              <a:buChar char="•"/>
              <a:defRPr b="0">
                <a:solidFill>
                  <a:srgbClr val="5E5E5E"/>
                </a:solidFill>
              </a:defRPr>
            </a:pPr>
            <a:r>
              <a:t>日均下载次数 150 +</a:t>
            </a:r>
          </a:p>
          <a:p>
            <a:pPr marL="444500" indent="-444500" algn="just">
              <a:lnSpc>
                <a:spcPct val="120000"/>
              </a:lnSpc>
              <a:buSzPct val="145000"/>
              <a:buChar char="•"/>
              <a:defRPr b="0">
                <a:solidFill>
                  <a:srgbClr val="5E5E5E"/>
                </a:solidFill>
              </a:defRPr>
            </a:pPr>
            <a:r>
              <a:t>超过 350 人的 Issue 贡献者</a:t>
            </a:r>
          </a:p>
          <a:p>
            <a:pPr marL="444500" indent="-444500" algn="just">
              <a:lnSpc>
                <a:spcPct val="120000"/>
              </a:lnSpc>
              <a:buSzPct val="145000"/>
              <a:buChar char="•"/>
              <a:defRPr b="0">
                <a:solidFill>
                  <a:srgbClr val="5E5E5E"/>
                </a:solidFill>
              </a:defRPr>
            </a:pPr>
            <a:r>
              <a:t>2020 年度 OSC 中国开源项目评选 “最佳人气项目”</a:t>
            </a:r>
          </a:p>
          <a:p>
            <a:pPr marL="444500" indent="-444500" algn="just">
              <a:lnSpc>
                <a:spcPct val="120000"/>
              </a:lnSpc>
              <a:buSzPct val="145000"/>
              <a:buChar char="•"/>
              <a:defRPr b="0">
                <a:solidFill>
                  <a:srgbClr val="5E5E5E"/>
                </a:solidFill>
              </a:defRPr>
            </a:pPr>
            <a:r>
              <a:t>TesterHome 评选 “MTSC 2021 年度开源项目”、 “MTSC 2022 年度最佳开源项目”</a:t>
            </a:r>
          </a:p>
          <a:p>
            <a:pPr marL="444500" indent="-444500" algn="just">
              <a:lnSpc>
                <a:spcPct val="120000"/>
              </a:lnSpc>
              <a:buSzPct val="145000"/>
              <a:buChar char="•"/>
              <a:defRPr b="0">
                <a:solidFill>
                  <a:srgbClr val="5E5E5E"/>
                </a:solidFill>
              </a:defRPr>
            </a:pPr>
            <a:r>
              <a:t>2022 年 GVP——Gitee 最有价值开源项目</a:t>
            </a:r>
          </a:p>
        </p:txBody>
      </p:sp>
      <p:sp>
        <p:nvSpPr>
          <p:cNvPr id="284" name="注：GitHub Star 数量统计截止至 2023 年 9 月"/>
          <p:cNvSpPr txBox="1"/>
          <p:nvPr/>
        </p:nvSpPr>
        <p:spPr>
          <a:xfrm>
            <a:off x="17102576" y="12118209"/>
            <a:ext cx="5459880" cy="538481"/>
          </a:xfrm>
          <a:prstGeom prst="rect">
            <a:avLst/>
          </a:prstGeom>
          <a:ln w="12700">
            <a:miter lim="400000"/>
          </a:ln>
        </p:spPr>
        <p:txBody>
          <a:bodyPr wrap="none" tIns="91439" bIns="91439">
            <a:spAutoFit/>
          </a:bodyPr>
          <a:lstStyle>
            <a:lvl1pPr marL="457200" indent="-457200" algn="l" defTabSz="457200">
              <a:lnSpc>
                <a:spcPct val="120000"/>
              </a:lnSpc>
              <a:defRPr sz="2000">
                <a:solidFill>
                  <a:srgbClr val="5E5E5E"/>
                </a:solidFill>
                <a:latin typeface="Helvetica"/>
                <a:ea typeface="Helvetica"/>
                <a:cs typeface="Helvetica"/>
                <a:sym typeface="Helvetica"/>
              </a:defRPr>
            </a:lvl1pPr>
          </a:lstStyle>
          <a:p>
            <a:r>
              <a:t>注：GitHub Star 数量统计截止至 2023 年 9 月</a:t>
            </a:r>
          </a:p>
        </p:txBody>
      </p:sp>
      <p:pic>
        <p:nvPicPr>
          <p:cNvPr id="285" name="图像" descr="图像"/>
          <p:cNvPicPr>
            <a:picLocks noChangeAspect="1"/>
          </p:cNvPicPr>
          <p:nvPr/>
        </p:nvPicPr>
        <p:blipFill>
          <a:blip r:embed="rId3"/>
          <a:srcRect l="4098" t="5850" r="5102" b="5088"/>
          <a:stretch>
            <a:fillRect/>
          </a:stretch>
        </p:blipFill>
        <p:spPr>
          <a:xfrm>
            <a:off x="11273684" y="4333448"/>
            <a:ext cx="11913312" cy="7335460"/>
          </a:xfrm>
          <a:prstGeom prst="rect">
            <a:avLst/>
          </a:prstGeom>
          <a:ln w="12700">
            <a:miter lim="400000"/>
            <a:headEnd/>
            <a:tailEnd/>
          </a:ln>
        </p:spPr>
      </p:pic>
    </p:spTree>
  </p:cSld>
  <p:clrMapOvr>
    <a:masterClrMapping/>
  </p:clrMapOvr>
  <p:transition spd="med"/>
</p:sld>
</file>

<file path=ppt/tags/tag1.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198904_3*q_h_a*1_1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10.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198904_3*q_h_a*1_2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6"/>
  <p:tag name="KSO_WM_UNIT_TEXT_FILL_TYPE" val="1"/>
</p:tagLst>
</file>

<file path=ppt/tags/tag11.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198904_3*q_h_a*1_3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7"/>
  <p:tag name="KSO_WM_UNIT_TEXT_FILL_TYPE" val="1"/>
</p:tagLst>
</file>

<file path=ppt/tags/tag12.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98904_3*q_h_f*1_3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1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8904_3*q_h_i*1_1_2"/>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1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8904_3*q_h_i*1_1_1"/>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1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7"/>
  <p:tag name="KSO_WM_UNIT_ID" val="diagram20198904_3*q_h_i*1_4_7"/>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1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198904_3*q_h_i*1_3_4"/>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1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98904_3*q_h_i*1_3_3"/>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18.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7"/>
  <p:tag name="KSO_WM_UNIT_ID" val="diagram20198904_3*q_h_i*1_3_7"/>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1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6"/>
  <p:tag name="KSO_WM_UNIT_ID" val="diagram20198904_3*q_h_i*1_4_6"/>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8904_3*q_h_i*1_2_1"/>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20.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5"/>
  <p:tag name="KSO_WM_UNIT_ID" val="diagram20198904_3*q_h_i*1_4_5"/>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2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8904_3*q_h_i*1_1_3"/>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2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7"/>
  <p:tag name="KSO_WM_UNIT_ID" val="diagram20198904_3*q_h_i*1_2_7"/>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2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8904_3*q_h_i*1_1_4"/>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2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6"/>
  <p:tag name="KSO_WM_UNIT_ID" val="diagram20198904_3*q_h_i*1_2_6"/>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2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198904_3*q_h_i*1_2_5"/>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2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5"/>
  <p:tag name="KSO_WM_UNIT_ID" val="diagram20198904_3*q_h_i*1_1_5"/>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2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8904_3*q_h_i*1_2_4"/>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28.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4"/>
  <p:tag name="KSO_WM_UNIT_ID" val="diagram20198904_3*q_h_i*1_4_4"/>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2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6"/>
  <p:tag name="KSO_WM_UNIT_ID" val="diagram20198904_3*q_h_i*1_1_6"/>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8904_3*q_h_i*1_2_2"/>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0.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6"/>
  <p:tag name="KSO_WM_UNIT_ID" val="diagram20198904_3*q_h_i*1_3_6"/>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98904_3*q_i*1_1"/>
  <p:tag name="KSO_WM_TEMPLATE_CATEGORY" val="diagram"/>
  <p:tag name="KSO_WM_TEMPLATE_INDEX" val="20198904"/>
  <p:tag name="KSO_WM_UNIT_LAYERLEVEL" val="1_1"/>
  <p:tag name="KSO_WM_TAG_VERSION" val="1.0"/>
  <p:tag name="KSO_WM_BEAUTIFY_FLAG" val="#wm#"/>
  <p:tag name="KSO_WM_UNIT_FILL_FORE_SCHEMECOLOR_INDEX" val="15"/>
  <p:tag name="KSO_WM_UNIT_FILL_TYPE" val="1"/>
</p:tagLst>
</file>

<file path=ppt/tags/tag32.xml><?xml version="1.0" encoding="utf-8"?>
<p:tagLst xmlns:p="http://schemas.openxmlformats.org/presentationml/2006/main">
  <p:tag name="KSO_WM_UNIT_DIAGRAM_MODELTYPE" val="numdgm"/>
  <p:tag name="KSO_WM_UNIT_RELATE_UNITID" val="layout_q1"/>
  <p:tag name="KSO_WM_UNIT_NOCLEAR" val="0"/>
  <p:tag name="KSO_WM_UNIT_VALUE" val="12"/>
  <p:tag name="KSO_WM_UNIT_HIGHLIGHT" val="0"/>
  <p:tag name="KSO_WM_UNIT_COMPATIBLE" val="0"/>
  <p:tag name="KSO_WM_UNIT_DIAGRAM_ISNUMVISUAL" val="0"/>
  <p:tag name="KSO_WM_UNIT_DIAGRAM_ISREFERUNIT" val="0"/>
  <p:tag name="KSO_WM_DIAGRAM_GROUP_CODE" val="q1-1"/>
  <p:tag name="KSO_WM_UNIT_TYPE" val="q_g"/>
  <p:tag name="KSO_WM_UNIT_INDEX" val="1_1"/>
  <p:tag name="KSO_WM_UNIT_ID" val="diagram20198904_3*q_g*1_1"/>
  <p:tag name="KSO_WM_TEMPLATE_CATEGORY" val="diagram"/>
  <p:tag name="KSO_WM_TEMPLATE_INDEX" val="20198904"/>
  <p:tag name="KSO_WM_UNIT_LAYERLEVEL" val="1_1"/>
  <p:tag name="KSO_WM_TAG_VERSION" val="1.0"/>
  <p:tag name="KSO_WM_BEAUTIFY_FLAG" val="#wm#"/>
  <p:tag name="KSO_WM_UNIT_PRESET_TEXT" val="绩效&#13;循环管理"/>
  <p:tag name="KSO_WM_UNIT_TEXT_FILL_FORE_SCHEMECOLOR_INDEX" val="13"/>
  <p:tag name="KSO_WM_UNIT_TEXT_FILL_TYPE" val="1"/>
</p:tagLst>
</file>

<file path=ppt/tags/tag3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7"/>
  <p:tag name="KSO_WM_UNIT_ID" val="diagram20198904_3*q_h_i*1_1_7"/>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8904_3*q_h_i*1_2_3"/>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198904_3*q_h_i*1_3_5"/>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98904_3*q_h_i*1_4_3"/>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37.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4_3*q_h_f*1_1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38.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4_3*q_h_f*1_1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98904_3*q_h_i*1_3_2"/>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98904_3*q_h_i*1_3_1"/>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98904_3*q_h_i*1_4_2"/>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98904_3*q_h_i*1_4_1"/>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8.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4_3*q_h_f*1_1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9.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4_1"/>
  <p:tag name="KSO_WM_UNIT_ID" val="diagram20198904_3*q_h_a*1_4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9"/>
  <p:tag name="KSO_WM_UNIT_TEXT_FILL_TYPE" val="1"/>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Q2NTE3Nzc2NzM0IiwKCSJHcm91cElkIiA6ICI1Njk5MDM0MjMiLAoJIkltYWdlIiA6ICJpVkJPUncwS0dnb0FBQUFOU1VoRVVnQUFCQndBQUFKTENBWUFBQUJFd0lWd0FBQUFDWEJJV1hNQUFBc1RBQUFMRXdFQW1wd1lBQUFnQUVsRVFWUjRuT3pkZDNoVDFSOEc4RGV6dTNUdmxqSXJzZ1VCMllJc1djcGVEa1JrS1NpZ0FvS2dLSXJnVDRZZ01rU1dJSHNxeU41NzFrTExLdEM5OTh5NHZ6OWlROU1tTFIwMFNmdCtucWZQMDl4N2MzT1MyN2MzK2ViY2N3Q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JbHpacDlJQU1Fa2JIYlFVUkVSRVJFUkdRRW90bzlsbGdZdXhGNUtzT0hjMUhqL2l2R1FDeE1rY3NrdFhNVmFtTzNoNGlJaUlpSWlNZ281Rkl4Y3BUcVFFR3RuaHk0WS93Ulk3YkY3QXNPamZ1dkdOdnNCYmRmUGgzU0hDN1ZySXpkSENJaUlpSWlJaUtqdWh1V2hLOSt2NUFibVpqWjV0OGRZNjhZcXgxaVl6MXd1UkVMVTFoc0lDSWlJaUlpSXRLbzYrdUlEL3MxbGt2RStNYVk3VERyZ2tPelpoL0k1REpKYlJZYmlJaUlpSWlJaUo1cVZNc1ZZcEdvQTVyOUtqTldHOHk2NEhEMTZxOUtqdGxBUkVSRVJFUkVwTXZHVWdaM0oydkxCbjdLMnNacWcxa1hIQUNSWU93V0VCRVJFUkVSRVpraUs3a1VBaVJ5WXoyK21SY2NpSWlJaUlpSWlNZ1VzZUJBUkVSRVJFUkVST1dPQlFjaUlpSWlJaUlpS25jc09CQVJFUkVSRVJGUnVXUEJnWWlJaUlpSWlJaktIUXNPUkVSRVJFUkVSRlR1V0hBZ0lpSWlJaUlpb25MSGdnTVJFUkVSRVJFUmxUc1dISWlJaUlpSWlJaW8zRW1OM1FBaTBxVlVxYkh1MEcxRUpHUmd3Y2V2NGZUMU1FeGRmRVJubTdaTmZMRndVbWVjdVJHR3FZdVBjbDBWWHljV2k5RGhKVC9NSE5ZQ2dpQ2dxbU9HdUk0WktqM21oK3VZbjdKaGhyaU9HZElsTW5ZRHlxcnh3QlhDa1IvN0c3c1pST1ZtNStuN09INHJITjlQNm9McW50V00zUnd5Y1lJQXFGUnFxTlJxU01VaUJOK09nTHVqdGJHYlpWVE1FSlVFTTZTTCthR1NZSDRLWTRhb0pDb2lReDhzUElLN1lTbE5nbmFOdlZtdU8zNUd2S1NDeU1Sc1BSNkNMOGQwNUVtS25vbElCRWlsWWxqSXBZaEx6c0xZL3gxQkpTeU9sd2d6UkNYQkRPbGlmcWdrbUovQ21DRXFpYXFRSVJZY2lFeE1ha1lPYW5vN0dMc1paSVk4WEd6aDVtU0RleEZKeG02S1VURkRWRnJNRVBORHBjZjhhREJEVkZxVk5VTXNPQkNabUs4K2FBZTVUR0xzWnBDWnFsL0xEU0ZobGV0RVZWTE1FSlZGVmM4UTgwTmxVZFh6QXpCRFZEYVZNVU1zT0JDWm1QWk4vQ0FTbWYzd0ttUWtWcFpTS0ZWcVl6ZkRxSmdoS291cW5pSG1oOHFpcXVjSFlJYW9iQ3BqaGxod0lESXh2YVp1TTNZVHlJejVldGpEdFpxVnNadGhWTXdRbFVWVnp4RHpRMlZSMWZNRE1FTlVOcFV4UTV3V2s4akVKS1ZtRjcwK1U0bHJqOU1Ra1pRRHBicVNqU3BEZW9sRWdMMlZGUFc5YkZESHpRb1NzZUZ2VG9aMWI0akV5TVFLYkozcEtTNUQ4ZWtLWEgrU2pxaVVIQ2hWekZCbEp4SUJ0aFpTdk9CcGpSYzhyQ0dURlAzTlkxWFBFTTlCVkJEUFFTWERjeERseDNNUWV6alFNOGpKelRHNDduYndiZHk0ZFVPelhZN2g3YWg4SkdRb3NldGFIQjRuWlBPTlhoVWlDRUJLcGhMbjdxZmc1TjJVSWtjdmZoU1ZqTmlreklwcm5KbUpUTTdCM2h2eENFdk01aHU5S2tJUWdMUnNKUzZIcHVKUVVQRnY0cGdodzNnT3FwcDREaW8vUEFkVlBUd0hzZUJnTW82ZFBJWTE2OWNnS3p0TFovbXRvRnRZczM0TndzTEQ5TjV2NWRxVk9ITDhTS0hsOHhiT3c4cTFLd3N0djNyaktxN2Z2QTZGUW9FSG9ROTBmaFFLaFhhN2hVc1c0dEtWUzdoeTdRcEdqQnFCQXdjUDZIMzhINWYraUdtenAySDVxdVVZLzhsNEpDUW1sT1JwVXdsZGU1eG03Q2FRa1QyS3owSnlwdExnK2o4UEJlRnNVR1FGdHNpODNBaExOM1lUeUloaVUzTVJtVngwY1p3Wk1vem5JT0k1cUd4NERxcmFxdW81aUpkVW1JaXpGODdpelBrejZOZTdINndzcmJCbS9Sb0FRSEJJTUc0RjNVSlVkQlE4UFR4aFkyMkRJUU9HQUFEdVA3aVBIWHQyNE1NeEh3SUF1cjNScmRCK2QrelpBUUE0dFBzUWxDb2xGaTFiaFBpRWVQVHYyeC9iZHVsZVk3YjY1OVU0ZmU0MGV2WG9oY1BIRHNQWDJ4Y2QyM1ZFVGs0T2xxMWFCbDlmWHpTcTMwam5QbEtKRklJZzRMVlhYOFBCSXdmeHo3Ri9NSFRBMEhKL2ZVZ2pPb1c5U0FoSXpWYkMwWWIvdmtzalBrMVIvRVpVcWNXbEtlRGxZR0hzWnBnbG5vTUk0RG1vTEhnT29xcDREdUovQ3hQd3krcGY4Q0QwQVFEZ3Q0Mi9ZZGlnWWRpNmM2dk9OcWZQblFZQXVEaTdhQXNPMi9kc2g3dWJPK3p0N0hIKzBubDhQT0ZqN2ZhTGxpMkNvNk1qM2huMmpuYVpWQ0xGM0Zsek1XZmVIRmhaYWdZaldicHdLUURnbzZrZkFRRFcvYkVPN1ZxMzA5N0gzYzBkL2ZyMHc3NkQrNUNRbUlCUkUwYnB0Q3NtTmdZQU1QK24rYkNRVytESThTTXNPSlRSUDBzR0cxeW5ZUGM3QXRpVnVSaEZaWWl2SFNrcTJlamY1WTNuSUNvTy80OFdqZWNnS2twVlBBZXg0R0FDOXY2MUYycTE1by92bjZQL29OdHIzWEJvOXlFQXdKODcvc1J2RzM3RDF6Ty9Sc3ZtTGJYM2VSRDZBQ2RPbjhETXoyWmk4N2JOZVBUa0VjYU1IS083WXdGUTVHb3FxWHNQN0VXZm5uMWdJYmZBNm1XckVSVVZoZldiMThQRzJrWmJiREJrWUwrQjZOV2pGMnhzYlBEOWo5L3IzU1k4SWh3QWtKcVdXcXJYZ0o2eXNaUWJ1d2xFWm8wWklpbzk1b2VvYkpnaElsMHNPSmlBdjNmK2pibno1K0xNK1RQWXNuWUw5dnkxQjFldVhRR2dHWlFSQUk2ZU9JbzdJWGNBQUsrMmV4VW56NXlFSUFqNDVvZHZJQWdDT25Yb2hHV3JsdW5zTnlrNVNXZFpvNGFOTU9telNXalp2Q1VHdlRrSUFLQldxNUdSbVdHd2JVdFdMRUZXbG1aY2ljOC8rVnhiQ01remZjNTBYTHR4RFp2WGJvYVRvMU1aWHdrQ2dDNFROK1BjK3ZlTjNRd3lVelY5SEdHRHF2ME5Dak5FWlZIVk04VDhVRmxVOWZ3QXpCQ1ZUV1hNRUFzT0ptanp0czJGbHAwOGMxTDdlNjBhdGRDMGNWTmN2bm9aajU0OGdrTTFCMHdjT3hGU2lSVDNIdDVEbDFlN29GUDdUbGk4WWpFODNEeWdVcXR3Kzg1dGVIcDRvbkdEeGpoNTVpUnErdGQ4cHJhY1BudGEyMnRoNUlpUldMdHhyYzU2S3l2TnBSbFpXVm1BWTJtZk1lV1htVzE0TUNhaTRneDg3Y1ZLTjUxU1NURkRWQlpWUFVQTUQ1VkZWYzhQd0F4UjJWVEdETEhnWUdScXRScjdEKzdIazdBbkFJQXhrOFpnejVZOXNMUzAxTm51OTAyL0kraDJFTDZlOWJWMi9JV2hBNGZpMndYZll1eW9zVkNwVlBDdjdnODNOemZzUDdnZnZ0NitPSC94UEY1ODRVVzBhTllDUGJyMmdJWGNBck9uejhiWkMyZFJvM29Ock4yNEZpcTFDaUtSQ0lLQk9ZNjJiZGlHVVJOR0lUd2lIR25wYVRoMjhwak8rcTZkdXdJQU1qSU05NUlnb29wejcwa2lGS21aOEhDeU5uWlRpTXdTTTBSVWVzd1BVZGxVeGd5eDRHQmtJcEVJeTFjdDEzN2c5L1AxUS8vaC9hRlU2YStPdmpIa0RTeGR1QlIydG5aWThzc1NlTGg3SURzbkcrY3VuY1BoWTRjUkZ4K0hEMForQUc4dmJ3Q0FsNmNYaGc1OE9vaWpVcVhFdmZ2M1lHbWhLV2lrcHFiQ3dzSUMyZG5aeGJhMVZvMWFPTFQ3RU40YS9SYWNISjJ3K0lmRldMMXVOUUFnT1NXNVRLOERFWldQbmNmdXdNVmFoamZiMWpaMlU0ak1Fak5FVkhyTUQxSFpWTVlNaVkzZGdLcE9KQkpoMW1lejBMUlJVd0RBRjFPL3dGdEQzMExkT25YaDcrZVBvUU9IWXVqQW9mRHg4Z0VBREhoakFKeWRuQkVkRzQyMDlEVGs1dWJpNE9HRGdBRDA3dEViQVhVQ0VQbzRGRHYyYXFiRHpNM054WUdEQjNEZzRBRUFtcWswdCs3YWlrdFhMNkZPclRvSXZoY01GeWNYTkczVXRGQ3Zpb0tVS2lVeU16TjFsams2YUs2amlJbUxRWHhDUEJRS1R2ZFRsU1JHUDRGS2thdXpMUHp1VFlQYnE1UUtLQXRzRHdDS25DeW8xYXB5Yng5UlpjTU1FWlVlODBPa1gxaklqV0szaVk4SXJZQ1dVR1hFSGc0bW9NMHJiWERzMU5OTEZZWU1HSUxBb0VCY3ZYOFY3d3gvQjYxYnRzYWpKNDhRSGhtT29RT0h3dGJHRm80T2p0aXlkZ3NjSFIwaENBSXVYN3VNV1hObkFRQ3UzcmlxM2RlcHM2ZHc2dXdwQUVEUDdqMjFnMUIyN3RnWjQ5NGZoekdUeGtDQWdBRnZEb0NyaTJ1UjdaejI1VFFNR3poTWV6c3RQVTA3VU9TVDhDZElTazdDbnYxN3NPcm5WUnhBc2d5Ty9UeXMrSTJlTTZVaUY3bFpHY2pOemtCMlpqcXlNMUtSbFo2S3pOUWt2UGhLVjFqWlZvTWdDUGhyMVZ6MEh2YzFxcmw0YXU4YmVIby9zak5TVWJ0cE85MmRDZ0oyTFoyT1ZqM2Znay9keHRyRnlYR1IyTG5vVXd5ZnVSSVdWalpsYXZmbTc4WWJYQ2UzdEViL1R4WnFiNmZFUitIR3NaMW9QMkFjUk9LUzExNGo3dDFDWXZRVE5HelhxMVJ0cGVmSEZESlVGamRQN0VIakRuMEFrVWgzQlRORUZjRGM4Mk1RODBNVnhKUXlsQklmaGREQUMyank2cHRGYm5keTZ6S01tTFVLTjAvdWhZT0xKNnJYZjduUU52dFdmSWx1NzN5T2tDdkgwYjcvR0VoayttZmpVQ2tWMkxuNE13eWMvTC9DNTdIL01DdFZDd3NPSnFKZ3o0QVpuODdBOXo5K3IvM2ducEtTQWdDUVNDUUFnUE9YenVQb3lhT0lpSWhBWkhRazJyVnVoNE83RHVKRzRBMnNXTDBDajU0OGdrZ2tRdHRYMm1MWW9HSGFRU0lEZ3dKaEliZEE3WnExc1d6bE1vU0ZoNkhWeTYzdzNjTHZzSFRoVXV6ZHVyZlE1UlY1VTNZR0JnVml1Mnc3VXROU0VSY2Zod0VqQnVDckw3NENBTndLdkFWZkgxL2tLbkpSemI3YTgzdWhxZ0FMdWNRb2ovdlArZ1Y0SEhRWktxVUNVcmtGVkVvRmJCMWNZZWZvQ2tzYk8xamJPOExHM2duQ2YzOFBvZjllaEZ2MXVxam00cWx6NHNqTnprUkM1Q05jUHFnWi9OUW5vQW5hOWZzQVY0OXNRMlpxSWs1dVhRWUxhenNBZ0VlTmVvZ1Bmd0FMYTF0cy8vRVRXRmpiUVJBRVpLWWxRWm1iRFdzN1RROGFSVzYyOW8xZ1VuUVlIRDE4QVFBNVdSbDRlL1p2MnNkT1QwbkE2Ty8vMVB2OFZrM1RuUmU3bW9zbkhOeThjZkd2RFhEMjlNZlpQYjhWdWs5dWRnWSsrR0c3M3YwNWVWYkgwVDhXbzFhVHRyQzJjeWorQmFZS1k2d00vZkpKWHppNGVSZTVUWEpzQk1iOXRBY0FzUHpqM25CMDk0VktxWUJZSXNXd0diOEFBQzc5dlFtTk8vWXRkRjltaUNxQ01mS3o2ZHV4T3JkRklrQWswbnl3U0lvTmg2T2JqM2JkZ01rL1FtYWhHY3RxMmFSZXNITnkwN3ZQdE1SWVRGaThYM3ViK2FHS1lxeHprRDRTcVF5M1R1MkR0YjBqTGgvY0FuRytEK3hxdFJwaXNSaERweS9YTHF2Um9DWDJMUHNDWFd6czRPSC9RcUg5ZWRWdWdMQ1E2M2djZkEwMUc3YlMrNWhaNlNsSVRZZzJXR3dBbUpXcWhnVUhFekRzdldGSVNFeUFTQ1RTWHRaZ1kyMkRxWk9tNHNNcEgwS3RWaU0rSVI0dXppN2FBU05qNDJKeDhkSkYrSGo3b05YTHJaQ1RrNE9oN3cxRlVsSVNwQklwQnZVYkJFY0hSNnpmdkI1bnpwOUJwdzZkTU9XaktRaThIWWk2ZGVwaXpmbzFPSERvQUxwMDZvSUpveWRnK0tqaDJMbDNKeTVkdllTWTJCaE5HMnhza0pXZGhkaTRXQUJBK3pidHRiMGxwQklwdkx5ODRPL25qNXIrTmZIdzBVTThldklJVFJzMTFSWkZxSFE2ak51RUs1cy9xUERIZlhYd1I5b0JSSy84OHlmaXd1NmhiYjhQNE9UaEI3VktpYUJ6QjFHejBTdXd0dGU4QWJ0K1pEdGVIVG9SZDYrZVFMK1BGOERDeWdaSE52eUk2ZzFhb0U2QjNnMHhqME1RZWY5ZkRKMitIUCtzK3dIMVdyd0dCemR2WEQrMkU5VmZiSTZHN1hwaC82OXowSDdBV0RoNVZnY0FyUC9xUGUxSmNQMVg3Mkh3WjBzQkFCdm5qdGIrdnY2cjkwcjlmRmRORzZ4enNxdlRySVBlYmZKYi9uRnZWSE45K29GU0lwVmgxNUpwMnRzcGNSRVl2MmhmcWR0VUh1clZjSUdsU20zVU5oaWJzVEprWmVlZzg4WXR6ODdGbjZIZnBCOEFBTDkvK1k1MnVjelNHa09uTDhlZGkwY1FIWHJuNlIzMHZFbGpoaXBPVmMrUU1mSXovSXNWQUlDMU0wZGc1RGNidGN0VDRxTndjdXR5OUJrLzErQjk4My9nejIvNUozMjB2ek0vRmFlcTV3Y3czamxJSDFzSEYvUWFNd2ZCbDQ0Q0FJWk9YNDdrdUVnNHVIb1ZLdlFCZ0wyek83cThQUlZxbGJMUStxejBGTzJ5K3pmT3dyZHVZMjN4TDcvVStHaFkyNWRmVCtmS21oVkRLbU9HV0hBd0FjMWZhbzRIRHgrZ1RhczIybWttQWFDYWZUVllXbGdpS3pzTGRXdlh4VHZEbnI1UjdkR2xCM3IzNkEycFZITUk3OTY3aXkrLy9SSnY5bjRUZlh2MWhhZTdwb3Q3K3pidHNmaVh4V2pSckFVeU1qUFF2R2x6MVBTdmlWWXRXaUVtTmdhVHhrMkNUQ2JEN09tejBiQitRNmdGTlc0SDM0YVBsdzg2dHVzSUswc3J2RDMwYlhoN2VhTlZpMVpvMTdvZC9QMzg0ZVhsQmFsRTg5ampSby9EL1AvTmgwS2h3TnZEM3E3QVY2NXlVaHJwbjR4S21ZdVF5OGR3LzhaWjFHM1dBWFZlYW8vc2pGU0VYRG1PbXlmMm9FYURsckQ4NzF1aCt6Zk93TUhORzViV2RyaDhjRE5xTm53RlljSFhrUkQxQ0oyR2Y0emM3RXpzL25rR2VvK1pBeXM3QjdoWEQwQm1XakoyTFprR3RVcUpLLzlvVGh4eDRRL2c3T1dQZTlkUFE2MVM0c2ltbjJCbFk0L2U0NzR1MUw2dEN6OEdBS1FueDJ0L0w4amV5YzFnTnozbi85NUVsb1hNMGxyN3hsaWZnaWM4WStqVElhRFNUYWRVVXNiS0VBRDhlL1p2QkozOVMyZFpVblFZL3Z6aEk0UDNlWERqREY3cVBFQjdXNjFTQW9LZ1UzaGdoaXBPVmMrUU1mT1QzL0pQK21oN051VDlUV2FtSldIVXZNSlRoeGVIK2FrNFZUMC9nT2xrQ05DTXRlWGs3b3ZXZlVZaU5QQWlBR0QvaXRrWU1XdVZ3ZnZrOVd3bytMZTJjZTVvRFBsc2ljRkxLZkxFUlR4RWNrdzRjck16SWJmVVA5TUNzMkpZWmN3UUN3NG1ZUEtIa3cydVcvV3ovbjhJQlFkNHJGdW5MamF2M1F4UmdXL0dYSnhkTUhmbTAyOEd2dmowQyszdnM2ZlAxdjdldUtIbWVzYUpZeWNXZXF6Qi9aK0dzbjJiOW9YV042cmZDSnZXYkRMNEhNZzhKRVk5UWVUOWYrSGs0WWVNbEFSYzJMOE9FZmR1b1Y2cnJ1Z3djQnpjL09wcS83NGVCVjVFek9NUWJQNStBcnE4TlFXNTJSazQvdWRTdlA3K1RJakZFc2prbG5CMDk4RS82eGVnNy9odkFKRUltYW1KT3Q5Y0diSjI1Z2k5eXdkTlhRUkFjOExMKzczZ3QwdDUzenBWWlNHUEVwQ2JtZ0Z2RjF0ak42VkthdENtQnhxMDZRRUF5TTNLd0k1Rm44TFcwVlg3dDVtL2h3TUFaS1lsSXlVdUVsNjE2Z1BRakoraXpNMUJXbEpjb2E3aXpGREZZSVpNZzRXVkRZWk9YNDZReThjUThISW5BTUNhR1VNTGJXZm9RMHZlNVg5NW1KK0t3ZnlZbGh2SGR5RTNPeE5kUmt3cGR0dllKL2R3ZE5OUE9wZis1U2V6c0lKQ2tWTnN3U0VzK0Jwc0hWM3c4Tlo1dk5DaXM5NXRtQlhES21PR1dIQ29SQW9XRzRoS3dxdDJBM2pXcW8vUXdBdTRjK0V3bkR5cm85UFFpYkMyZDhMTkU3dHgrZEFXdkRaaU1peXQ3ZkRhVzFNUWNlOFc3bDA3QmI5NnpYRDU0Qi93cmRzRWU1WjlBWWxVaHN5MFpMaDQxVUJxUWpUdVhEeUNlcTI2WU9pTVg3Qng3bWp0SlJrRlphWW1ZY1NzVlJnK2N5VjJMdjRNR1NtSjJQemRlRmphMmdPQTlodmk5S1E0dmQ4V3I1bzJHTGJWbkEwK3Y2U1lzREoxbnhNRUFZcnNUTDFkRVBNb3NqTU5ycXNvdTA4RVY3cnBsTXlSV3EzQzRRMC9vbjZiSHJoMWNxL0I3V1J5QzBBa1FtSk1HSnc4L0RUWHZRS0lmaHhTcU9EQURGVU1ac2kwbk52em03YmdvSSsreTVnQTNVc3FBT2Fub2pBL3B1WFZJUk54WnVkS0pNYUVhUllJZ3NGdDNmenFZT2owNWRyQ2VGNHhUNjFTUWl5UlFpcTNRRTVtdXJhM3F6NlphY21JZkJDRUhxTm00T0pmbS9RV0hKaVZvbFhHRExIZ1VFa0kvLzBEWWRHQlN1dmUxWk00czNzTmNqSlM0Vlc3SWVJakh1TGcydStoeU1tQ01qY0gyUmxwMlBIVFZMeisvaXdJZ2hwSC8xaUVwcDM2NGNMKzlXalM2VTNJTEt6dytNNFZ2UHYxZXF5ZE9RS0RQbDJNakpRRVdQMDNRSStsdFIyVWlsenR0ZXdGNVozZzVKYlc2RGZwaDFKZFA1di9qZWV1SmRQUVo4STNrUHgzNlU5WnU4OHBzak5oNStSV1pCZTkwenQrTGROalVPV2dVaXB3Wk1PUHNMUzFSNlAydllzdU9GaFlvVm1YUWJoMmVCdGVlMnNLb2tQdndLdFdmVHdPdWx4b0xCUm1pS3FrY25wZncveFFWU1FTaWRDdS94anQ3ZHljTEVpa3NtZTZiOTdmODhhNW83WGpuMlNtSnVuTVRGYlFyWk43VUtOaFMvZ0dOTVdGL2V2eCtQWVZWSCt4dWNGOUE4eEtWY0NDUXlXeGJPVXlCTjBKd3VTUEpxTk9yVHBGYnB1VW5JVE4yellqVjVHTGo4ZnJ2dzdSRUVFUXNHMzNObHk5ZmhWelpzelJEbUpKNWVmc3lyZU04cmdlTlY1QXUzNmpvVmFyNE9qbUE1bUZGWFl1K1J4dnpWb05SVTRtck8yZEVCcDRBZUYzYjhER3dRVWUxUU9RbFo0S1o4L3FrRnRhSXprMkFqWUZLdFlGYndPYUFmVDBzYlF4WERFZjh2blBKVm9PQUhGaDl5RVJsOThBcG1sSmNiQjFMSHJxMlB3bmRUSWVZMlVJMEV5eGQyVERqM0J3ODhhclF3eVAyNUNmYjBBVFhEMjhGWUJtZkpSbVhRZmo5STVma1oyUnBqY1h6QkE5VDhiTUR3QW9jM09RbVpZTTRMOXZWb3Y1RzN6V1N5cnlNRC8wdkJrN1F3V2QzN2NPSHY0QkFEUmpPaGpxNVZOUXdURVk3SjA5a0pvUURjK2FMK3JkUGprMkhMZE83Y1BBS1Q4QkFGcjBHSTVUMjMvQjRFK1hRRjdFbExQTVN1WEhnb09KNlBaR3QyZmVkdEg4UmFnWFVFOTdlK1hhbGRqMzl6NDBxTmNBWHA1ZUFJRDdEKzdEMjl0YmIwSEF4dG9HWnkrY1JYeENQRHEwNllBVHAwL2c0SkdEaGJiejhmYkJtbVZyZEphSlJDTGNETHlKRzdkdVlQL2Yrekh3ellIUDNHNHliWFpPN25nWWVCRkJaLy9Dd0ttTElKTmJRZ1JBWm1HSk16dFhJaXNqRmE4TytRaFd0cHBwVDZ2WGE0YTQ4QWVJZVJTQzlLUjRQTGh4QnU3VkEzVDJtWldXak9OYmx1TDEwYk9LZlh5NXBUWCtYdk10ZW94Nk9zNklXcVZFWW5RWUxoeFlqN1FFemV3cDZVbHhPbTh3OVhXblRZaDhCSWhFaUEyN0R6ZS9vZ3R3enlvcTlBNDhDancvb29JdUhkaUFtbzFhb1ZHSHZoQUVBZEdQZ21GcFkyOXcrNGMzenlFcTlBNHNyR3dRKytRZVV1T2o0UnZRRlBWYXZvWkxmMjlDK3dHR3U0UVd4QXlST1ZJcWN2SGd4aG5FaFQ5RVZub0svdmh1dkhaYTJMQ1FHNUJiMlJRNStOeXpYbEpSSE9hSEtxdlF3QXNJYU40UkxWNGZqbjlQSDRCSUpJWlNrWXNXcncvSDQ2RExldThUZUhvL1pCWldPcGRFT0h2NUkrYnhYUVM4M0FtUGd5N0RzK2FMMmtKQ1RsWUcvbHI5TFJwM2ZBT083cHBwWTZ1LzJCeHVmblZ4Y08zMzZEbDZsdDZ4SDVpVnFvRUZCeFBoNCsxVGFGbDRSRGhFSWhHOHZYVG5kYmV3c0FBQUtKVktMRnErQ0llUEhVYkw1aTN4eFdkZndFSnVnU2RoVHpEcHMwbW9VN3NPNXMyZUIydnJweWZwYm05MGc0KzNEd2E4TVFBcjFxekE3NXQreDB0TlhpcjArT0VSNGRyZlIwMFlwWE03eitwMXE3RjYzV3FkNTFDd1FFRWwxK2FERGJpeDlkay9aSlFIcFNJWHA3ZXZRSEo4SlBwTldnQ1ozQklxcFFLaS8rWnJmblhvUk53NHZodGJGMHpDYTI5TlFlaXQ4M2dZZUJFZU5WNkFWODM2aUg1MEI3ZE83VVAvVDM0RUFJakVZcWhWU3FRbnh5TXJJMVhuc1F4MVp3VTBYVnB6c3pOeCtlQWZ5RXBMeHBiNUg4TFZ0emE2dnpzTlVybm03ejZ2YTE5Qm5ZZE9BcUFaUWZ6b0g0c1EwTHdqenU1ZURiVmFqY1lkK3FEN3U5TUszYWNvMlJscFQrZXJGZ1RjdWZBUDJnOFlWNko5R0VQOVdxNlFxMVRHYm9aUkdTTkRlYnErOHhrZ0VpSG04VjBjMmJBUU1nc3J0T3BsZVBZZWxVb0pxZHdDcnc2WmlNTWJGcUoxbjVFUWlVUm8ySzQzdHN6L0VQZHZuRUh0Sm0xMTdzTU1QVjlWUFVNVm5SK3hSSUxvUnlIdzhBL0FpRm1yWWUvc0RnQnc4YTZCRTMvK2pCb05XMkg3L3lhamVkY2g1VExRSFBQemZGWDEvQURHUFFjVmxCajlCR3FWRWs0ZWZyaC80eXdTb2g2aC9ZQngrR2ZkRDZqZnVqdGVHekVaRUFTb2xBcnRmVlRLWE55NWVBUnZmRGhQdSs3aHpYTklUWWhCV1BBMUFNQzFZenZRMGNVRGNpc2JwQ2ZIWS8rdmMrRGc1bzBXUFliclBQNnJRejdDcmlXZlk5ZlBNOUQxN1U5aDcrek9yQlNqTW1hSUJRY1RNWGJVV0d6WnZnV1R4azJDbjY4ZkFFMXh3TnJLV3ZzaGZ1dk9yY2pJeklDdnR5K2lvcU13LzZmNXVCTnlCMzE3OXNYWVVXTWhGb3VoVkNuaDdPeU1ycDI3NHE5Ly9zTG5zei9IL0svbTZ4UWRBTTIwbWxLcEZHMWF0WUdUbzVQT2xKdDVqMTJRdnFKSUhuMEZDVElmTVk5RElMZXlSdDhKM3lJM094TnJaNzBGUUlTYURWdHF0Mm55Nmh0dzlhMkYrSWhRdE96NU50cjIwOHd4ZldiWGFvUUdYa0RQRDJiRHdWWFR3OGEvUVV2OE1XOGNsSW9jTk9zeVNPZXhERTBubGtkdVlRV1BHdlhRdEZNL1dOczdRYVZTWXVzUFQyZFBLZmp0RWdEMGVIOG1sTXBjSE42d0VPRjNiNkZabDRGbzFMNDNBQ0Q2VVRDdUh0NktwT2d3Tk9uVUR5KzI2Z0t4eFBDL3ZsUGJWK0R1MVJNUUJBRU4ycndPQUFnTnVnUzVwVFhjcTljdDVwVTB2bDd0NmxhNjZaVE1SVlphTWpaL1AwRjdXeXlSUXFWVTRPenVOVGk3ZTQxMm0venF2TlFlaXR4c0hGd3pENTQxNnFGbTQ5WUFORDJMdXIzN09mWXNuNG1NbEVRMDd2RDAyMXBtNlBsaWhpcVdXQ3hCaDRGUFB4emtaS2JqMzdOL0llamNJWFFZTUJiVjY3K01wcDM2NGV6dU5iaDMvUlM2dnZNWlpQS25NM1Z0bkR0YTczNE5YVkxCL0R4ZnpJOXBpUXU3ajVxTlhzSEIzNytIVXBHTHZoUG13ZExHRG03VjYrTG1pVDI0ZG5RN2ttTEN0WmRKcENiRVFDS1Y0N1VSazdIanA2bklURTJDblpNYkh0NDZENStBSnJCMWNNSERtK2VRbmhRSGUyY1BKTWRHWVB2L0pxTkd3MWJvT09TalFtUEp5UzJ0MGZmRGVUaTA5bnZzWFB3cGVvMlp3NndVb3pKbXlPeEhHR3c4Y0lWdzVNZit4bTVHbWQzNjl4Wm1mRFVETnRZMldQanRRdmo2K0tMYkc5MWdZMjJEblgvc3hJWExGekJuM2h3MGZMRWg1czJaaC9jL2ZCL1JNZEVRaVVTb1psOE5PYms1eU1uSmdWclBDYlordmZxWU4zc2VMQzB0dFQwY2l1dUprSCs3dkI0T2gzWWZlcWJ0cVd4ZW03TGRZR1g4dHpOUkZkY1FRWGltd2JyU2srTmhaZWVnSGV5bktBOXZuVWZOUnErVWVyMGhSemIrRHlLUkNENEJUVkN6WVN2SUxBcGZTaFFYL2dEQmw0Nmk3WnVqSVJLSmtKV1dyQjNRc2ppQ1dvMnM5R1JZMnp1VnVHM1BRNGNBQjlSeTFUOSt5dlU3VVZDbFo4TGZvMW9GdDhwMEdDdERtNzRkZytGZkZEMFExZWJ2eG11L0hWMDdjd1JHZnJNUmtRK0NjUGZLY1hRWU5LSFFtN1c0c1B2SVNFbUVmNE1XQUppaDh0REl4NWE0UGNzQUFDQUFTVVJCVkFiTi9RMWY1bExWTTJUc2MxQnliQVJDcmh4SDR3NTlDNDJyOE9UT1ZmZ0VOTkdPNjdCeDdtaU1tS1YvK3ZCTjM0NHROR2djODFNK2VBNHFtckV6VklnZ0lEc3pyY2pMKy9MTCs5dE1pWStDdmJPSHpua3BOU0VhKzFiTWdZdDNEWFI3OTNNQVFOVEQyd2JIZGNqZmhyU2tPRno4YTJPVnlvbyt4amdIZmJEd0NPNkdwVFFKMmpYMlpybnR0QVRZdzhGRU5HclFDRk1uVHNWM1AzNkhhYk9uWWZFUGk3WHI3b1Rjd2J3RjgrQmYzUit6Wjh5R1RDWkQxODVkY2ZyY2FiZzR1Y0RCd1FIMmR2YXd0YkdGbFpVVnJLeXNJSlBLSUpQSnNQZXZ2UWdNQ3NTMW05ZlF1bVZySXo1RE1qdlBPREs0cllQTE0rK3l1RGR5cFhtakIwRFRKYkFZcmo2MTRPcFRTM3Y3V1U5ZWdPWVNFVk0rZWVWMzhOeDl1RmpMcXZTYlBXTXBydGdBNkY3dlBmS2JqUUFBcjFyMTRWV3J2dDd0WFgxcnc5WDM2VzFtNlBsamhvekx3YzBiTFY4Zm9YZWRYNzFtT3JjTkZSc0E2QjJobnZsNS9wZ2ZFeVFTUFhPeEFYajZ0Nmx2TmdwN1o0OUMyU3EyMlBCZkcreWMzSmlWWjFBWk04U0Nnd25wMks0akVoSVQ0T2pnQ0dlbnA2UDcrL242b1d2bnJoZytlRGhzYld3QkFNTUhEY2Z3UWNNTjdVcnJoYm92NE9TWmsyVXFOdVJOdVRscXdxaFM3NE9lbmFVRlkwbFVGc3dRVWVreFAwUmx3d3dSNldJaVRNQ0oweWZ3M1kvZjZTeWIvOU44QUVCR1pnYjZEZXNIQU5qMzl6N3Qra083RHhrY3pMR2dvaTZGZUJhWm1aa0FPRTVEUlRtNmRLaXhtMEJrMXBnaG90Smpmb2pLaGhraTBzV0Nnd213dHJZdTBTd1ZCYjNaKzAyOXl3OGZQNHowOVBReXRTMHpNeFBKS2NudzkvUEhyMHNNZHhlZXQzQWVYSnlmdldzOUdaYVltZzBiQjhQekZSTlIwWmdob3RKamZvaktoaGtpMHNXQ2d3bG8wYXdGV2pSclVXaDV3VmtxREJrN1N2L0FOSmV2WFM1endlRm00RTBJZ29CYU5Xb1Z1ZDJNcVRQSzlEajBWTytwMjB4bU9pVXlQODNyZTBHV3F5aCt3MHFNR2FLeXFPb1pZbjZvTEtwNmZnQm1pTXFtTW1hSUJZZEtZTm5LWlhxWEp5Y242MTJ1anlBSTJsRm9id2ZmQmdDSXhXTHMvWHN2QUtENVM4M0wyRW9pcWdpZFg2NVI2YVpUSXFwSXpCQlI2VEUvUkdWVEdUUEVna01sc1BldnZXWGV4K2x6cHpGdjRUeElKQklvbFVvQWdJK1hEOElqd3VGUXpRRnRYMmxiNXNlZ3NwT0tSVkNxQldNM2c0eE1Lalk4ZzhqNVcrRVFaZWVncm85akJiYklmRWpFSXFpWW9TcE5KaFVYdVo0Wk1vem5JQUo0RGlvTG5vT29LcDZEV0hBd1k1YVdsckMwdE1TZUxYdjBycDh3WlVLaGdSNjd2OVlkVGs2RnA0dHBXTDhodkwyOElaRklZR0ZoZ2VxKzFmSHU4SGVoVUNnUStqZ1Vjcm44dVR3SEtobVBhaFlJVDhvMmRqUEl5T3dzSkFiWG5icjJHQzdXc2twMW9pcFBMblp5eEtUa0dMc1paRVF1TnJJaTF6TkRodkVjUkFEUFFXWEJjeEJWeFhNUUN3NG1iUDNLOWRyTEhQUlo5cVArU3ltS1d2L0poNS9vM2RiUndkSGdXQkdlSG9YbjRhWG54OHZWMXVDNmw2cmI4czFlRmVmclpBbEgyNkpQVmxWZFVSbHE2bXVMZzN5elYyVzUyc3JnNVdCaDdHYVlOSjZEcUNnOEJ4V1A1eUF5cEtxZWcxaHdNR0h1YnU3R2JnSVp3Ylp2OWM4NkFnQXV0akwwYnV5TTYwL1NFWjJTeTY2dFZZUUlnSjJWRkM5NFdPRUZEeHNZTGtNU1VIU0d2QnprZUwyUk0yNDhUa05NcWdJcWdSbXE3RVFBYkN3a3FPTnVoZnBlTmlpaWprL2dPWWdLNHptb1pIZ09vdng0RG1MQmdjamszQTlQUXVNaXBsTnl0Wk9qYS8zQ2w4VVFrVVp4R2ZLd2w2TjdRK2NLYkJHUitlQTVpS2hzZUE0aTBsWDBxQlZFVk9IZStYcS9zWnRBWnF6RFM5VlIzNzlxdjVGaGhxZ3NxbnFHbUI4cWk2cWVINEFab3JLcGpCbGlEd2Npb2txa1ZTT2ZTamVkRWxGRllvYUlTby81SVNxYnlwZ2g5bkFnTWtFQ3IrbWpVdHA3TWdRaFlaWHJSRlVhekJDVkZqUEUvRkRwTVQ4YXpCQ1ZWbVhNRUFzT1JDYkdRaVpCVm83UzJNMGdNNlJXQzFpKzlRcXM1VlY3QkhGbWlFcUxHV0orcVBTWUh3MW1pRXFyc21hSUJRY2lFOVBxUlU4a3BtUVp1eGxraHZhY0NJYWRsUlMrN25iR2JvcFJNVU5VV3N3UTgwT2x4L3hvTUVOVVdwVTFReHpEZ2NqRXpIcTdGYXl0cEFnT2pZZWxoUlJlcm5hUXl5VEdiaGFaTUVFQWZ0dDlIV3QzWDhmL3huY3dkbk9NamhtaWttS0dubUorcUtTWUgxM01FSlZVWmM4UUN3NUVKaWd6SlJOcmQxeEI0TU40eENabVFxbFdBd0RXZmRVSDlmeGQ4UGJzUFFoK2xLQnpINjZydXV2cWVqc2lPaW9KYXovdkNrYzdTeEF6eEhYTVVGa3dQMXhYa25YTVQySE1FTmVWWkYxbHo1REkyQTBvcThZRFZ3aEhmdXh2N0dZUUVSRVJFUkVSbVpRUEZoN0IzYkNVSmtHN3h0NDB4dU56REFjaUlpSWlJaUlpS25jc09CQVJFUkVSRVJGUnVUUHpnc05BaWNqc0x3b2hJaUlpSWlJaUtuOFoyUXBBQ29XeEh0K3NDdzcxNjllWFNDVml0U0FJeG00S0VSRVJFUkVSa2NsSVNNMUNURkpHYWhDY1FvelZCck11T0FRRnpjbFZLTlNuTHR5T05uWlRpSWlJaUlpSWlFeUNJQUFiRHdkREVFUi9ZTnNnbGJIYVlmYVR3cm9IOUx4NklUaDZvRVFzc3BGTEpiQzFsa01xTWVzNkNoRVJFUkVSRVZHSnFWUnEzSXRJd3NwOWdUaDArZkUxcEtZTmpYbHcyR2lYVkZTS0VSQWE5Rm5sTHBFcnZoQWc3aUtDVUJzaWtkVFliU0lpSWlJaUlpS3FTQUtnQm5CZkVJUS9zeklVMzk3L2UyS09zZHRFUkVSRVJFUkVSRVJFUkVSRVJFUkVSRVJFUkVSRVJFUkVSRVJFUkVSRVJFUkVSRVJFUkVSRVJFUkVSRVJFUkVSRVJFUkVSRVJFUkVSRVJFUkVSRVJFUkVSRVJFUkVSRVJFUkVSRVJFUkVSRVJFVlVySGpuT2tnQ0F5ZGp0SVMxUzd4eEtMWXJmcU9FY0tnTWVOaUlpSWlNaDBpSm8xKzFWVzNFYjhER1pxQkZIOWdWdmx4bTVGbnNyd2h5RnFOSERGZXlMZ001bEVYRmVoVWh1N1BaU1BUQ0tHUXFrT0FrU1RiMjRmODArK1ZhSW0vWllQbFVJMFFhSkdEYldJLzZhSWlJaUlpRXlGU0FERUFxQVU0MVkySkxPQ2RuNXdPZi9xdk05Z2NwbWticTVDWmJSMlVtRXlxUVM1Q3RVVlFZU0pnZHZHbmpkbVc4eitJMTdqZ2IrOEZlQlpiZjNZMTJyRDJiYjRMOU9wNGoySno4RGlneUhxbUxTY3RubC84RTM2TFIvbW02WmExQ3c4SjhWYXFlWi9LQ0lpSWlJaUU1UmdMYkU0NzJjbFNiWkVsMXZieG9jQW1zOWdMOWIyV1AvSnlIWndjYlExZGhOSmp6djNZL0RENmhQWmljblpUUU4zakFrMlZqdkV4bnJnOGlJSW9oa3NOcGcyUHhjYnZOMitobGdzWUY3ZU1pa3dnY1VHSWlJaUlpTFQ1cHlweW1rVWxTT1Nxc1dUODVZSmdtakd4Kyt5MkdESzZ0VjJ4NGcrVFMzRkltR21NZHRoM2dXSGpuT2tNcW5vQlJZYlRGOERId2ZJcE9JT0RZY3RkMFRIT1ZLSldsU0R4UVlpSWlJaUl0UG5ucTdJa3FxRmJ1ZzRSNHFPYzZSeW1mZ0ZWeWNXRzB4ZGk4WitFSWxFYi80M1pwNVJtSGZCNGNSc2xWSWxHTHNWOUF3a1loRThIQ3hGUW82NEZrN01VYW5OL21JZUlpSWlJcUtxd1VJRnRaVkNzS3JuNU9LTkU3TlZDaVhIelRNSGRqYVdjS3htWmYyQ2c3dVBzZHBnM2dVSGlGaHRNQ01XVWpGRVlzZ0FDQndna29pSWlJaklmRWdGUVpESVpGSitCak12Y3JrVUVwbWFQUnlJaUlpSWlJaUlxUEpnd1lHSWlJaUlpSWlJeWgwTERrUkVSRVJFUkVSVTdsaHdJQ0lpSWlJaUlxSnl4NElERVJFUkVSRVJFWlU3Rmh5SWlJaUlpSWlJcU55eDRFQkVSRVJFUkVSRTVZNEZCeUlpSWlJaUlpSXFkMUpqTjRDSUtvNEFJTHlhekNiYXg3cmErdzM4MDI4bnBjdCtqNDExeWIrTmwweVdPOTdOUGU1UmJvNThkVnljYS81MUxqS3A0bU0zajloSVJhNXNlV3lzVy81MURoS0pjcXFIWjB5OFNpRmRGQjNqbm4rZGxWaWsvc0xUT3lwTlVJbm5SMFo1NWw4bmcwaVk3ZTBkbWF0V2k3Nk9pdlFxMk9adnZIMGlBR0JtUkxoM3dYVmZlWGxIU2tRaTRjdndDQysxU0JEbFh6ZmJ5enRTSmhJSmN5SWl2SlRRdis3cnlBalBYRUhRS2J4KzRlVVpaU1dTcUwrSml2RE1WdXV1bStibEdXVXJrcWkvajRyeVNGZXJKUG5YZmVyaEdWMU5JbEhwV3pmWnd6M2FTU0pUL1JBZDVaR3FlcnBPTElpRWNkV2Nvak11UjZRcHNoUkN3ZWNIOEpnVlhHY094d3pnY1N1NHpoeU9HNCtaN2pwek9HWUFqMXZCZGVadzNIak1kTmVad3pFaktndFI4WnVZdHNZRFZ3anJ4NzFpN0diUU0vaDZaeUR1eHFTM0R0dzI5bnp6ZnI5RURncE1TelYybTZxYVVBZXA3WjFHanQ1ekozUkMyNloreG01T2xaZVRxNFJNS3NHNXd5SFpXMmI5blZBOVdabGVjQnNlTTlQeUxNY000SEV6TmN5YStXSFd6Qk96Wm42ZU5Xc0FjS2l1alVPTXJiVE52MytPZWRCNDRBcGgxL0ozSzdDbFZGcmpadTlFZUZ4U25hQnRFKzRiNC9GNVNRVlJGWExMVSs3NjlmaFhlWUkzRVJaeUtjUmlFVndEWEN6UCsxbDZLc1dpUWtWZ0hqUFQ4aXpIRE9CeE16WE1tdmxoMXN3VHMyWitualZyUktYRmdnTlJGWklsbDBpYnZWaW9weUFaV1lDL0MyclhkQlVuV29rdENxN2pNVE5OUlIwemdNZk5WREZyNW9kWk0wL01tdmtwTG10RXBjV0NBMUVWb29JZ3RwUno2QlpURk9EdmpFUWJhYUdUUEkrWjZUSjB6QUFlTjFQR3JKa2ZaczA4TVd2bXA2aXNFWlVXQ3c1RVZVaGJaNGNNc1pnOTVVeVJsYVVNS3FnTC9VL21NVE5kaG80WndPTm15cGcxODhPc21TZG16ZndVbFRXaTB1SWZGRkVWMHNmZE9jM1liU0Q5K3IwYUFMOFVWYUdCbW5qTVRKZWhZd2J3dUpreVpzMzhNR3ZtaVZrelAwVmxqYWkwV0hBZ3FrTE9KNlZhR2JzTnBGOWRQeGZCTGtldEtMaWN4OHgwR1RwbUFJK2JLV1BXekErelpwNllOZk5UVk5hSVNvc1hVQkZWSWJ1aTQ2dk4xck04SkRvVHQ4TFRrWkdqZ3Bvek1KYzdrUWl3a0lyaFVVMk9kblVjSUpNVTdrcTYrMFN3S0t5YXpNWTNSWkdSZjdtaFl3WUF0OEl6RUJ5VmdZeGNGUVFldDNJbmw0cmdhaXREK3dBSFdNa2toZFliT21ZQXMyWXN6SnA1WXRiTUQ3Tm1uc3FTTmFMU1lnOEhvaXJ1U1VJMnp0NVBRVm8yMzVROUw0SUFaQ3ZVZUJTZmpTTzNFL1Z1RS93NEFha1drRC9yUGtPaU0zSGxVU3JTYy9pbTdIbkpWUXFJU003Rm9YL0w1NWd4YTg4ZnMyYWVtRFh6dzZ5WnAvTE9HdEd6WU1HQnFJcTdHYzVMOVNwU1ZFb3VVck5WWmQ3UDdVaCsrVkJSRWpPVWlFdkxMZk4rbUxXS3hheVpIMmJOUERGcjVxZThza2IwTEZod0tLVmNCVU5hR1VrdHBRYUhUZloreWR2S3I1V2ZOUURJckdTVkpqc0o2YnhVcjZKbFpDdkx2SS9rckxMdmc1NWRjbWJaMzB3emF4V1BXVE0vekpwNVl0Yk1UM2xramVoWlZKb1BUUlVwSWpvQ1kyZU14Y1pkRzNXV2o1dzZFdFBuVDlkN24wTW5EK0g3WDc3SDlhRHIybVVKeVFsNEV2bEU1eWN4V1g4WEozMysyUE1IRGh3N29MMTk4Y1pGN0R5NEUwclYwMy9ZNlpucE9IejZNSTZlUGZyTSs2MHMvTnY2MjFSdlhkMWFJcGVJM09xNVdlVC9rY2lmWG16WVkzNFBqNW9kYTlyVWFGL0RadXlwc2JXYURHM2lvRzkvM2IvcjdqRjQzV0RmenJNNnU3Mno1NTNxdG02MlpqY0dTcU5xdGxrRmw3RzdhY1VyeVV1dTc1Z0JZSGZUQ3FZdTRRdk9ySmtHWnMzOE1Hdm1pVmt6UHlYTm1ySDkvdXNTdk4ydnE4NnltWlBIWWtDMzFraE9Ndno1S1RvcUFqTStIbzNUeHc0QkFHWjhQQnBMRjh3MXVQM2ZlN2RqUUxmV09IWDBFR0pqb2hBYkU0WHNyQ3hzV2I4S0E3cTFSdUQxSzlybGhzUkdSK0x1blNDOVA3SFJrU1Y4NXViUDdENHdtWUxnQjhFUUJBR2VicDdGYm52djBUMDhpWGlDT3cvdUlPUkJDRlJLbGJhb0VCb1dpck5YenVwczM3NUZlL2g0K3VEWXVXT0Y5dlhkNTkvcDNENTgrakE4WEQzUXMxTlBBTUNWVzFkdzVkWVY5SHkxSndLREE1R1luQWlGVW9HdCs3ZENLdEU5MUozYmRDN1JjelkzWXFsWTFPM2JidTUyYm5heXkyc3ZKN1o0djRWVC92VnJ1cThKRGVnZVlIZGo4NDNrQm04MnFKYjRJREUzZUg5d21zeFNKdTc4WldlM2hBY0p1V0dYd2pMejMwZXRVQXNRQVVHN2dsSWJEbWhZclVHL0J0VXVyTGlRVUxIUHJHeEdlTG1sQU9EbzBDYW9WOXM2eUZoMHNWQi9VaDR6MDJYb21BRThicWFNV1RNL3pKcDVZdGJNVDFGWk03YWNuR3hrWnVpL1hFb3NOdndkK29YVHgzSDNUaERhZGVxR3lQQW51SHNuQ0w3VmErcmQ5bmJnRFd4WXZRd0FzT1NIcjdUTCt3OTlGMy90M2dvQStHcmFSTzN5N1lmTzRjbWpoNWc4Wm9UT2ZycjBmQU9IRCt6Vyt4aGRlcjZCTVJNL005amV5b2dGaDFLNGZQTXlBR0Rqcm8zYVhnNGZ2ZnVSM20ydkJWN0R3Wk1IdGJmdlA3NlArNC92QXdEYU5HOERBSmo4L21SY3ZIRVJaNitjaGIrUFA1SlNreEFkRjExb1gxdjJiY0hOMnpkMWxzVW54bVA2L09tb1U2TU9Rc05DQVFEcmRxeERTbG9LYnQrN3JkMU9vVlRvOU1pbzdBVUh0Vkl0N0JpOUkrTE41Vzk2S3pJVmFnRFkwRy9EWXdCNGErZGIxUUdnN2NkdFhVSU9obWpuZ2s2SlRGRmMrZjFLWXBPaFRSeHMzV3lsb3c2TnFwRi9uOVc4cThrQW9PZVBQVDJWT1VxaC9wdjE3YzJ0NEhBbE5kMnlhL0dia1JFMHFPVW1ITXhXRjdwV2k4Zk1kQms2WmdDUG15bGoxc3dQczJhZW1EWHpVMVRXVE1uajBQdll2WFVUSXNPZkFBQldMVjBBcVV3ejFtVTFCMGU4TytacFVlREU0Yjhna1VyUnBzTnIyTHY5RHdEQTBZUDdjUFRndmtMN3RiS3lobzJOTGNaL01nT0w1OC9CWjdPL2g2T1RNM1pzWG9lc3JFeU1HRFVlbTM3N0JYMEhEa2ZmQWNNQUFMWjI5dWpjdlRlT0hkb1BQLzlhcUIxUVQ3dS8rVXQvdytjZnZZZG1MZHRnMEloUitQeWo5NTdiYTJMS2VFbEZDY1hHeCtKdTZGMVlXVnJCdzlVRDlyYjJBQUNSNk9tbC8va3ZpMmpkckRVODNUengzcUQzc0hiaFdveDRjd1NjSFoweFpmUVU3VFlOWDJpSWgwOGV3c3JTQ3EyYnQ4WWJYZC9BcU1HanNPTGJGVmk3Y0MxY25WemhZTytBcEJSTklTTHZCd0NVS2lXaTQ2Sng5c3BaSkNScFB2dWV2M1llbjQ3NUZBMENHa0FxbGVMemNaOWp6UTlyNE9QcEEzY1hkeXovWm5sRnZGUkdwOGhXcU5kMFh4TWEvRmR3R2dEa3BPZW9CNjBiNUZ2VWZTNnR1cFQ0ZSsvZkh6MDQ5aURkcVlhVFBQOVAzbVVZVGpXYzVGWU9WaEtuR2s1bU40cnYxb2hZdlplTGtQRWRPSE5QRkdFdnRTNjRuTWZNZEJrNlpnQ1BteWxqMXN3UHMyYWVtRFh6VTFUV2pPbjRQd2R3THpnSUFMQnh6WExFUkVYaTlMRkRTRTFKQmdDY1AzMGNwNDhkd3VsamgzRGx3aG50L2Y2OWVRM2hUeDdCM2NNTGNya0Zqdnk5Rjg0dWJyQ3l0Z0VBdE92VVRlZW5UY2N1ZUcvY0ovQ3JVUXVPVHM2SUNIdU1yejZmQ0psTWpqY0dqVUR6Vm0zaDdPb0dDMHRMcEtXbEFnQ2NuRjB3N3BQcEVJbEVhUHB5SzR6NzVPbmw5WlpXbW80OEVvbEUrM3RWeEI0T0pYVGcyQUVJZ29DMytyMkZWMTU2QlJ0M2JjVFJzMGZoNXV3R0FJaExqTVBuMzMyT1NhTW1vVUhkQnBESlpNakl6TURoTTRkUjA2OG1kaDNhQlVFUTRGak5FV3BCRFFDNGRlY1dvbUtqMEwxamQxaklMZkJ2eUw5WTgrY2FQSGp5QUlONkRrSjhVandhMVd1RXNjUEhZdVRBa2JDMHNBU2dHVFBDdzlWRGU2bkZzdlhMY09YV0ZhejRkb1gya2d4QkVCRHlNQVFYcjE5RWVGUTRhdmpXd0xtcjUrRGo2WU9BbWdGR2VBVXJoa3RkRjRzUjIwYjRQVGorSU9QU3FrdUpBQ0FTaTJCaFoyR3d5TmJscXk3dWNodTVHQUFPVEQwUXRhRHVncEQ4NndldUhlamozOGJmNXBjMnZ6eElqMHZueUVaVXJnSWZ4Q0xaVW1UaG5Zck00cmNtVThCalpwNTQzTXdQajVsNTRuRXpQNlo2ek02ZVBJSkhEKzRCQUhadjNZamw2M2RndzY3RCtPS1RNWGp5NkNIK1BIQUtFcWtVQTd1M2hVUWkwZDV2eCtiZnRiL3YyN2taNldtcGVPZURqN0RyenczSXlzekFwTTluNnp6T3hGRkRjT1R2UGRyYkc5ZG92cVE5ZCtxbzlyRUI0TS8xcTdGNzZ5WnMybFAwR0htVDNoOEtBTGgwN2hRdW5UdFZ5bWR2L2xod0tJRkhZWTl3K3ZKcGVMaDZvSGIxMmdDQU8vZnZ3TnJLV2p1ZWc1V0ZGVlJxRlphdFc0WXZQdndDczM2Y0JRQklUVS9GeklVenRmdWF1WEFtQW1wcFB2RG5qZU5RcjdhbUMwNkRnQVpvWEs4eFRwdy9BVUV0UUJBRTFQS3JoZmtyNWtNdWsrT1RVWi9vOUtqUVo5UHVUVkNyTlFXTjNZZWVYa01VR2hhSzBMQlFkRzdUdVZJWEhKS2ZKT2MrdWZBazg0WFhYN0NMdXhPWDh5ejNDZWdSWUdmbFlDVUJnTlAvT3gzZmJuSTdsL3pyY3pOeTFRQWdzNUdKRVZmK2JTWWlJaUlpSWwwenYvMEp2eTc1QVljUDdNYjJRK2V3ZGNNYWhEMStpUFMwVkZoWVdrRWkxWHlrRlFRMUVoUGljVC9rTnRMU1VoRjQvWXAySDNmdkJNSER5d2Z0TzNYRHJqODNBQUIrWGZLRGRuM3I5cDNSNWZXK3VCZDhHNFBmZnIvSTl1emJzUm1PVHBxUENiRXhVUmovZG44QW1vTEVpY04vNGVYVzdRRUE2M2I4ZzNmNmQwWGJWN3RnOUllZjRwMytWZk5pSWhZY1NpQXRRM081ZjcwNjlURDloK25vMExJREltTWkwYkpwUysxZ0piWTJ0aGpTZXdnV3IxMk14V3NYWTlUZ1Vkb2VDUVZkdW5rSkFERDh6ZUY0RlBFSWE3YXN3ZHlwYzJGdmE0L2hid3pIN1h1M2NmTGlTUUJBcTZhdEVCVVhoZk5YeitPZlUvK2dXNGR1MnYxa1pXZmgzTlZ6aUlyVmpKYTZmTU55VEJrOUJRcUZBci8rOFN0OFBYM1J0MnRmbmNkMmQzVXYzeGZIeENpemxjTHU4YnNqNjNTdFl4c1hFcGZUYmtvN0Y3RlVMSUlBd0VDdDV1Y1dQOThmZFdoVURhY2FUbkxMYXBiaUYvdThhSjkvZmVDT3dCUUFSZmFTb0pJTEM3a0IzNEFtUlc0VEh4RUtGKzhhUlc1VEdtcTFDdWxKOGJCM3J0eDVlQjRxK3JnOXZIa09OUnUzTnJqK3dZMnpxTldrVGJrOFZtVlYxbU9XbGhnTE95YzM3ZTNVaEJobXB3SVk4MytrU3FXRVNwRUx1YVhKOWJBMmFXVTlacEVQZ3VCVnEvN3phQm9Wb2J5emxwbWFCR3Q3eC9Kb0d1VWpDR3FjUFBvMzJuWHFoZ3RuVHNMYjF3OEF0RiswWm1WbVlQYW5IK0tOd1NOZ1lXbUZuR3pOcENodmpScVB4SVI0YlhFQ2dNN0FqdDYrMWRHNy8xQk1IRFZFMnpPaEtOc1BuUU1BV0Z2Ym9IdWYvamkwYnlkcTFLcUxKczFiYWkrM3lDc3duRGwrR0dlT0h5NkhaMitlK01HcEJCcSswQkR2RFhvUHZUcjFnb2VyaC9heWhRNHRPK2hzMS9qRnh1alJzUWU4M0x3UThqQUV5OVl2Sy9RVEdCd0krWCtEbTlqYjJ1UGRBZThpTlQxVk84MmxxN01ydW5mc0RnRHc5L0dIcTdNcmhyOHhIUGEyOXRqeDl3NUV4anlkVWtXaDBBd0lHUkVkQVVCVGdGanc2d0lzK20wUnNyS3pjRGYwTGhiOHVrRG41L0tOeTgvOTlUSTJzVXdNandZZWxnNStEaklBc0hLeWtpaXlOUU5JRmlmMlRtek9ncm9MUWxJalVoVlJONk95RjlSZEVKS1ZsS1VDQUd0bmEwbHg5emRWOVd5dHN5dnFzVkxpbzNEaitLNWl0enU1VlRNYThNMlRlL0U0U1AvZjViNFZYeUx5L3I4NHZtVXBWSXFuWXhtRi9udFI1M1pKSlVTRVl0ZVN6NkhNZmFaT01FWlJrY2NNZVA3SFRhWEl4ZkV0UzVHYlZYZ1E3R1dUZWtHdDFqOHYrUEV0UzVFVUU0Yjl2ODVCZGtaYW9mVW50djVjYkpzclVtWExHZ0RzV2pwTjUvYTJIejhwOHZIU2t1SndZT1hYVUpZaG94V3BzbVVOQUM0ZjNJejRpRkNkYlZkTkc2ejNkMzN1bkQrRU03dFdGZHRHWTZxTVdUdTA5anU5OXpFa0t6MEY0WGVmRGlwK2ZQT1NFdDIvb2xYR3JCVWlDRmc3NnkwSVpqYjFwRG00ZE80VVlxSWlJWlhLSUFocStOZXFBd0JRS1RWWE96czZPVU1rRnFGT1FIMmR3U1A5YXRSQ2srWXRkZmExL2RBNTdVK3ZOM1gvSHk1ZXZWbnZqNXVIbDg1MnRuYjJlSC9DRkloRUlqUjY2V1VNR3prV25idjF3c1RQWm1QaVo1cExOdW8xYUt5OTNibGJyM0ovVFV3ZGV6aVVVTnVYMndJQU9yYnFpRTI3TnlHZ1pvRDJVb2o4K3Zmb0Q1RkloUFU3MXdNQVJyejVkTHFVL0xORjVLbnVYUjBBY0RmMHJuWlplRlE0QU9CSjVCTThDbnNFZjE5L0RPbzFDSUhCZ2FobVgwMjduWjJ0SFNhT25JaWpaNDhpNkc0UXBveWVnb2RoRDdGdzVVSTBDR2lBSWIySElEVXRGUXRXTG9Dbm15Zkd2elZlTzlobFplYitvcnRsaTlFdG5HVFdNbkhNdnpIWm5nMDlMZE5qMHBXcFVhbkt2SmtyREJGTHhTS3BwVlNuTDBSR1hJWVMwTXhXWWV0dUs4MUt5bEtwY2xWbWRTWVo2ZXVSRE1DakloNUxJcFhoMXFsOXNMWjN4T1dEVzNTbUxGS3IxUkNMeFJnNi9la0FwalVhdE1TZVpWK2dpNDBkUFB4ZktMUS9yOW9ORUJaeUhZK0RyNkZtdzFZQWdLZ0hRUWkrZEJUZFIwN0hocTlIYWJkTlM0cURuYU9yOXZacnd5ZkRxM1lEYlBwMmJLSDlLbkt5OE9lQ1NUckxMS3h0TWVDVGhhVi84cVhRdFdWTnBDNitWT2lheVlvOFpzRHpQMjRTbVJ3V1ZqYlk5K3NjOUJrL0Z6SzUvaDVnQllrbEVqaTYrOEkzb0NsT2JsMkdiaU0xSDM1Ly8vSWR2UHYxdWpJKzY5SXhkTXlBeXBjMWZVUkZURU9XbTUySnYxYk5SY0RMcjBJcWsyUDlWL3BINWg3ODZSSllXTnMreTlNc04xVWxhd0RnNWxzYmgzNmZqOEdmTGRHTzRGNlVYVXVuSVRzOU5WODdWRWlKajBMTW94QUlnaG9pa2FhTmZjWi9BNXRxVG9aMlUrNnFhdGJXekJnS2E3dkMzNURuWktYajNhL1hhMi9mdWZBUHNqUFM0Rk8zTVFEZzNyVlRlSFhveEVMM3EyaFZLV3NGNWIwNU5IUUI5UHF2M2l2Mi9LZkl6Y2JiczM4cmNwdnlWbFRXVEVYMW1uVXdjUGg3U0UxT0FnQTBiTkljQUtENHJ3RGs1dUdGRWFQR0krREZoaENMeGZoMThYeUQrOHAvU1lWdjlScDR2ZTlBN2UxbjZlVmdTUER0UUozYml0eGNwS1pxQnJqMGs5VXE5WDdORlFzT3BSQjBOd2gvN3ZzVE1xa01iL2QvVys4MkJlZUR6VDhOWmNHQ3cvcWQ2N1ZUYlZyLzEyM3h4UGtUdUI1MEhVNE9Ua2hNVHNSdlczL0Q3STlubzAzek50cnBOUE9JUkNJMHJkOFU1NjZlMHk1TFRrM1dEa0M1VmJRVnlXbkpVS3ZWR05SemtIYThpY3JPK3lWdkt3QzR2ZmQyNnJGdmpzV09QRERTSHdBdXI3NmNtQmFkVnVTZ2o0UFhEZlk5dit5OGRzcEx5MnFXa296NERCVUFPTlZ5a2pkMmJ1elE3TzFtanIvMStDM1VuQWFRdkp1UkphK29xOGRzSFZ6UWE4d2NCRi9TREtnemRQcHlKTWRGd3NIVlMrOEhmM3RuZDNSNWV5clVLbVdoOVZucEtkcGw5MitjaFcvZHhwQlpXS0YxMy9kd2N0dHlKTVdFb2VzN244SGRyeTVFWWpGV2ZqcEFlNUtPQzM4QVp5OS9BRUIyUmdwR3pkdXNzMjlCclM3MHdXbk5qTktmWkVycnBSYzhoV05acWtKZExTcnltQUVWZE56NmpNVFpQV3VRazVuK3pBVUhpVXlPbkt3TWVOVnVBRXNiTzF6WXZ3Nk5PL1F0L283UGthRmpCbFN1ckIzZHRBZ0pVWStSa1p5QVRkK09SVUR6anZqMzdOL0lUay9CNzErK0EwQnpIbnJucTk4QkFCa3BpVGl3Nm12VWJ0b085VnYzQUlBS2Y5TmNsS3FVdGVyMVg4YjltMmNSOHlnWUo3WnFQbEFwc2pPMTIrYjkzdUwxNGFqVHRCMlNZOEl4OGh2TmU1U0N4VHhqRnZlcVN0WU8vVDRmYVlteHlNNUl3K2J2eG1zZlE2M1N2TTBRUzZUSVNFbkF3YlhmYS9lanpNM0J2MmYrZ2xnaXhjTmI1d0VBQ2tVT05zNGRyZDNHenNrTmZTZDhXNDZ2eExPcFNsa3JTSzFXQVNLUjVzZUEvRVVPZlF3VmFwK25vckptS2p3OHZmSEc0QkdZOE00QXlDMHMwS3B0UndCQVZwYW1UaUtSU2xHdlFlTm4ybGYrU3lxYW9qWWE3Z0FBSUFCSlJFRlVORytwVTNBb2phaUlNR3piOUJ2K1hMOWFaL245dTNkdy8rNGRBTUNvQ1pQaFg3TjJtUjdIM0xEZ1VFTG5ycDdEMm0xcm9WS3I4TUd3RCtEbDdsWDhuYUNaVWNJUVp3ZG5LSlFLMVBhdmpTRzloK0Rhdjlld1lkY0dXRnBZWXRyNGFWaTdkUzN1M0wrREs3ZXVvR21EcHBCSlpZaE5pQVh3ZERwT1FSQ1FuZjIwaDlvckw3MENMM2N2L0xycFY5eTRmUU1BWUdGaGdZZGhEK0hyNVFzSCs4by9JNUhQeXo1V3lteWxFQk1Vay8zYW5OZmNuR282eVI4Y2U1RGUrNmZlWGh2NmIzajhVNk9mN3Nxc1pEcWZORVZpa2ZhK0w3Ly9zcU9WazVYRXp0Tk85dEhsajJydkhMc3pBZ0Q4V3ZoWkp6eE15SlZZU0VTWmlabjYrMyticU5WUG9wdytyS0RIU294K0FpZDNYN1R1TXhLaGdSY0JBUHRYek1hSVdZYTc1K1o5a3pEOGl4VTZ5emZPSFkwaG55MkJSTTgzZEIwR2F0NlVIVmo1Tlh3Q21xQnhoejdhZFNueFVkai82eHdNbVB3LzJEbTY0dFVoaGIveCtmM0x0N1Z2c1BQbzIrNTVPM2ordmlqU1RtcnRsYWJVK1dhaElvOFpVRUhIVFNSQ216ZUtIcEFwVDhqbFkzaHc4eHl5MHBLeDc1Y3Y0ZURtRFVkM1g3ajUxZFg3SnE4aUdUcG1RT1hLV3ZmM05GTjhyZi9xUGUzMnpib013cm81NzJvL2dQNzJ4WER0OXYrZS9RdE5PL1dEZi8yWHNXWCtCTHorL2l4dDBjOFVWS21zQWVnODdHT2QrNnlhTmxqdjczbTIvMjh5VkVvRnN0SlQ4T2NQSDJtWDU3ODkrTE9sSlhxdVpWVlZzdFpyekJ3QXdOcVpJekIwK25KdDhUc2xQaHA3bG4wQm1kd0NVcmtsV3ZkOStwN3kwc0UvVUxOeGE3Ujk4Mm1CWWVXbkE0cHNVMFdwS2xtTGZQQXYvbDZqcDZBakNIcS93TWo3NGlNdlQ5a1phYkMwc2RPdUwzaTdJaFdWTlZPeWJlTnZTRTVLUks5K1EyQmpxM210N29mY0JnREk1YzgrYTMzZU9BejZMRjY5V2UveWIyZE9RV3owMDB2Ymc0TnU0YmRmRmtHdFZ1UGkyWk80ZE80MHZsKzZCbEtKNW1QMjFQSHZvSG1ydGhqeTltaTkrNnNLV0hBb2dWeEZMZzZlT0FpMVdvMzNCcjJIVmswTmR6VXRxS2hMS25wMjZvbWVuWHBxYno4TWV3aEJFREJxOENpNE9tbkdibmdjOFJndG03YkVvaldMY1BQTzArdjBIS3M1SWlNekF4L04vZ2lDSUVBcWtlTGVvM3RZdFdVVlV2OGJzTVRMM1FzZFduWEE4Zit6ZDkvaFRWVnZBTWUvV1UwM0xZVXlDcFJaOWl3eUJHU0RJSWdnc3NRdENDaWlpQXFDUDdjSVRnUVJONkNJYkJDVUxWdjIzbEJtUytuZU0vUDNSMjFvMnJRVTZFaWE5L004UENSMzVTVG5QYmYzbm52R3Y5dFl2WEUxNjdhdTQ5TzNQaTNUbFE1S2xWSlIvYjdxN2hFbkl6STZUK3Bjc2ZuUTVqNm5WcDFLM1ByKzFxZ3hPOGZVQ1g0NjJMZDJsOW9lNVFMS2FRQXlVek5OTHU0dVN1K3EzaHFBODMrZlQ2N2Z0NzRYZ01sZ01zZGRqdFBIWElqSmpEb1hsZW5md0Y5YklhaUM5dHJlYTJrbW84bWh1bFNVcEdQYlZxSExTS1BueU5kdXUyM1U5WXRzWGZRbENWRTNHUHZsbWp6ck5WbzM5UHBNcXovd1ovWnU1T2cvcXdBemowLzlqcTdEeHJQOHk5ZW9mMTlYSU92cHd1YUZuOUpod0hPVzdoVzFtN1huaDhsRDhTem5aemxPemlkSlVEcE5HQUdPWFlnazNrMmhyWnBjdWxOUkZYZSs3VnI1UGRmUEhyRzBOdm56MjdkSmpyczE3Y3ZpNlM5YUhhUDMwMjlTS1RDSTFkY3ZNSGppNXdERWhsOGxMdUk2YWhmdDNYN05JdUVzZVphYlFhL0RvTXUwcXZCUjVwaUdyRzNmckw5M214WitTdE5PL1lrTnY4cGZQN3lmNy9GS3VydzVTNzZGSE52TnZyVUxjUFVzWjkxRjdEWjl5Z2RQL0FMSWF0R1FzMkloOS91UzVDeDVsaC9mU3RYeWJWM2k3dVZMZzdiZGJhNHJiYzZTYjFYck5NblRlakkrTXBUZlB4N0xpTGZtNGVaWkx2ZGhBQVZEMzVpTlFhOWoxZGR2OHNEZ3NWUUtEQ0k2N0JLYkZuekt3SmRua0pZVWY4ZmY5VjdaUzU0VjVOS0ZjNnhaOWp1VnFsVGwwV0ZQOHVTZ1htUm1abGpHY0toWHYyZ0dYQzFzbHdvUFR5LzB1a3lHUFRtS05oMDZzK2ludVV3ZS81elZOb2YyN2ViUXZ0Mlc5d1ZWZEpSRlV1RndCMXcwTGt3Y05aSG8yR2pxMWFxWFovMkFYZ1B3eWxVak9hajNJUHAwN29OL2hWc2plN2R0MFJhTldzTzJmZHRvVXI5Sm51TjB1cThUbnU2ZUJEY05CaUNnY2dBQmxRT0FyS2t6cjRkZlI2VlNVYzZySEkvMmVSUVBkdzhhMVd0RWVrWTZIVnAzb0Y2dGVuaDVlTkdzUVRQdWEzWWZUUnMwUmFGUTBLTkREM2JzMjBGOFVueVpybXdBMEhwcmxWZDJYVW1OT2hlVmVXbnJwUlR2YXQ2YVRXOXZpalRxak9iVkw2NitFWG93TkUyaFZGUUthQlhnRm5jbFRuZDI3ZGtrWFpyT3RHZlducGo0YS9INmtLMGhLZWMzbmsrT0NZbkpqTDhTcnpjWnNpb1cvdm53bjZoK24vZXJvdFFvRlh0bTdZa3A3ZTlwejdvT2U1bmRLNzhuTGpJMGEwRUJGN24rTmVveGZNcGNTL1BzN0FvQWs5R0FVcVZHN2FJbE15MEZWL2RiNWF0Uis5NDBhdCtiWDZabDNkeTRlL3ZTZjh6N3VMcGw5UWRYS2xWMGVPUjVxdFJ1WlBWWldqY1BxMmFNMlUrU3NwVkdFMFo3VXR6NTFtblFhT0RXWUhVUGovM0FzdTZiQ2YwWVB1VWJsTXE4NDdLNmUvbVNucHlBV3V2S3h2a3phUGZRRS9mMlJjdVE0czR6czhsRTdNMXJaS2Fsc09IbjZiaDZlQkVUZnRWcTlQWGNlWFpnL1NJdUh0NUJyeWRmQnlDb2RSZXI5ZDlNNk1lTHM5YmQ5WGN1QzRvNzMrcTI2RWpkRmgzNVpkcElycDA1eE81VldVMTg5Wm5wZWJwVUFBeVo5S1hWWjZhbkpMTDBzMWVzM2p1NzRzNnpyRU9hTVJqMDdGNzVQUUMvdnY4ODZTbUpWdU1TeFVlR012YUxOWnc5c0lWVHUvL2kxTzYvckk3aDd1MXIxYVVpbXoyMGVpZ05KWkZ2dWQyOGZBYTFpNWJyNTQ1UXYzWFhQT3VWU2lYaGwwNnhZK2xjTXROVDJicm9TeFFLQmFtSnNhZzBMcXo0Y2hKdysyNFh6dVQrQjdvVFVEMlFPa0VOK09qTGVYaDZlZU5Wem9lMkhUcHo2ZUk1M056Y3FkK3dDWU9HV1hkM2YzVDQwM2lYczc3djZkMXZFRW1KQ1RZL1orRFFKMGhPU2lTNHJlMlpyMDZmT0VKR2VycmxmZlhBV256NS9TTEwrK0hQak9HaFFRVVB5T3RzcE1MaER2bDQrK1I3cy81SXIwZnlMUFB5OU1MTDAvcWs1T21SZFVQMFlPY0hlYkR6ZzNuMlVTcVZsc3FHM0hwMzdtMDFKV2EyU2FNbldiMy9jTktITm8vYjlmNjhKNzJ5S0QwKzNmam5oRDh0N1oxV2oxdDlJL3YxOVgzWDB3QTJ2N001TXZkKys3L2ZINWY5K3Z6NjgzbUd3Zzg5RUpyMmJhZHZMeFY5aXNzZWhVSkJwMGRmc0x6WFphYWpVbXNLdFcvMkg5amZQaGpGOENsejJiUmdKbWxKOFpTcllIdjhrUVByZitmTTNvMlc5M3A5cHVWaUlWdjIwNkhNOUZTclpzSVpxY2xXNzUxZFNlYmJuZkNyV3BPbzZ4YzV0bjAxZFZ0MkxIQ0tUR2RUM0htMjdJdUpLRlZxbENvVndiMkdVREdnTmp0WGZNZjVROXNzMDVIbUhBZGwvOSsvRVhuMUhDcVZYR0lVcENUTFdtQ2oxZ1EyYXMyMU00YzR2bjBORDQvTHF1akwzYVVpNTRqNll6NWJhWld2WmxPaEpua3EwNG83ejlaKyt6OVNFbUl3bTR4VWI5Q0s4NGUyTVd6eUhKWisrZ3BEM3ZnYWxVcE54Sld6SEZpL0NJVlNTYU4ydldqVXJpUkhRM0JNSmY1M3pXem0xTzYvNlREZ09VN3Urc3RtaFlOQ3FhUnFuU1lNbnpMWGN1enNidExaNzRXMXBpMkNhZG9pNi80b3FPR3RCN1l2dmphMXdQMkdQejA2ejdLSEJnN0pkL3V1dlI3S2R4MWtUWjlaRUdjYm42RXc1R3BBQ0NkUzA4MVZCeFMrYzlzOTJydDJBWlZyMWdleStsQVdkajVxWFVhYTFienYzbjZWU1lxTnlOTmFJVnViUGlObzAyZUU1ZjMzcncvT3QvbXAxczNEcWxud0w5TkdXcjIzdHhZT0paMW5VSEw1ZGllcTFXL0J4Z1V6YU41NUFHMzZQSDc3SFVwWldTcHJneWQramxLcFl1Rjd6MUt4V3RibzJobXBTVFI3b0QrSE5pM0J0M0oxeTgyb1FaZEpwY0FnZ25zTzRjZmJUTGxvYjV5aHJKM1l1WmE2TFR2YVhHZlU2MUNxMUlTZU84cU9aWFBKVEV2Qnk2K1NaWDFhVWp3WktZbU0rV0sxemYxTFMxa3FhOTFHdklKSHVmTDhNbTBrZ1kyeVJ0N1h1TGhTdDJWSERtMzhnK0FlajdGcjVmYzhNSGlzMWJGL21EelU1bXdXQUluUk54ajMxZG83K283RnJheVh0ZU03MXFCMjBkS2tZMTlDengvbDFKNzFOT25ReDdMZVpEU1FraEJqYVQyUkhCL05INS9jNms2WUVoOXRXZGU2MTFEcUJYY3UvQmNWd2c3bFA2ZVZFS0xNR1ZlemF0enR0eW82VjA3dW8xeUZLclRwK3ppbmR2MkZRcUhFb05mUnB1L2pWS3h1dXdiNDVLNTFscEcycy9sVnJVbDAyR1VBcnAwK2lDNDkxV3E5VWE4ajRzclpRcVVwTXoyVnhkUEhXZjVsaitHUS9hKzBkR3RkazhvcHBqeDlKa3M2ejZEazhnM2c2cWtESk1kSDUxbWVVOXpOYTV6WThTZHFqWmJnbmxsUEpRNXQvSU5UZTlienlFc2xQL0o2dHZ6eURNcFdXY3ZkWFNJeDVpWmhGMC9Rc3RzZ2hrejZpdktWYTZCUXFraExpbVBWN01uVWJOeW1VRk13bGhabkttdlpMUmJNSmhON1ZtZk5ETk9namUzKy9uR1JvZmhVckVyMUJpMFpQdmtieWxjTnBHWDNSeGt5NlN2YTloMkpTcTJoLzdnUGJPNWIzSnlsck9VMzFXanIzc01JRHpuRmtrOG5FTlM2SzVVQ2cvSnM4L2pVZVRiL2FYTGNMSmMwWnlwcjJjN3QzOExoTGN2cC92aXJBSFFjTkpxRDZ4ZHg4Y2hPeXpZeE42NVFxM0ViaGsrWnk4Q1hQNkY4NVJvTW56TFg4cy9UdDZMbGRVbFhOaFJVMW9TNFcxTGhJTW9raFZKQmgvRWRLdVQ4MTN4WWM1OXVVN3Y1Mi9wWHQzdmRBaWVDMTNwcmxXMUd0U25mZUdCajc1TDZEc1hoY25wRzRkb1FGb0c0aU91WWpBYktWNjVCZkVRb3NUZXZjdCtEdzltMFlDWXVXamQ2akp3SVpqTkdnOTZ5ajlHZzQreitMZFJ1MXQ2eTd2THhmMG1LalNUMDNCRUFqdnl6Z3RTa3JHc1ZrOG1ZTmVEUzdNbkVSVnd2VkxvQ0c3U3krc1B1NnVGbDliNXlZUDBpL3kwS28wM2pBTE5mV3Q2cHFFb3l6NkJrOHMxb05HQXlHbGovODhjYy9XZGxnVGVuQnpmOHpxYUZuOUpsNkVzMDdmUVFPNVovaTlsc0ppbzBCSGZQY25qNlZFU1hrWWJKV1BJVHh1U1haMUEyeXhvb01PcDFiUDcxYzlyMGVSd1hWM2RMazN0UG53cWNQN1M5d0diR3h2K205a3RKaUxFNVRrZEpjWmF5WnRUcjJQRHp4NWlNUms3dVdvZlJvS2ZmQysraXpOSFZwV0pBYmN2cjYyY1BVNlZPMW1CcktvMEwvVWEveS9IdGExZ3ljeng3MTg1bjBJUVpCTlJ0V2pJL1RpN09WTmFNQnIzVlZJb21vNEd6ZXplU0ZCdEIrY3JWdVhCb0c5Zk9ISEtJTGk3T1V0WWdxM3ZtdHNWZnMrK3ZYM2w0N0FlV2M2R1hiMFg2UEQrTm5jdS9aY3R2WDVBVUc4SDVROXNJYkh3ZkFCZVA3S1I2ZzVZbCtYTVVxS0N5SnNUZGtpNFZva3hTS0JTSys4ZmY3NWR6MmJXOTE5SUMyd2Zhck9vM0dVM21rSzBoS2E5ZmVOM3Fidk92MS8rNjZlcmxxbEpvRkhTYTJLbENhbFNxVWV1aFZRSGNPSG9qUGZKMFpJYXQ0OW1yZVZmRC9mTE9PRjA4b2tORHFOMnNQUnZtZjRKQnIyUEFpeC9qNnVHRmYyQVF4N2V2NGNqVzVjUkhobG1hSlNiRlJxSlN1OUJqNUVSV2ZEbUp0S1I0dk1yN2MvbkVYcXJWYjRHblR3VXVILytYbFBob3ZQMHFBeEI1OVR3S2hZTDdlZyszL1BHK25WNVB2M2xQNjR2TGppTlhGUkVlS3JmS3FjYjBuTXRMTXMrZ1pQSXQ2dG9GRkFvbE5lcTNwUEg5RHhZNFQzbkRkcjFvMVhNSUtwV2FpZ0cxT2JEaGQ1Wi9NUkY5WmdiVkc3Ymk3eDgvSlBibVZZSktvY2xwZm5rR1phdXNiZjM5SzBMUEhhRmFVQXVPNzF4THhXcTFyWm9IQXdRRmQyYjdzcm4wZVdaS3Z1bWNQKzBKZEpucEtCUUtHcmJyV2F5L1NVR2NwYXhkUFgwQUYxZDNScnoxTFh0Vy8wVEUxWFBjdUhnQ3BVcGxxWFF3R3ZRcyttZ01LcldLekxSVWVqOHptY3NuOXhGeDVTelh6eDdHMDZjQ3RadjFKT1RvYnRaOE01VXF0UnZqVnlXUWh1MTZsdWkwdE01UzF0Yk9lNGVJSzJlcDFmVFdMR2hydnBsR2NudzBmVWU5VGNWcWRiaDY2Z0M3Vi8xQTh5NlBXSlhEL0ZybzZUTks3MkcxczVTMW1CdFhXRG5yRFFJYkJqUDA5Vm00ZVZtUDlWYTVaZ09HdlA0MXUxWjh4NTl6MzhhZzE5RysvOU5rcHFWd2ZQc2FCcjQ4b3dSL2pZSVZWTmFFdUZ0UzRTREt0TDNmN0kxTnZKR29mL0RqQnl0bkwvczA2TlB6T2JmSlhja1FkaWdzUFQwKzNWaXZaejNQd1BzRDNac01iR0taejhpcmlwZTYrLys2K3dQcy9HeG50S05WT0pTayt2ZDFBN09aakxSa1hEMXVOUXhScWRTMDZ2NG9yYm8vYXJXOXQxOGx5eC9xdnFQZXh0dXZzbVVBSllDcWRScXpkdDY3K05jSXNnejJWS1ZXUTRhK01SdXY4djVXeDZwZXYwVXhmclBpc2Zma0RXSTlsSzZsL1VlK1JQS3RkaU1lbi9wZG51YkRiZnVPUkttd2Juam42VlBoMWh1RmdqWjlIcmNhdytIaFVtcmlEYzZUWjkxSHZJTFpiRWFoVUdBMDZHME90dGE0UXgvcXRYb0FGemNQeTdMSFhyT2U5ZUM1NmJibk5DOXB6cEp2dFp1MnAxYlRkaWlWS25vOGNXczZRSlBKaU1sb3hHdzJvVUJocWZDN2RHdzNIdDdsT2JkL0MxWHFOS1psdDBHVzZmd2F0ZTlOUm1vU055NmVKQ0g2QmhvWDErTDhhZkp3bGp6clArWTlxLzFWYXBlc0p2L1Y2bGpHRWFqWnBBMDFHZ1dqeUhHdXJObm9Qbm8rYVQxNGVMYk5Deit6dWJ3a09FdStWUWlveGVDSm4xTytjbzE4MCtEbFc1Ryt6MC9EWkRRUUhYWUp0Y1lGbFVwTnR4RVQ4dnd0Yk5TKzlBWUN0WmM4RTJXTFZEaUlNazJoVktCUVdqODliVFd5VllFakJVV2RpOHBJQ0UzUTErdFp6MU9mcGplbnhxUWFmdXI5MHhXejhkYm8zYzl2ZWI2V1BrMWY4R1RtQWhRS3F6L3V0NVA5Vk1CV3MyeHZ2OHBXbzZsbkh6OTNaUU5BbitlbkZmb3puL253dDBKdjZ6U0tPOS9BWmwvbDFyMkgzVUVpaFpWaXpyUHNpKzJDUm5iUFdka0FXWDJkeFcwVVk3NHBsRXBzdFIxU0tsVTJ1N1RVdjY4YkFGMkd2bVR6czEwOXZLblR3dlkwY1U2bEJNNlAyZkliL0RoMy91VlgyWEM3ZFU2bG1QT3RvTXFHbkpRcU5aWCs2N3FaUFZORmJxMTZQRmJvZEFyaENLVENRWlJwN2NhMjg4dTlMTHVGUW41eVZrZ2NXM3dzSVRNcDA5am0rVFpXZDBjbmw1MU1QUHZYMmFTaVM2a1FRZ2doaEJCQ2xDMVM0U0RLSkpQSlpGNysvUEt3YXNIVjNOcU5iZWUzL3MzMUVkWGJWbmVEZ3J0VS9ENzg5K3QxdXRieGJEdTZiZmtWbzFlRUpZWW02bTFWV2dDY1huTTZLVDArdmVSSHFyc0hBYTR1ZXFCRUIyc1M5MGJ5ekRGSnZqa2V5VFBISlBubWVDVFBoSEF1VXVFZ3lpU3ZTbDdxKzU2N3Ivenh4Y2NUQURKU01velpYU0p5ajltUXpidXF0NmJyNUs3K0o1YWRTQUF3RzgxNCtudXEvM2p5ajFCYjIzdjRlNmpqTHNmcGl1a3JGSXNKdGFyRkFwVnZ1NkVvY2UyYlZpTW05VUNlTVVFa3oreFhmbmtHa20vMlRNcWE0NUd5NXBpa3JEbWVnc3FhRUhkTEtoeEVtYVJ4MXlnRDJ3ZTZaMWM0RFB4bVlNQzF2ZGZTQU02c09aUFVhRUFqNzlBRG9XbFJaNk15ZldyNGFCSkRFL1ZxVjdXaVN2TXFyaWVXblFCZzhFK0RxeDFkZERTaDVlTXRmZkw3bk55dEplemQxUktlaWtvVVh1ZFdnZWFETmdacGtqeXpYL25sR1VpKzJUTXBhNDVIeXBwamtyTG1lQW9xYTBMY0xlWHROeEhDOGExOWRXMTRVbmlTSG1EOTVQVVI2UW5wUms5L1QzVkdZb1l4c0gyZ1I2T0hHM25uSGwxcnpVdHJ3azhzUFpGd1l0bUp4SlV2ckx5UkhKRnNpTGtZazdsdCtyYW9RNzhjaWwvKy9QS3cwdmd1OTJMdTFmQTgzVVB5bjVCUUZCZUZqV2tnOXh5L3JvanlVT1VaK3QxV25vSGtXMG16TlhObmZua0dVdGJzaFpRMXh5Tmx6VEZKV1hNOGQxcldoTGhiVXVFZ25NTE5FemN6akxxc1BoVW1vOGw4Wk9HUmVOK2F2aTRkWHU1UTRkTDJTeWtyUnErNFFhNDVKOEtQaDZlM0dOSENwOW5nWnVWMDZUcVRQbDF2eWt6T05OWHFWTXVqK2JEbTVlS3VPRlozaXZ6NGVjcURocExtN3BMMzFMdnJXQ2pSSHNwQ1QyenY0eTc1VnBKcy9kNTNtbWRTMWtxZWxEWEhJMlhOTVVsWmN6eEZVZGFFS0F5cGNCQmxrb2UvaHhxZzhjREczZ0RQL3Yxc3JTck5xcmdDZEJqZm9VTE5qalU5YnA2NG1RRlF0VVZWdC9wOTZudFZhMTNORGFEbHlKYStBR04yaktuVGZFaHpueU8vSG9rUE94aVdwblpSS3dCMmZiRXJSdU9tVWZaOHQyZWwwdmh1UmExNWRjL1NUb0pUcWVTdG9aemJ2ZmRtYTFoRnJnZEtpcSs3R24rdmU3OFFsckpXc3FTc09SNHBhNDVKeXByakthcXlKa1JoeUJnT29reXFXTGVpRnFCTzF6cWV1aFNkS2Vwc1ZLYkphRElEM0QvK2ZyL2tpR1REejMxK3Z0TDk3ZTcrVFFZMktkZmg1UTUrSjVhZVNBUnc4M0ZUWGZ2M1dsclV1YWlNaTFzdnBxUkVwQmdtbloxVUh5RDJVcXd1NGxSRXhzR2ZEc1pGbkl6SVFBRzVXMFk0bWtBL1Y5clY5dWJralZUU2RFYk1EdjU5N0pXTFdrbEZMdzFkNitjN0pNZ2RhVkRGZzFTZGlZdVI2YVRyakk0ZWhuWkpvMUpRM2tORHR3WkZrMmRTMWtxR2xEWEhJMlhOTVVsWmN6eEZYZGFFS0F5cGNCQmwwdFYvcjZadW1MSWg0c2JSRytseFYrSjBtTUcvZ2IrMlpzZWFIaUZiUTFLeXUwT3NuN3crWXYvMysrUGNmTjFVc1NHeHVnTS9Ib2pUcGVoTXVZKzM4N09kMFdhVG1ZdGJMcVlBYkoreFBicWt2MU5ScUpMUFZGU05xbnJRcUtwSEthUkkzRTUrZVFZUUhPaEZjS0JYQ2FkSUZJYVVOY2NqWmMweFNWbHpQRkxXaEhBdVV1RWd5cVM0eTNHNjNGTldScDJMeW93NkY1VnBhOXZiSFcvLzkvdmppako5cGVWVm1ZckticlVNcWtSMHVqbFBmRXFlMmEvODhnd2szK3labERYSEkyWE5NVWxaY3p3RmxUVWg3cGFNNFNDRUU3bVpvWk5LUmp2VnUzMWRjNVZrUTFydTVaSm45aXUvUEFQSk4zc21aYzN4U0ZselRGTFdIRTlCWlUySXV5VVZEa0k0a1MrdmhGVW83VFFJMjQ2Y3U2bUljMU5wY3krWFBMTmYrZVVaU0w3Wk15bHJqa2ZLbW1PU3N1WjRDaXByUXR3dHFYQVF3cG1Zd1dTU1laanMwZXB0NTdBNTk3WGttZDNLTjg5QThzMk9TVmx6UEZMV0hKT1VOY2RUWUZrVDRpNUpoWU1RVGtSdHhwU2NkdHNoSzBRSk01dGgzOGt3S3FZYU0zS3Zrenl6VHdYbEdVaSsyU3NwYTQ1SHlwcGprckxtZUc1WDFvUzRXMUxoSUlRVHFaSmtTUGxoeGVIU1RvYkk1WmMxUnpHR0phZVhUemZtR2FoSjhzdytGWlJuSVBsbXI2U3NPUjRwYTQ1Snlwcmp1VjFaRStKdVNZV0RFRTZrVlhoRzlJV3RJY21aeVpuR3VNUjBVdVFKUTZuYnR2K0srY2NGK3d3ZHIyZmVWTmhZTDNsbWYyNlhaeUQ1Wm8ra3JEa2VLV3VPU2NxYTR5bE1XUlBpYnNrb3NVSTRFVStkMlZCdlgyVDQzQTV6RmRmcmxmUGJxZEQ1R3BXM0toN3Y5L1ZPZmFSeWhlUWRzUW51ZjBYRmVlZmN0MlU1ei9UaFZmMFQ5OFVudWEyTWlDbVhjMTBUTDQrTUo2dFZTamlXbE9yNis0MUluNXpyNm5xNFpZNnVVU1grVEVxYWRuNW9oRy9PZFRYY3RMcVhhZ2JFWFU3UDBNeTdHdTVuYTkyTkRKMTZWcTRCcGlwcFhmU3YxYTRXRzVHaFYzOXhKZFJxbmI5R1k1aFV0M3BNUklaTy9VV3UvU3BvMUlZMzZ0YXd1YzVQb3phOFdiZEdUSlJPci9yc1VtakZuT3ZLYXpTR3lYV3J4OFRvRGFxWklkZXQxdmxvMU1hMzZ0YUlqdE1iVkova1dsZE9yVFpPclZjak9sRnZWSDRVY3MwLzV6b3ZsZHI0cW1mNThMQWpOekw2cG1haU5abE4yQ0I1NW5oNUJwSnZqcGh2a21lT2wyY2crZWFJK1NaNTVuaDVKc1M5Y1BoS3JPYVB6VE12SE51K3RKTWhDdUg5bFNlNUVKbHkvOGxsWS9hMkh2UnQrSkNUeVVtbG5TWWhoQkJDQ0NIRTdXME04dkNKOUZSM09MWGtoVXZOSDV0blhqWDM2ZEpPa2lpRXNlK3NKQ3c2dnQ3cFpTK0dsTWJuUzVjS0lZUVFRZ2doaEJCQ0ZEbXBjQkJDQ0NHRUVFSUlJVVNSa3dvSFVRcmVWU3BrK21VaGhCQkNDQ0VjaGw2cFVCajFla05wcDBNNEZxbHdFQ1V2dUlwS1pUWkxsWU1RUWdnaGhCQU9JRTJqVktWcEZIRm5WOGFFbG5aYWhHTXA4N05VcEtFbVhPVkJra0tEU2VId1kyVGFKUVZtdk0xNnFoclQ4RERyYjcvRDRSZjArcHB6OTRSN2FkcFdUZGFuRjM4S2hSQkNDQ0dFRUhmcmRDVVhiNk5DK1NXOEt6TlppRHRTcGxzNHBDalVuTkg0a3FCMGtjcUdZbVJHUWFMQ2hiTnFINUlVTG9YYXg0aHk2djRhcmtubktyaDR4YnNwWFNSL2hCQkNDQ0dFc0I4bUlOWk41Ykt2dWx2NVM3NmFmZkd4TGwrVmRwcUU0eW5UTFJ6Q2xSNmxuUVNuRTY1MHg5dW91KzEyeDFhTXVSalUvN3V1UndPMFk5VkdiVThGMUtXTXg2TVFRZ2doaEJBT3hHU0dDem9sUzlWWGxkOWRQZnhNSVpveVowbk9NSEFsSm9PRU5EMUdrL1NrTGc2dWFpVUI1VjBKOE5XaXN1T0h0Mlg2Qmk5RnFTbnRKRGlkVkVYaFErckMyaGRpZ0EvKyt5ZUVFRUlJSVlSd2NQR3BlbzZGSnBkMk1zcThESU9KUzFGcHhDVHJhQm5vamIxV09aVHBMaFVtdS8zWnl5NnpRZ0h5dXdzaGhCQkNDT0dVcnNiS0VHMGxLVEhkUUdLYS9VNGVVcVlySElTRDZQS3VHcW1sRUVJSUlZUVF3cDRvZ29PL3UrTW00OG5weHVKSWl5aEFVbnFoZTd1VXVETGRwVUxZTlVXTFFYT0hxMUc4cURKUnl6VHdXOHhTNVNDRUVFSUlJWVJkVUpoQmFUWVJIUGp0aVF4VWI1OWVPZnBnWWZZem1tWE1ocEptejcrNVZEaUlVdEZpME56aDFaT05Yd1dIWlNhNkcweEpwWjBlSVlRUVFnZ2hSRjZ4N3FyNmUydTRyV2oyMk55ZUo1YU5PMS9hNlJHT1JicFVpRktoaGhmL3EyeVFObGRDQ0NHRUVFTFlLYjgwWTJhem01a0t0VWs1c2JUVEloeVBWRGlJa3RmbFhiWEtwS2dsbFExQ0NDR0VFRUxZdjBvcCtuUzF5ZHo3djdIWGhDZzBDWmovZkRPaDMyMjNxVmk5TGtNbWZXVnozYkZ0cXdpN2VJSitvOThoN01KeFFzOGRvVlhQSVdqZFBBQTRzMjhUMnhaL1RkZmhMK05mdlM0QTd0N2wrZTM5NS9HcFZJMXV3MThHUU92dVJXSjBPTHJNVzZPN1ZxM1RtUFRrUkp1ZjYrTWZnRUtoWU0vcW53cjFQWU5hZDZGaXRUcFd5dzV1V0V4OFZCanQreitObDIvRlFoM25ubXgvMTJnYStHM3hmNDRRUWdnaGhCRGlubW1ObU56MFpyZUc1U3NFbklWcnBaMGU0VGlrd3VFL1Q3MDMzL0xhb010azBVY3ZjUC9EejFBdnVMTmx1VXFWOVhPWlRTWU1lcDNWL2xIWExuRHQ5RUgwbVJsa3BDWngvdEEyOUxwTTJ2ZC9tb2dyWjltMWZCNGFyUnZibDh5eFZFSlVEMnFCWHA5SjNNMXJMUDEwQWxwM1QrcTI2RWpZeFpNa1JJVlpqdDIrLzFQc1hidkFacnFmLzJRSldqY1BqbTFiVmFqdldhRmFiYXNLaDZOYlYzQmcvU0txMTI5aFNWZmt0UXY0MTZpSFFsRnNvemlhWllCSUlZUVFRZ2doSElmYWJEYXJOSm95Zi85b05PZ3htODJvTlM1V3kvV1o2YWcwTGlpVnFsSkttV01xOHdGVEdQbTFidmozejEvNDk4OWZySmFOL1hJTlllZVBzWGJlT3piMytmNk53WmJYSjNldDQrU3VkYlR1UFl3NkxUclNxc2RnVnM1Nmd4NGpYK1A4Z2Ewb1ZXbzZEUnFOeVdqZzJMYlZQUG51enlpVktoS2l3em04ZVNubjltL2g0YkVmRUIwV0FzQ0xzOWJ4ellSKzNQZmdDTnk5ZmRteDlCdkxadzE3Y3c3WHp4Nm1aZmRIQVZqMDBSZ1Nvc0o0Y2RZNkFDS3VuQ1V1NGpyMVczY0Z3R3cyczIvdGZJNXNYVUhEZGozcE11UkZsQ28xWVJlT3MrYWJxZFJ2M1pYdWo3K0tRaW05Ym9RUVFnZ2hoQkQyWWY3L251THA5MjAvak0zTm1PTWhzVUtsdW4xbGdkbk1xdGxUYVBmUUUxUUxhbTVabkJBZHpzcXZYdWVleHhJNUFBQWdBRWxFUVZUeGFkOWJIdEtLd3BFS2gvL2M5K0FJcnA0K0FFQ3ZKeWV4NktNeDNQL3dNMXc4dWd1QVNvRkJuTnI5TndEbHF3VFNlY2lMR1BVNlZQL1ZmSjNidjVuSWF4Zm8vTmc0K0s5bFFFWktJcTZlNVlpNWNabnpCLy9oL01GL0FGajMzYnVXenoxL2FKdmw5YmV2RHFCeGh6NTBHZklpcnU1ZUFQajRWN1ZVT0dSWGpCemM4SHVlOUo4L3RJMmpXMWZnNlZ1UmVxMGVzRnFYbnBMSXh2a3p5RXhMSWFCZU0xUnFEZi84UG92UUM4ZG8zV3NvalR2MElTa3VDcU5laDBiclJrQzlacHcvdEEyVHlValBKeVpKcFlNUVFnZ2hoQkRDcnN6LzMxTmtwQ2JoN3UxcldXYlFaVkl0cURtOW5ub0RnTy9mSEVMNXl0VkpUMGtpcUhVWFFvN3VRdVBpYW5VY3ZTNkRKOS81R1lERFc1YVJsaFRIanFYZm9QM3ZmcXh5clliRWhGMUM2KzdKOHM5ZlJldnVoZGxzSmkwNUhvTXVBM2N2WDh0eHNpc2o0aU5DOGExY0hZRE05RlRMOFoyUlZEaUFwUlZBbXo0akFOQm5aZ0NnZGZlMEdyT2g4MlBqQVBEMHFZQ3JoeGQ3VnYzSWc4KytSYVhBSUc1ZVBrM2t0UXQ0bGZjbnNGRnJib1NjNU84L2Y2SGp3Rkg0MTZpSExpMkYrL284WG1BNkRxNWZoSCtOZWx3OWZZQzRpT3NBWEQxOWE3cmJFVy9ONC9lUHg5QzBVei9jUEwwNXNQNVd4VVBidmlPNWR1WVEyLzZZVGNYL3hvaUFyRUwzMS9mdms1b1l5NFBQVGFWY2hTb2MzcnlNMFBOSEFUaTBhUW1ITmkzSmt4YWxVc1hGSXp0UnF0VDBHQ2tEMGdvaGhCQkNDQ0ZLeitMcFdmZGk2Y2tKTEo0K2puWVBQY0doVFVzWStmWVBsbTJPNy9pVHRLUTR5M3VQY3VVWitzWnNOdi82R2RYcnR5RGs2QzZHVDVscmRkeUY3ejBMUU9TMTg0U0huR0w0bExsc1dqQ1RobTE2NE9NZndORi9WaExZcURWTk8vVmozWGZ2OHNEZ01aU3ZFbWpaTi90NEM5OTdscUZ2ekFiZ3R3OUdXVjVuSDk5WlNZVURZRElaV1QxN2l1WDlnOCsraGF0SFZvM1d5bGx2V0pZL01uNDZTb1VTRkFyOHF0UkVvVlN4ZXZaa0JyejRrV1didld2bms1SVF3NjdsODNEMTlNYkhQNEFxdFJzUmRmMGl2Mzg4cHNCMFpGZDhMUDNzRmFKRHMxbzFIRmkvaUpiZEJnRlk5ais1YTEyZWZWVnFEZDJHVCtDdjc5OGpPUzdTc2p3eDVpYUpNVGQ1WVBBWWFqZHRCMEN6Qi9wUnZrb050RzZlYU4wODBHamQwTGhvVVdsY1VHdGNVS3JVbU0xbXRpK1pRMERkcG9YL0ljVTlNU3JNaW90K1d1L2tHcDVlcnp6UU1QMTBWS0w2bXpQWGZISnVVOGZUWGZkS2sxb0paeE9TWGVhZXUyNjFycHFIcS83TnBuWGlMeWVuYWI0OGZjWFgxcm9icVJucVQwNWVLcDl6WFNWWEY4TzBGdlhpYkswcjc2SXh2dGNxS0RZNkkxUDEvckVRdjhLdTg5Q29USjhFTjRoSjBodVVVdytmcjJCclhZYlJwSGo5NEZtclVVbzFTcVg1aXpZTm8yMnRBNWpkcm5FVXdQaDlwLzN6V3pkaDMybC9VNjUxczlvMmpsSXFiSy83N0w2RzBWcVYwanp4d05tS2VwTkpVZGgxTTFvM2lIWlhxOHlURHB5dG1KblB1amNQbmF1UVpqQmFOUkg2T0xoK2pKZEdiYksxN3NQZytqSGxOR3JUbE1QbktxVG9DNy91M1JiMVl2MWNYWXh2SDduZ2w2RFRxMnl0ZStmSUJiKzRYT3ZlYmxFMzF0OVZhN1ZPYWNic3BqZnJIN3ljRnVxYVlUTGsrcmtrVHBFNHRmYzRsUmlWR0xYM0dBV0pVNUE0ZFlRNHRUZkRwOHdsNU5odWRxLzh3WEtUdisrdmhSajBPc3Q0QzlHaElkUnNmSi9WZnZyTWRHTENMbE45NUdzQUxKazUzdWJ4S3dYV0p5MDVnVlZmVDhaa05GZ2V5a2FIWGNLdmFrMHVIdDJGeVdoZ3k2SXZjZlB3cHYvWTkvTWNZK2xucndDUWtoQmplZTNzSEg3b3Z1YVB6VE12SE52ZTVycERtc0xOdUZDWUdTcXk5WHJxRFV1WGhiU2tPQTV1V0V6Vk9rMzQ5ODlmU0VtSVFhRlFZRGFiczVyeVBQazZibDVaZngrMkwvMkcwM3ZXTStLdGVYbU9lV3piS3M3czNXaXBjTkNscDdKMzNVSk83ZjZMb1cvTXh0TzNnbVdXaXV3V0RrMDdaYVhaeHorQXFPc1hDZm12NjRkQm40bGFvK1hjL2kxa3BDWFRvdXRBZE9tcHVPVG9hOVRoa2VjczZTbElkdmVPTzlWYUh3T1k4eXgvZitWSkxrU20zSDl5MlppOXJRZDlHejdrWkhMU0hSKzhERHRmd2FWY1pIREZ5dSsvMkpXV0RhcVVkbktFRXpLYlFhYzNjTzVLREQ0eG1TbkxubDEydzJ5Mkxzc1NwNkswM1M1T0pVWkZhWk56cVhBRWhZblQzRFlHZWZoRWVxbzduRnJ5d3FYbWo4MHpyNXI3dE0zdHRwMkxzN204S0t6LytXTnVYRHhCdzdZOTZERGdPZjcrNlNPYWRueUk2ZzFhWWphYldmRE9Vd3lmUEJldHV5ZVExYnFnM1VOUEVubnRQSjBlZllHRjd6MmJwM3REem1XL1RCdkpNeC8rZHR0MFpHK1hjOStjcjMvN1lKU2w1WVd0enl4cU5TdTRVcXVDdTgxMVk5OVpTVmgwZkwzVHkxNE1LZFpFNUVOYU9BRFBmTENRak5Sa3kvdFZYMC9HYkRZeDhPVVpWak0xYUxTdWxqNDZBREUzcmhBZGRwbFRlOVpidG12ZVpRREh0cTNHMjY4eUxxNTVNLzEyclJ3QVhOdzhMTFYwV2pkM0lxK2VSNWVSWmxtZmxoUlB6STNMQVBoV3FrWnMrSlY4WjZtd3RiekRJODlaWHQ4L3dIWVRuMy9YT0c4L285SnlwcExHN3h1NThCQ2xTS0VBcll1YTV2VXJreDZvOTd6WTBxOXkzU014RVRtM2tUZ1ZwZTEyY1NveEtrcWJuRXVGSXloTW5OcWJwTmdJTXROU1VHdTBaS1FtczNmZFFtbzJhY09GSXp1bzNxQWxsMC84aTMvMWVwYktobXcxR3JiaXdQcEZ0T3YvRkpCL0N3ZUE0Vzk5eTI4ZmpMSWFGeUtudEtSNFJyNzlBNDlQKzU2VnM5NGdOVEdPeGRQSDRlcnBiWFhzbFBqb0FqL0htVWlGQTZCVXFWbjhTZDRuK1gvTWVNbnFmY2VCbzJqZVpRRFJZWmZZdHZocm9zTXU0ZTdsUTlkaDR3bTdlSUtMaDNmUXJ2L1R4SVpmNDh6ZWpZUmRPRTV3ejhkbzBLWjdvZEt4ZCsxODJ2ZC8ybXJaaGNNN09MTjNFMG14dDhyL3BlTjd1SFI4RHdEMVdqMUFvL2E5YWRTK3Q5Vit1V2VweUU5MmQ0M2NwTUtoNUdXb2xPcUd0U3JjZmtNaFNvRFdSY1ZKRjFPNUFMVWkyczFnTm1Zdmx6Z1Y5c1JXbkVxTUNuc2k1MUxoQ1BLTFUzdXpiKzBDR25mb3c1NVZQOUpwMEdodVhqNUQxYnBOMlAvWGI4Ukhobkp3dzJLNkRIMHB6MzZ1SHQ3L1ZVanNCV0RvRzdOWit1a0VCcjQ4QTQzV2xaV3ozaUF0S1I1M2IxOWMzYjB3NkhVTW1qRFRaaHJtL3krcjBzTEYxWjFCRTJiS0dBNkZJQlVPT1hRZjhRb0tsWW90djM3Tzg1OHM0Y0toYmV4Y1BvOHhYNnhtM3NSSExOdTVlWllqUGlxTUZsMEhjdCtEdzFHN2FEbTdiek1vRktoVWF2cU9lcHZ0Uytady91QS9uTnI5TnczYjliTHMrOXpIZVdlWUFQanByYXdCSzgxbU14dCsrb2p3eTZjQjJMZHVJYzk4c0JDbFNtM1pybVgzUjJuMTMvU1hHYWxKdUhwNDMvVjNQdnJQeXJ2ZVZ4U3REcFhMcDJ0ZDFMYmJRZ2xSd3BSS0pmVnIraEYzSmtrYmtHU3dOTEdTT0JYMnhGYWNTb3dLZXlMblV1RUk4b3RUZTJJMEdraE5pcU51aTQ3c1dmVWpMbTRlQlA0M1ZzTjl2WWV4NHN0SjFHblJrY28xRzlqY3YySzFPc1NHWDdXOHJ4ZmNtZk1IdDFLMzVRTm90RzRjMlBDN1ZWZnluT1A0NVpROXpwOHR3OTZjYzBmTG5ZVlVPQlRDd25lemFxVThmU3BZL24veW5aOXg4eXpIa3BrdkUzdnpLbWFUQ2EveWxRQlFhMXpvTVhJaVFhMjc0T0xxYnRVdEk3dGlJVDhLaFFLbFNrM2RsZzlRdFU1aktsYXJ6Uzl2UDJtMXpkR3RLemk2ZFlYbC9lMWFNUlJFV2pMWWo4RzFxcVFvRkFxNStCQjJ3OU5kaTBHSjFXQlZFcWZDM3VTT1U0bFJZVy9rWENvY2dhMDR0U2NxbFpwK0w3eG5kVitWVFplWmpsNlhpUzQ5RmFOZWgrcS9ydW5aVEVZRHlmSFJLQlMzdmw3VGpnK3hlczRVam0xYlRkTk9EOUdzODRCQ3BjUEYxWjMxUDMxRW4rZW1XaDAvTGlLVWZYOHRKRGsyYS9EK2xQaG95NndhUUo2Wk1aeUpWRGdBV2pkUFJydzFEdzl2WHpMU2t1ays0aFhVTGxxcUJiV2crNGhYcUZpOUxncWxrdktWYTFqMmNmTXNCMEJBdmFaa3BpWGpYczZQdHJtbXZhelJvSlhsZGV0ZVEyblNvWStsVWlLMzVMaEkzUDhiWUxMM001T3QxdVhYS3FJZ3pic01JQ01sTWQvMXRacTB4Yk9jSDYxN0Q3TzUvdERHUDZ5bTF4VEZiOEwrMC83SDZGVGF5UkNpUUJLbnd0NUpqQXBISUhFcXhKM1RhRjJ0M3Fjbko3QmorYmNrUnQvazhhbnoyTEhzVzVaKy9pcWRIeHRMMVRwTkxOc3QvZXdWbEVvVnZaNTZuWXRIZGdBUWUvTWE5dzk0bGgzTHZxVkd3K0E4RlJuNWRhbUFyRzRWdW93MERtNzRuZlRrQlA2WThSSVZxOWZsd2Fjbm8zYlJBbGxkS3B5NWtpRW5xWEFBRkVvbHZwV3FBVmtETm5yN1ZRYXlCbVRNWHA2ZmpnTkgwWEhncU50K2hxZFBCVXNMQ1Z1MEFiWHpYWGMzWFNhYWRPaFQ0UHJBUnEwSmJOUTYzL1g1VlVRSUlaeEhqeVlCaG9PTHptU1dkanFFS0lqRXFiQjNFcVBDRVRoYW5JWWMyODMySlhNSUN1NUNqNUd2b2RhNDBHLzBPeHpjK0FkL3puMmJSOFpQdDNTdnNIUnBNSnN4NkRKWjk5MjdHQTE2SGhyMVB6b1BIc3VhYjZaUnI5VUQzUC93TXlpVVdhMGdiamVscFl2V2pjcTFHdEt5MnlEY3ZjdGpOQnBZT3ZObHkvcmNMUnpBZVZzNVNJV0RFRUlJbSs2dlY4VndJZE9rTCsxMENGRVFpVk5oN3lSR2hTTndwRGh0M3ZsaC9Lb0VNbURjaDFZdHNoVktKVzM2aktCcHA0Y3NyZEZ6TWhyMCtGV3RTYlBPRDF0YW9sZXQyNFFoazc3azVwV3psc3FHQndhUG9YYXo5dmwrL3VVVGUwR2hvRTd6RHBabEtwWGFhU3NVYmtjcUhJUVFRdGkwNldTb090NVY2ZUtiWWRLVmRscUV5SS9FcWJCM0VxUENFVGhTbkxiOGIvRDgvT1NzYkJneDVWdkxhNVhHaFFFdmZwUm5lM2Z2OGxhVkJ3VlZOaFJtdmJCbXR3T0RDT0ZzOGc2QkkwVHAyaGNTcVU1eVZWcU52Q1J4S3V4TjdqaVZHQlgyUnM2bHdoSFlpdE95SUh0TUJWRjZwTUpCQ0R2eGRidkdVYVdkQm1lWG1abC8xOFhqeDQ5ejhPQkJBREl5TWtvcVNYWkg0dFErU0t6bVQySzA5RWw4M3A3RWFlbVEyQlNpNUpYcENnZUYyVnphU1hBK1pqTm1zNm0wVStHUVRFNGVydDI2ZFdQY3VISDVybCs5ZWpYVHBrM2owcVZMbG1YejU4OW45T2pSbHZjNUx4RDI3ZHZIL3YzNzBlbDBuRDkvM3VxZlRuZXJ0ZUE3Nzd6RDd0MjcrZmZmZituVHB3L0xseSszK2ZudnZmY2VZOGVPNWROUFAyWEVpQkZFUjBmZnk5ZDFXTTRVcHhzM2JtVHUzTG5vOWJlNnRDWW1Kcko0OFdLV0xGbFNaSjhqc1ZxMG5DbEdnNE9ER1RSb0VBQVJFUkhzM2JzWGc4SEFvRUdEQ0E0T3RybVBuRXZ0Z3pQRmFYR1IyQlRDTVpUcE1SdzhNSkpTdHIraTNYSEhhSE4rWEhGN3pqQkYxcFFwVXpoLy9yelZzcFVyVndKWTNkVGxkdW5TSlQ3OTlGTUNBZ0xJek14azFxeFpqQjgvbml0WHJuRDQ4R0ZpWW1LWVAzOCthOWFzNGV1dnY2WnAwNlo4OE1FSFJFVkZNWExrU0JZdVhHaDF2QlVyVnJCbHl4WWVlK3d4MXExYlI2MWF0ZWpWcXhjWkdSbk1uRG1UV3JWcTVibFlWNnZWbU0xbUhucm9JVmF2WHMzYXRXdDU5dGxuaStpWGNSek9FS2ZadG03ZHl0YXRXM242NmFmWnMyY1BrWkdSNlBWNnZ2cnFLelFhamRXMlE0Y09CZUM1NTU0alBqNyt0c2YyOWZYbHA1OSt3bUF3U0t3V01XZUtVWURrNUdSdTNMakJsaTFiK1BISEg5bXhZMGUrMjhxNTFINDRXNXdDbGxqWXVuVXJQajVaVThFbkpDVFF2WHQzQUE0ZlBteTFYYmJzNVRuSnVWTUl4MUdtNzhZcm0xSUpVZVVkb1ZRVW4wcW10TkpPZ3JCajRlSGhYTHQyeldwWjlnMWFlbm82SjA2Y3NEeXRnNnluYm1scGFiejY2cXU0dTd2enlTZWZFQm9heXNLRkMvSHo4N05zMTc5L2Y0eEdJMTI3ZHNYRnhRVzFXczNYWDMvTnhJa1RjWGQzQitEWFgzOEY0SWtubmdEZzIyKy9wVWVQSHBaalZLMWFsY2NmZjV6bHk1Y1RIUjF0bFE2QW16ZHZBakJ0MmpTMFdpM3IxcTByOHhjaWpqWkZWbEY2Ly8zM09YUG1EQUFmZi93eHNiR3hIRGh3d0xKZXA5TXhjK2F0T2Jxekt4eXVYNzlPWEZ6Y2JZK2ZuSndNSUxGYUJKd3hUcmRzMlVKWVdCZ0FjWEZ4dlB6eXl6Um8wQUM5WHMvZ3dZTUpEdzhIc01UR3h4OS9qSStQajV4TFM0a3p4dWk5R0Rac0dILzg4UWNBVHovOXRNMXRKRGFMWGxIR3FVSUIwdEM4WkNrVjl0dHhvVXhYT1BpWWROUXhKeEttOGlSVG9TcnQ1SlJwR3JPUkdxWTBmRTN5OTFUa2I4R0NCWnc1YzRZbm5uaUNrU05IOHVxcnI5S3paMC9MRFZwNmVucWVDb21sUzVkeTQ4WU5BQjU3N0RITDh1KysrNDZtVFpzQzhNSUxMOUMvZjMrKyt1b3JMbHk0UU9QR2pkRnF0YXhZc1lLd3NERG16WnVIcDZlbjVTSWtQMDg5OVJTREJ3L0d5OHVMcVZPbjJ0d21PMzJKaVlsMzl5TTRFRWVhSXF1b3JWMjdGcE1wcTN2WSt2WHJPWHo0TUMrOTlCS0hEeDltenB3NXRHelprdUhEaDZQVDZmanR0OS95N0cvcmlWeTIzRS9WSkZidmpUUEc2ZFdyVnkzTnZRTUNBbmo1NVplWk9YTW1lcjNlNmh5YS9Ub2pJMFBPcGFYSUdXUDBYb3dhTmNwUzRUQisvUGg4dDVQWUxGcEZHYWVlV2pYSkdZYWlPSlFvSkU5WCs3M1hMZE1WRGdDK1poMitoamhNS0RFcHBLcXRPQ2pNb0VKK1czRjNObS9lakY2dnAxMjdkdlRxMVl2cDA2Y3pkT2hRUWtKQ1VLdlZEQmd3QUZkWFY3eTl2Zkh5OHFKY3VYSzR1Ym14ZmZ0MmtwS1NBS2hTcFFybnpwMWp5NVl0R0F3R21qVnJ4bE5QUFVXblRwMTQ2cW1uQURDWlRLU2twT1NianVuVHA1T2FtZ3JBaHg5K21PZUdjZHk0Y2V6ZnY1K05HemRTb1VLRll2bzE3SXNqVFpGVjFBNGVQTWdiYjd6QjFxMWIyYlZyRjh1V0xRT3k0dWpJa1NOczJMQ0JrSkFRR2pkdXpMcDE2NmhYcng2dFdyVzY0OCs1ZE9tU3hPbzljc1k0all1THM3Uk1VS3ZWVks5ZW5ZaUlDTDc2NmlzNmRlckVvRUdEdUhidG1sVnMrUHI2eXJtMGxEaGpqQlkzT1hjV3ZhS00wK3JsdFp3Smx3cUhrdUtoVlZIZTNYNXY2KzAzWlVWTWlRbWwzQk1MTytiTUkxOWtYeUI0ZVhrQldKNHNxOVZxQWdNRCtlNjc3L0xzOCtpamp6Sm8wQ0QrK2VjZjNucnJMU0RyYWNmZ3dZT3BWcTBhclZ1M1p0T21UUVFGQlJVcURaczNiN1k4elhqcHBaZVlNMmVPMVhvUER3OEEwdEtjcDl2UXZwQkl0VG5YeFllenh1bk1tVE10Y1RsdjNqekw4dE9uVDNQNjlHbUdEQmx5VnhVT0VxdjNMbmVjT2tPTUppUWtVSzllUGN0N056YzMyclZyUjl1MmJmUGRSODZscFVmT3BVVlBZclBvMllyVHUxWEpXNHRDb2VCeVZCcnBlaGxNdnJnb0ZGREoyNFhhRmQzdGVndzlwNmx3RU1MZS9UZEZsbjlwcDZNMFpQZEZybHk1TWdCR294SElxbkRJMXJadFcwdC95emZmZkJQSWF2YjR3QU1QOE1JTEwyQTBHcmwrL2JxbHVmcm5uMy9PdG0zYnFGdTNMblBtek1Gb3pCclExSnhQcDhKLy92bkg4bFF3TVRHUjlldlhXNjEvK09HSGdWdDk3NTJWTThScFNrb0tmLy85TjFldlhnVmc4dVRKekprekI1MU94OVNwVXdrS0NtTFVxRkZXK3dRR0J0N1ZaMm0xV29uVkl1WU1NZnJoaHgrU21abkpoeDkrQ0dTMVRMaDU4eWJEaGcwRHlET0d3eGRmZkVITm1qVUJPWmZhQzJlSTB6dHhwemRMY3U2MGYvNWVMdmg3dVdBMG1XVldsbUpnTm9OYUNVcWwvVlkwWkpNS0J5SHNoRE9lalBWNlBVYWprZVBIandOUXUzWnRBTXRGZzFKNWF3Q2MvZnYzczMvL2ZxdjlEeDgreklZTkcramJ0eTl6NXN6aHdvVUxUSnMyallFREIySXdHRGh6NWd5dXJxNUExaE5CVjFkWDB0UFRiNXV1K3ZYcmMvandZZnIxNjRlZm54OExGaXhnMXF4WkFJV2FnYUFzYzRZNDFlbDB6Smd4dy9JK0pTWEZhc3JXbzBlUDVwbkM5WlZYWHJsdDMrSDhTS3dXTFdlSVVhVlNpWnVibTlXeTNPUGY1RnlXbVhscmZDVTVsOW9IWjRqVDNOemQzVWxMU3lNcEtja3lTMFh1Rm81M1FtTFRNYWlVQ3V4M2RBRlJFdXgzT0VzaG5NeUUvYWVkNGtsSDlwT0R6WnMzMDYxYk44NmZQOCtHRFJ0UUtwVzBiTmtTeUxxSXlObTZBYUJYcjE2c1dMR0NGU3RXNURubXl5Ky9USHg4UEJNbVRLQjM3OTRBbkR0M2pnVUxGckI3OTI0YU5teklxVk9uOFBmM3AwMmJObmt1MUhNekdBeVdmcDdac3Z0TDM3eDVrNmlvS0tzNXZwMkpNOFNwcjY4dlgzenhoYVY1K3B3NWM1ZzNieDVLcFpJT0hUcXdZc1VLdnYvK2U5UnFOWFhyMW1YRmloVU1HRERncmo5UFlyVm9PVU9NMm5MNDhHSEx2K3dXTjludjY5ZXZiOWxPenFYMndSbmpORHNPVjY5ZWJWbTJkdTFhQUJvMmJIakh4NVBZRk1JeFNJV0RFS0xFakJzM3p2SmtPREl5RW9COSsvWng5dXhaT25Ub1FMbHlXZFBZNm5TNlBCVU9telp0NHRGSEgrWFJSeC9OYzl6MzNudVBkZXZXY2YzNmRaWXVYUXBnYVRYUnQyOWZGaXhZd0o5Ly9vblpiT2JKSjUra1VxVktCYVp6N05peG5EcDF5dkkrS1NuSk1vRFVsU3RYV0xseUpiMTY5U0ltSnVadWZnYUgwYU5KZ01FbjNmbW1ubEVvRkhUdTNCbFBUMC9Mc3BpWUdOemQzZG03ZHkrelpzM2lxNisrd21nME1tSENCR3JXckltM3QvZGRmNTdFNnIxeDFqaTlXM0l1TFhrU28xbEdqaHdKWk0xWU5XalFJQjU3N0RGKy9QRkhGQXFGWmVCSGdCOSsrTUh5ZXZiczJma2VUMkt6YUVtY2l1SWlGUTVDaUJMajZlbEp1WExsR0Rod0lGOS8vVFh6NTg5bjJiSmxLSlZLUm84ZURXUTFaVXhLU2tLcjFWcnQyNnRYTDVZdFc4YUNCUXVBckp0Q0Z4Y1hBSm8xYTBaQ1FnTGJ0Mi9uMzMvL0JlRElrU05vdFZvYU5HakFqQmt6dUhyMUtqVnIxbVRLbENtRWhvYnk3Ny8vV3BwMFpzc2VGUERJa1NNc1hMaVFoSVFFenB3NVE5ZXVYUzN6ZkI4NmRJZ3JWNjZRbVptSnI2OXY4ZjFZZHVEK2VsVU01WngwS2plejJXejE5S3RQbno1ODk5MTMxS2hSZzUwN2QzTG16Qm5jM053NGZmcTBaWHJDbklLRGcvUDlsNXZFNnIxeDVqak5kdnIwYVFZTkdtVDVsM01NaCt4LzJlUmNXdklrUnJOMDZkS0ZHVE5tMEtCQkEyN2V2RWw0ZURqTm16ZG4xcXhaVmdPZVprK0pDVEIvL3Z4OGp5ZXhXYlFrVGtWeGtURWNoQkFsWnRLa1NmajUrYUZTcVRoOStqUmp4b3doUGo2ZVo1OTlsb1lORzlLOWUzY1NFeE14bTgwRUJBUlk3ZXZsNWNWMzMzM0gxcTFiQWFoVXFSSTFhdFJnNWNxVkRCdzQwTEpkMzc1OU1ScU5IRGx5aE1hTkd6Tjc5bXhXckZoQnYzNzllUFBOTituVHB3K0xGaTFpejU0OWxvdHlUMDlQMHRMU2lJaUlBS0JuejU1czNyd1p5QnE0c21iTm10U3BVNGVnb0NBdVhMakFwVXVYYU5PbURTcFYyZTZWNkt4VHVTVWxKZEd0V3pmTVpqTWFqWWJqeDQvenYvLzlqN2k0T0NCcnJKR0JBd2V5ZlBseTVzMmJ4ODgvLzh5ZmYvNUp4WW9WTGNjb2FCREpuSDN0SlZidm5iUEdhVTRaR1JrRmp1R1FrNXhMUzU3RTZDMDlldlNnUjQ4ZUJXNlRlN3BLV3lRMmk1N0VxU2d1VXVFZ2hKMncvekZtNzUyLy82MHVxN1ZxMVNJd01KQXVYYm93YnR3NEZBb0ZIVHQyNU9qUm8xU3FWSW1KRXlkYXRuM3V1ZWRvM0xneHZyNitCQVVGNGV2clM3OSsvWEJ4Y2VHUFAvNnd6Q1lRRUJCQW8wYU5TRXhNcEgzNzlnUUZCZEc1YzJmQ3c4T1pPblVxTGk0dWZQNzU1N1JxMVlvWk0yWncvUGh4QWdNRDZkMjdOKzd1N293Wk00YnExYXZUdVhObmV2VG9RZTNhdGFsUm80YWxlOGVrU1pPWU5tMGFlcjJlTVdQR2xPaHZWeHFjZFNvM2IyOXYyclJwUTBwS0N2Mzc5NmRGaXhiNCt2clNzV05IZXZUb1FmdjI3VkVxbFF3Yk5veVZLMWNTSFIxdHFXeVlPblVxbVptWmx2N3Z0bXpjdU5IU2dpY2xKVVZpOVI0NTQ3U1kyVWFQSG8yUGp3L0J3Y0dGdWttVGMybnBjTlp6YVhHU2MyZlJLOHBwTVlYSXllSFBkODBmbTJkZU9MWjlhU2RERk1MN0swOXlJVExsL3BQTHh1eHRQZWpiOENFbms1TktPMDMycE4yWWRyNmRKblp5cWtHazlIbzlHbzJtdEpNaDhqSCtrL1dZVjU2N0VaaGdTTWxlNW94eEt1eGI3amlWR0JYMlJzNmx3aEhZaXRQY05nWjUrRVI2cWp1Y1d2TENwZWFQelRPdm12dDBDYVpRM0syeDc2d2tMRHErM3VsbEw0YVV4dWZMR0E1QzJBbG5uQ0pMS2hzY2p6UEdxWEFzRXFQQ0VVaWNDaUdjaFZRNENHRW5uSEdLTE9GNEpFNkZ2Wk1ZRlk1QTRsUUk0U3lrd2tFSUlZUk5Na1dXY0FRU3A4TGVTWXdLUnlCeEtvcUxWRGdJSVlTd1NhYklFbzVBNGxUWU80bFI0UWdrVGtWeGtRb0hJWVFRTm1WUGtWWGE2UkNpSUJLbnd0NUpqQXBISUhFcWlvdFVPQWhoSnh4K3loaFI1dXdMaVZRbjVicjRrRGdWOWlaM25FcU1DbnNqNTFMaENHekZxUkJGUVNvY2hMQVRYN2RySEZYYWFSRGlkaVJPaGIyVEdCV09RT0pVQ09FczFLV2RBQ0ZFbGp1ZElpc3FTY2VSNnlsRUp1a3d5dnhhb3BBVUN2QnhVOU8wbWllMUs3cWlWTnpaYzdZN0NiWFlGRDFIcjZjUW5wQ0pRV0pVM0FHRkF2dzhORFN2N2ttTjhxN2NTWmpLdVZTVUJEbVhDa2R3TCtkU0lZcUt0SEFRd2s3Y3lSUlpWMk15V0hjaWx2Q0VUTGxBRm5mRWJJYjROQU03THlTd0p5VHBqdmN2Ykp4R0plbFljeXlHNjNFWmNvRXM3cGpaRERFcGVyYWVqZWZ3dFR1TFV6bVhpcElnNTFMaENPN2xYQ3BFVVpFS0J5RWMwUEhRbE5KT2dpZ0RRaUxUMEJ2enY0QzlseW15amw2WEdCVkY0OVNOTkF6RkZLZHlMaFZGUWM2bHdoRVU1N2xVaUlKSWhZTVFEaWdoM1ZEYVNSQmxnQm1JVDgxL0JxeDdtU0lyTWxsM3Q4a1N3b3JKYkNheGdIUGV2Y1NwbkV0RlVaQnpxWEFFeFhrdUZhSWdVdUVnaEFPU3ByK2lxQlRVUlBkZXBzZ3E2Q21LRUhlcXVPSlV6cVdpcU1pNVZEaUM0b3BUSVFvaUZRNUMyQWtaeDBmWUc1bktUVGdDbVJaVDJEczVsd3BISU5OaWl1SWlGUTVDMkFtWklrczRBb2xUWWU4a1JvVWprRGdWUWpnTHFYQVF3azVJeTE3aENDUk9oYjJUR0JXT1FPSlVDT0VzcE1KQkNEdHhKMU81Q1ZGYUpFNkZ2Wk1ZRlk1QTRsUUk0U3lrd2tFSUlZUk5Na1dXY0FRU3A4TGVTWXdLUnlCeEtvcUxWRGdJSVVwVTZQbGp0OTBtNXNhVkVraUpiVWFESG9NKzd6Umsrc3gwVENaakthU285SlRWS2JJaXJweTFlbTgwNkltNmZyR1VVblBuSkVhdE9VcWNtazJtTzlvK1BqS00yUENyVnN2Q0w1MjY2OCtYYzIvcGNaUVlMU3B4RWRjeDVzckxzQXZIU3lrMWVlblNVd3U5cmRHZ0p5RXFyQmhUWXorY0xVNUZ5WkVLQnlGRWtVaU11Y214YmF0dXU5Mk9wZDhBY0h6SG4xdzdmZERtTm12bi9ZL3drRk5zKzJOMm5vdVdPeFVYY1ozd2tJSXYwcy9zMjVUMXdteG0xZXdwZVc1SUU2TEQrZlg5NTlGblp0eFRXaHhOV1owaWE4dHZYMWk5TitneTJUai9FL1M2MHNsZmlkRjc0eWh4dXVEZFp5eXZjOGJhVDI4Tno3T3QwV2hnODhKUFNZNlBJaU0xQ2N4WkhmN1gvL1FSa0JXelI3YXU0TXFwL1haNzdsMys1YVE4eTdZdm1VTlNiRVRlamN0NFhEdEtqQllGczluTTN6OThRRXBpck5YeWs3dldFWEowVnltbHl0cUM5NTR0OUxaeE42K3g2dXZKSkVTSEYyT0s3SU16eGFrb1dlclNUb0FRSW91alQ1R2xVbXM0c1hNdDd0NitITnp3QjBybHJmcE1rOG1FVXFsaytKUzVsbVcxbXJSbHpUZFQ2ZW5oUmVXYURmSWNyMnJkSm9TZVA4cTFjMGVvM2JTZFpmazNyL1RIeTdlaTVYMXlmTFRWZTRETTlGUkdmYklFZ05QL2JxQnlZSDBXVHg5SFVsd2tuajRWVUNwVk5HcmZtK1pkQmdCd1pQTXlHclhyeGVFdHkwaExpbVBIMG0vUXVuc0JVTGxXUTJMQ0xxRjE5MlQ1NTYraWRmZkNiRGFUbGh5UFFaRWNVY29BQUNBQVNVUkJWSmVCdTVjdmtIVURvWFh6QUNBK0loVGZ5dFV0YVhueW5aL3Yvb2N0UmZ0Q0l0Vm1WNldMYjRiSmN1Zmg2SEdhMDVLWjR5MnYwMU9TV1A3NVJKUXFGUUE5UnI2R1g5V2FMQ3pFaFdudS9KVVlMVm01NDlRUlluVDlqeDhSMkNpWTVsMGVzYmwrejZvZnFkVzBMVFVidDJISHNybDRsNjlFeSs2UFlqS1oyUC8zYjV3LytBKzFtclFsS0xnelFMR2RlNnZXYnNTS3I5NndXdCtrWTErT2IxOE5RRXA4Tko0NVlqdG5IR1drSkZwZXI1eVZkWXlNMUdRaXJwN0R4ZFVkQUlWU3ljRHhuNVQ1dUM3cjU5S2NycHphajM5Z0VPVXFWR0h4OUhHVzVicU1OR0xEcjNKd3cySUFxdFZ2UWFkQm8rLzQrT2twaVN5WitmSnR0M3Y2L1FVQUxQL2l0VHpyOUpucGVaWTM2OXlmb09BdUxQdjhWWFFaNmRiYjZ6TDU2L3YzeUpscmZaK2ZobStsYW5lY2ZudG1LMDZGS0FwUzRTQ0VuZmh2aWl5SEhVVEswNmNDL1Y1NGwzTUh0Z0l3Zk1wY0VxTEQ4YWxZbFVVZmpjbXp2YmRmSlhvK09RbVQwWkJuZlhwS29tVlp5TEU5VkE5cWprYnJCb0NMcTd2VlJlUVBrNGZtdWFqOFlmSlFBRXdtSStFaEora3c0Rm5xQlhkbThmUnhESDF6TmtwbDFrM2xvby9HOFBqVWVRQkVYanRQZU1ncGhrK1p5NllGTTJuWXBnYysvZ0VjL1djbGdZMWEwN1JUUDlaOTl5NFBEQjVEK1NxQkFDeDg3MW5MaGZ6Qzk1NWw2QnV6QWZqdGcxR1cxNFc1WVhVa2poeW5PNWZQSS9UOE1aTGpveTE1djN2VkQ3VHEvaWp1M3VVeG0weHNXZlFGblFhTnh0WERHNERrdUNoZW5MVXUzMk4rTTZGZm5tVVNvNlhMWG1QVW9Ndmc0cEdkMUdyU2xwdVhUOU54NFBNMnR6dSs0MDlDanU2aWNZYys3RnI1UFdtSmNaemR1NG5BeHZkaE5PalJ1TGd5NVBWWnVHamQyRGgvQm4yZW0xcHM1OTRoazc2MHhOOVBidzNudVkremJoYWJkMzZZNUxoSTF2ODhuU0dUdnJydGR4ODBZU2FiRjM3R2dCYy9JalV4bHEyTHZ1VGhGejlDcFZJN2JWemJhNXplcTZOYmx0TjErTXRjT0x5ZFFhOThpdGJOZ3kyL2ZrNWdremJVYTlucG5vL3Y1bG5PVXBsUUdJTW5mczdTejE3SnN6eG5OeDJsVWtWUWNCY2dxMVZOZG1Vd3dPNVZQOUNnVFhjcUJOUysrMFFMNGVTa3drRUlPK0hvVTJURlJWeW5mS1hxM1Avd00xdzV1UitBZGZQZVllVGJQK1M3VC9iVHRld0wybXkvZlRDS1lXOThqVXB6YnkzN0xoMy9Gd0NsU2sxY3hIV1M0aUpaTWlQcnFmYXdOK2RZYlZzcHNENXB5UW1zK25veUpxT0JRNXV5TGppaXd5N2hWN1VtRjQvdXdtUTBzR1hSbDdoNWVOTi83UHQ1UGkvN29pWWxJY2JtQlU1WjRNaHgrc0RnckJ1cDN6NFlaWW01U2pVYmNQU2ZsWFI0NUhtT2JWK05XcU8xVkRhVUJJblJvbWR2TVJvYmZwVkx4L2VnVW1zNGYvQWZUQ1lqYWhjdEcrZlBBTEtleEdjL0NhN2RyRDExVzNaQ3BWTGg1dVdEbTBjNVhEMjlxZHV5RStHWFRxTldhMmpaYlJBS3BaS0VxQnNreDBXVjJybjM0cEdkTk8yVXQ4THQrdG5EN0ZuOUV5bngwU3llUG80YURWc1JlZTBDU2JHUnJQanFkZEtTNGxHcTFLeVo4eGFRVlJuaGpIRnRiM0ZhRkVLTzdjYkhQd0JYZHk4T2JsaE03YWJ0Q1QxM2xOaWJWK24yK0N2b010SllQZWN0K3Ivd0xtNWVQaVdXcnR5VllqOU1IbHFvaXJLMHBEaE83ZjZiVnQwSEYxZlNoSEFLVXVFZ2hKMllzUCswL3pIdXZmYS90QnpidGdwZFJobzlSK1p0dnBoYjFQV0xiRjMwSlFsUk54ajc1Wm84NnpWYU4vVDZUSnNYdmZxTU5LdW5jcm5mWnpPYlRCemZ0dHJ5L3VLUm5YUi8vRlhxdHVqSXd2ZWVSYUhNTzRSTldsSWN6M3o0MjIzVC84dTBrVGFYWjEvQS9QYkJLTXRyZTMvS2RxY2NQVTV6V3Y3RlJJd0dQU2FUaWJDWjQ0bVBETVBicjdLbHEwWDJrOUk3SlRGYXV1d3RSaU91bk1YZHl3ZUZVc1g5QTU1bDJ4K3plWGpjaDFTc1ZnZklham1RczhzRFpJMHpvbEpyTE84MVdsY0d2UGdSRVZmTzh1c0hvMUNwTlJoMEdiVHFNYmpZejczWnNadVpuc3FpajhZd2JQSWNGQW9GRnc3dklEVXhGbzJMbGhvTmd5M2RKR28wREtaR3cyQisrMkJVbnUrVkgyZU1hM3VMMDZKdzllUitJcStkWi9Fbkw5THppZGZRWmFTeWJjbHMrajQvRGFWU2hjYkZGZDlLMWRpMDhGTUdqUHNRazhsNFI0T3AzcmgwaW45K24xWG83YnVQZUlXOTYyNjFoa2lLalVDaFVPSmR2bEpXeFpUWmpObHN0cHhyczJQbjV1VXovTFA0YTVMam85QzZlN0ZxOXBROHg4NWRXU2VFeUo5VU9BZ2hpa1RYWVMremUrWDN4RVdHWmkwdzUvLzR4cjlHUFlaUG1jdjgvejBGWUhtNlp6SWFVS3JVcUYyMFpLYWw0UHBmWDk1c1pwTUpqYXU3MVIvNkh5WVB6Zk9ILzRmSlE3bHdlRHRWNnpRbTlQeFJESG9kSVVkMzBiTHJRSkxqb25EUDU4bks4TGUrNWJjUFJ1SHU3V3R6ZlZwU1BDUGYvb0hIcDMzUHlsbHZrSm9ZeCtMcDQzRDF6SG9pbm4yam1oSWZiVFUrZ0tQcTBTVEFjSERSbVRJelJaYlJhQ0QyeGhYU1U1UFk4TXQwQmsvTUdqenkzelUvRTlTNkt4VUNhdDN6WjBpTWxqeDdqOVBNakRScU5XbkRvVTFMOGZFUG9HWFhnWmJLaHZ6a3ZnSFB2dEgycTFxVEhpTW5XcGFiVEVZVUNtV3hubnR6ZHFuSWZuM3V3RlpxTlczSHFkMS9FWFBqQ2xkUEhhREhFL2xYZUh6LyttQXFWTE51a2g0ZGRva1hQbDBCbFAyNHR2Y1lMU285bm5pTkd4ZFBjUEhJVG1vMERPYmdodCtwSHRTQ05kOU1SYVhXa0phY1FJV3F0VWlLamVEcy9pMkVuanZDeFRzWVNQTEZXZXNzM1NuTVpqUGZ2VGFRTVY5a1Zkck9mZlZoeG4zNVo1NTlxamRvU2R6TmE1emN0WTdxOVZ2UXBFTWZBQ0t1bk9QNGpqVTBmYUEvOVZ0M3RkcW5TdTFHdE9remdoTTcxL0x3dUEvUXVManl3K1NoVmwwdHlpSm5pVk5SOHFUQ1FRaFJKQlFLQlowZWZjSHlYcGVaYnZXRXJpRFpUOEd5bjRodFdqQ1R0S1I0eWxXb1lyV2RRWitKU2xXNDAxYjVLb0VFTnJxUDBQTkhPYnhwQ2JXYnRXZk4zR240K2xlamNxMUdOdmR4ZGZmQ29OY3hhTUpNbSt1ekw5SmRYTjBaTkdGbW1laEhYSkQ3NjFVeFhDaERVMlQ5OWYxN3FOVXV1R2pkNkRwMFBFdG1qc2RzTmhONzh4cWg1NDlhYmF0MTgrU1I4ZFB2K0RNa1JrdWV2Y2RwcSs2UFdsNHJsU3BDanU1aS85KzNLaE55ZHFuSXpxdU10QlRMUUlzNUhmdG5KUzI3RFNJMU1aWjlmLzJLTGkyRlBzOVBLL1p6YjA3NnpBeE83UGlUUjhaUDU5VHV2MmpUWndUTHY1eEV5TkZkMUMyZ2o3NnRGanZaeW5wYzIzdU1GcFc0aU90cy9mMHJXbllieEw1MUMyblJiU0FhclJ2WHpoN2k2ZmNYOHN1MGtReDVmUmFwaWJHNGVmblFzRjFQZWozOTVsMTlWbVo2Q2hwWHQwSnR1Mi9kUWt3bUl5N3BxYXljOVNhWjZhazA2ZGlYRG84OFQzSmNsTlcyMlMwdU5pLzhGSTl5Zml6OU5LdUxUczZXYWxYck5LYnJNUHVyMkxwWHpoS25vdVJKaFlNUW9zanNYYnVBeWpYckExa1hIdms5cmNwTmw1Rm1hWTRMNE8xWG1hVFlDS3JVdHI3cFNrMktSNWVaWHFqbTZqbWZJQVkydmcrL0tvRTB2cjhQaXo4WlIvOHhlZnNBNTJUclFoL0ExY1BMNW5MSTI5Lytkc3NkUWZZVVdXVmx4T3FIeDd3UENnVy9mVEFLcmJzbkE4ZC93cXJaVS83UDNuMUhSMUcxQVJ6K2JVazJ2ZmNBZ2RBVVFna2dIVVNLU0pjaVNCRXJpbGl3ZnlwMlJSRUxLZ29Jb2tnUjZVcVIzbnZ2UFNHRUV0SjcyYjdmSDV0ZHNzbW1RY3B1dU04NW5MTTdNenN6Rzk3Y3pMeHo3MzBaKzlGdnVQc0VjdVhVZm1KT0g2REg2TmZ2K0JnaVJxdWV2Y1ZwNFJzc2EwTXFuRnpjTEc2K1RUMGN0Rm9OMnhiL1NPelp3elRwK0FpUmc4Y0JsZHYyYXRSS1VtN0dvRkdyV1AvYkY3aDRlQlBaWTZqNWMxS1puQjZqWG1QMXpJOEliZGdjWnpkUDgyZDFXZzE2blE1UC8yQUd2ekxGNHRnRkt4aVkxTlM0dHJjWXZWUHBTWEVFaFRVbUx6c1QzK0F3SEoxY1NFKzhpYXVucjhWMmhkL2ZpZVFiVi9EMER5MTJ2VElueXh3M25ZZU00OUxSbmR5OGZJcVczWWR3Zjd1ZVNHVnk4ckxTMkxOcURoS1pqSWFSWFZEbFpwc3Jua3o0WVkzRi9xejFWS3RwN3BVNEZhcWVTRGdJZ28yb0NTV3lZazRmb0hHYmJyVHRPNW96dTljaGtValJhdFMwN1R1NjJMcnZwM2V2eFVIaHpIMXRlNWlYK1liVUpTSDJFbzBmNkU3czJjTUVoemZCMGRtVjVCdlIxRzdVa243UGYyVGV0cmp1NmdXWkpraTdGWE1lRDk4Z1F1bzNCY0RGbzN5VFZqazZ1YkIrN21UNlBEdkp2RXl2MDVJYWY1MEQ2K2FUbFpJQVlKNHN6YVNzNDVodFRZMHI1U2F4UFB2YzdBeDhnOFBZKzgvdjFMNHZrdE83MTVaNm8xOGFFYU5Weng3TFlwYW11QjRPT3EyR2dOb042REwwQlJ3Y25UaXk4Vy9hOUg2ODB0cGVGdzl2TnZ3eGhYb1JiUm53d2lkb1ZFcWlUdXloWWF1dUZ2dnlEYWxMeTI2RHlFcE5SQ0tSY3ZYc0liTFRrMW53MmJQMGZ1cGRNcEp1OGVmSFQ2RndjU01qS1E3LzJnM0lURTBvODgvRDN1TzZ4cldseFFodjFwNncrMXVUZENPYWhLc1h5VTVMSnZyRUhnTERHbHRzbDVlVnp2YS9wOU4zM0lkM2ZLd1RPLzRodkhtSFl0ZXYrT0Z0SG4zNVMzUmFOWDlOSG85T3I4UExMNWl6ZS85ai8rby84QW1xZzRQQ0NTZFhENDV2WFlGM1FDanF2Rnk4QWtLdEpvZ0xKNDRIalA4VUQ5L0FPejUvV3lUS1lncVZSU1FjQk1GRzJIdUpyTlQ0YStoMVdueUM2aEIxWWk4cHQ2N1NkZGlMYlBwektrMDdQbUljZDJ3d29OUGU3cTJuMDZvNWYzQUxqNzc4cFhuZGxaUDd5RXhKNFBxRll3QWMyN2FDYm41Qk9EcTdjdUhRVnVyYzE2ckU4OUNvbFVna1JTL2xOR29sdTVmUG9uUCtFMEdneUJNM2srSzY5WUt4YTY5YW1jdmhEWCtSbDVYTzMxKy9qSC90Qmp6eTFMdklIUlVBNVpvc3pkN1llNXpxTkdwemZIajVoeERaWXlnSC8xdkk2ZDFyMGV1MEhOMjhsSWF0dWhKYzczNXpnc0xVbmJzc1JJeFdQM3VQVVNqVXc4RmdZTjdIK1VNS0ZNNUVkTzRIUUc1V09wZU83aUM4UmNmS2EzdUhUK0NKajM0emYwNnJWbEdyY1V1cjV4eVpQM1FrSWZZU3Fyd2NocjcrTFg0aDlaQklwUXg3NHp1MkwvbVpmczkveElwcGJ6UDQxYTlSSzNQWnMzSTJMUjRhakx1M1AzQnZ4WFZOaU5QQzlxeWN6WlhUQndtcWR4OGg0VTJKdjNxZVU3dldNUFQxN3dEanNCcTlUa3QyZWpKNU9abDNkQXl0V3NXdTVUUEp6VXlqUmRjQjV1VlNxUXlkUm8zTXdSRlZYZzdxdkd4Y1BYMVFLM1BwUFBRRmJsNCtSZnYrWS9Id0RlTDNTYU1ZL3ZhUG5OMjdudFQ0YTdUdTlSaGVBYlU0c1BaUFF1bzM1WUZIUmhVNTdyM1F3MEVRS290SU9BaUNqYkQzRWxsSjE2TUliOTZCRGZPbW9OV29HZlRTbHppNXVoTVExb2lUTy83bDJOYmxwQ1hjTUhmVnpVeEpRQ1ozcE9lWU4xZ3g3UzF5TTlOdzl3bmd5cW45MUdyY0VqY3ZQNjZjM0VkMldoSWV2a0ZrcHllVEduK04zays5YTNGY0IwY25BRFl2K0piWXM0ZlI2M1UwYU5uWllodURYcy9XaGRNSURtOUNXTk1IQU9PVFFuVmVEbHFOQ29sVVpyRjlhV1hWSEJYT0JOVzduOGp1UTNEeDhFR24wN0owNnF2bTlZV2Zzb0h0UEdtN1cvWWNwenVXL2tMVThkMDBiTldWNUp0WFdEZjdNeng4ZzJqUzRXRWF0ZTZHVHFmbDNMNE5iSnczaGVaZEI5Q3E1Mk5JcE5JU2E3N1BlSDJnK2JXSVVkdGd5ekdhbVpMQXV0bWZXaXdyT0ljRFdQNC83Ri85QjhseFY4MlQyb1hVajJEK0owOGpsY25SYWxSRWRPNVh5VzJ2NVZ3T3BodjdrZ1NHTlNJd3JCRmdyTHh5ZXZkYUpCSUpuUjU5RmljWGQ0TEQ3K2V2eVM4Z2QxVGc2T3lLVzRIdTlmZFNYTnR5bk42cGR2M0cwbm5JOHdEc1dmVWJNYWNQME8vNWovSHlEd0dnYmtRNy92cnlSYlFhRmExN0RTLzMvbE52eGJMMjEwOElER3ZNb3k5TnRxaW0wdmlCN2l6NmNqd09qazVvMUNwYTlYeU12T3dNMXMrZFRNTldYZWsrY2lJYjUwMGg2VVkwd2VIR0htUk5PL1VoTXlXQlkxdVdrWmVkeWZrRG14bitkdG1yWUFpQ1VEWjIzNk9yeFdPekRQTmZMTDVMbFdBN1BsdDVta3NKMlIxUEx4dS92ODJRbVhIRFQyZmRXWHE3aGxyVTByM3hpYVZGdS9GWjgvdWVXNVY4Tm5mSVlFQ1ptNFdUcTBlWk5zL0xTc2ZaM1l1TTVGdDQrQVpaUFBYTlRJbG56YXhQOEF1dFIrLzhNYytGeHh0Yk83NEJMUGF6Wk9vcjlIcmlMZmF0L29NK3o3eHZ2a0RScVBKWStzMUV3SGloMHFiMzR3QmNPYlcveEc2YXBhMjNONDlFK0JEaVpmMG00cFVwNnpHc3ZIQXpMRjJiYlZwVzFqaTEyUmpOWnpBWTBLanlyTWFUVHFjdDg4U1BoWWtZclJ6OW12c1M2RkcwVEM0VWpWTmJiVXROd3g4cVJTVzN2Y1c1ZGVWY2tibDJDaDlIcTFIajdsUDZnM3g3ait0N3RTMHRUblo2TXM3dVhuZmNsbHBsTUpCMEl4ci8yZzN1WWhjR3F6M01BR0xPSEtSZVJEdXI2L2F0L29PT0E1Kys0K1BhaXZLMHBkWnNiT1RxbGVBbTczUm15UXZSTFI2YlpWZzE0Nm5LT2xXaEFyMzQ4VXB1SktVMVBMdnNwYWpxT0w3bzRTQUlRc1dSU01wOHdRdmduRi82ejlxTTZCNitRVVc2TDVaNEk1ZC8vTUtYRWFZWnkvdS84SW5GY2dlRk02TS9tRjFrRjZWZDBOcnlCVzlGcThrbHNpUVNTYkh4ZERjWHlDSkdxNTY5eEdtbEpSdWcwdHZlNHBTVWJDaDRuTEtveVhGdEx6RmFrZHk4L0NwK3B4TEpYU1Viakxzby9sbHJjY2tHb0VZa0cwcHpMOGFwVURXS3IxRWtDSUlnM05NNk5neldlb29TV1lLTkUzRXEyRG9SbzRJOUVIRXFWQmFSY0JBRVFSQ3NNcFhJcXU3ekVJU1NpRGdWYkoySVVjRWVpRGdWS290SU9BaUNqYkQ3Q1ZXRUd1ZEFWSUk4czlERmg0aFR3ZFlVamxNUm80S3RFVzJwWUErc3hha2dWQVNSY0JBRUc1RmZJa3NRYkpxSVU4SFdpUmdWN0lHSVUwRVE3aFVpNFNBSU5xSW1sc2dTYWg0UnA0S3RFekVxMkFNUnA0SWczQ3RFd2tFUWJNVEVnMmRMcnh1V1QxckNMTXVDVUI1eWFmbGlxYXh4V3Q3OUNrSkpaT1ZvODBSYktsUUgwWllLOXFBOGJha2dWQlNSY0JBRU8rVGxJaXJhQ25kUElnRnYxK0pqcVdkRXFOWXJUMzlISmJMODNjVXdVS0ZpU0NRbHQzbDNFNmVpTFJVcWdtaExCWHRRbVcycElKUkVKQndFd1E2MXFPVmEzYWNnMUFEMS9aMXhrQlgvWitCdVNtUzFxdU4yeCtjbENBVkZoTG9pbHhYL1ZPNXU0bFMwcFVKRkVHMnBZQThxc3kwVmhKS0kxTDRnMktGNi9zNDRPa2c1ZVQyYnBDd05PakVZVkNnamlRUThuT1EwRFhXbFVhQnppZHVhU21SNUsvWHE4aDRuME5PUi9pMzhPQjZiU1h5bWlGR2hmQ1FTOEhhUjA2eVdPL1g4RkNWdWV6ZHhLdHBTNFU2SnRsU3dCMVhWbGdwQ1NVVENRUkJzUkhsSDFZVjZLUWoxS3ZtUGh5RGNqUU5SQ1hKRG9ZdVA4c1JwZ0xzRHZTTjhLK0hNQk9HMnduRXEybExCMW9pMlZMQUgxdUpVRUNxQ0dGSWhDRFpDbE1nUzdJR0lVOEhXaVJnVjdJR0lVMEVRN2hVaTRTQUlOa0wwa2hUc2dZaFR3ZGFKR0JYc2dZaFRRUkR1RlNMaElBZzJvanlsM0FTaHVvZzRGV3lkaUZIQkhvZzRGUVRoWGlFU0RvSWdDSUpWb2tTV1lBOUVuQXEyVHNTb1lBOUVuQXFWUlNRY0JFRVFCS3RFaVN6QkhvZzRGV3lkaUZIQkhvZzRGU3FMU0RnSWdpQUlWcGxLWkZYM2VRaENTVVNjQ3JaT3hLaGdEMFNjQ3BWRkpCd0V3VWFVdDVTYklGUzJBMUVKOHN4Q0Z4OGlUZ1ZiVXpoT1JZd0t0a2EwcFlJOXNCYW5nbEFSNU5WOUFvSWdHT1dYeUNyekpGSkhZN09JU3N3alQ2MUhieERUWFF0bEk1RkljSlJMQ1BSd3BGdGpMK1RTOGwzMmxpZE96OXpNNGZ5dFhISlVPaEdqUXJrNU9VZ0o5VkxRcWFGbnVlSlV0S1ZDVlJCdHFXQXY3clF0RllTS0lubzRDSUtOS0UrSnJKUFhzemw1UFZ0Y2ZBamxaakFZVUduMFhFdFJzdmxjV3JrL1g5WTR2WktrNUZCTUpsbEtyWWhSNFk0b05YcWlrL0xZZFNtalhKOFRiYWxRRlVSYkt0aUxPMjFMQmFHaWlJU0RJTmlJOHBUSXVweVFWNW1uSXR3amJxV3J5RlByeXZXWnNzYnA2WnZaZDNST2dsQlliRW9lU28yK3pOdUx0bFNvYXFJdEZleEJlZHRTUWFnb0l1RWdDSFlvUzZtdDdsTVFhb2lNdk9Jdmt1K21SRlpham9oUm9XSVlESkNsckp3NEZXMnBVRkZFV3lyWXVzcHNTd1doSkNMaElBaDJTSFNxRkNwS1NWMTA3NlpFbHVqNksxU2t5b3BURWFWQ1JSRnRxV0FQS2l0T0JhRWtOWDdTeUZ6a3hNbGN5WlE0b0plSWlWSXFnd1FESGdZTklicGNYQTJpblJLRW1zSlVJc3RicVZkWDk3a0lRbkZFbkFxMlRzU29ZQTlFbkFxVnBVWW5ITElsY2k3SXZhdjdOR284QXhJeUpJNWt5QjFwcE0zQXd5RGFxVHNoMG1HQ3JUa1FsU0EzRkxyNEVIRXEySnJDY1NwaVZMQTFvaTBWN0lHMU9MMGJXVW90TWNsSzBuTTE2TW96bTY5UVprNXlLYUUrVG9SNks1RFo4SVAxR2oya0lrN3FXdDJuY00rSms3cFU5eW5ZcmZ3U1dZSmcwMFNjQ3JaT3hLaGdEMFNjQ2pWWldvNkdJMWN6U2NsV2kyUkRKVkpxOVVRbjVuTHlXcFpORHhHczBRbUhiS2xEZFovQ1BTZEhVcU03elZRcTBSNEw5a0RFcVdEclJJd0s5a0RFcVZDVFhVMFJGWUNxVWthZWxveGMyNTFndGtZbkhQU2l3MXFWTTBna2lJNkNkNlk4cGR4c1FWckM5V0xYWmFZa2xQcDVuVmFEVmxPMDE1NUdsWWRlWDc3eVlyYWdwbjJmNHRoTG5NYkhuTGQ0cjlOcVNMeDJ1WnJPeHZicGRMWjdvVkpldGhxakJuMzV5dEdsSmR3Z0plNnF4Yks0NkROM2ZQenJGMCtVdWszeXpaZzczdi9kdWxmYVVCTmJqZE9LZExjeGw1VnEyUW1rTE5jVzVYSDUyQzZMOTJwbEx1bUpOeXYwR1BlcXJCS3F0Z2lWSXpQUGR1ZlJxOUVKQjBFUUtzL3lhVzhWdTI3WmQ2K1YvR0dEZ1ZYVDN5dHlVNWllRk1lQ3o1NURvMUpXeENtV0t2cmtYcXVKazBXVHg1ZnBuNW1OZkorS1pzOGxzcllzL043aXZWYXRZdU84S1dqVUZmdC9rWG9ybGw4bTltZnpnbSt0cmw4MzV6Tm12RDZ3UW81UkZocTFFbzFLV2E2WXk4MUs1Ni9KTDZES3piN1RVNnhXOWhLbmYzN3l0UGwxd1RpYysvN0lJdHZxZEZvMnovK0dyTFJFbERtWnhucDJ3UHE1a3dGalBCL2J1b0tZTXdmSlNMN0ZpZTJyU2ozK3pxVy9BSEJ5NTJwaXp4NjJ1czJhV1I4UkYzV0c3WDlQUjJmbDVyK2dEYjkvVmVveEMvcmpnekhGcjZ5aGJhaUp2Y1JvV1ZWVnpLMmEvcTdGKzJYZnZWN2k4YkxTa2xnMyt6T3JpU3RyZGkyZmFmSCsydm1qYlBqanEySVRYSEhSWjltNmFCcGdUSkNaekhsM1JKbU9aK3NxTWs1MW9ycEtsYlBsbjduby95NElnb1VqRy8vbTRwRWRhTlZLVkhuWnVIcjZtZGYxRy9jQlhnRzFMTGJmc2ZRWGJrV2Z0VmlteXN0aDhWY1RpdXg3NUhzekFEaTZaUm01bWFuc1hQb0xDaGQzQUlMcTNVL3lqV2dVTG00cy8rNTFGQzd1R0F3R2NyUFMwS3FWdUxnYko0RFZxSlVvbkkzenM2VEZYOGM3cUxiNW1HTS8vdDNxZDVyMTVtQTgvWUxKU0w3Rjg5OHNSeXFWQVNCM1VIRGg0Qlk2REh6YVludWRWbTNlMTVXVCs5Qm9WRFJ1ODVERk52TS9mY2I4dXFxL1QxWHAyREJZZThuT1MyUXRtZnFLK1hWZWRpYkx2M3NEcWN6NC85OXp6SnY0aHRTMStMOHNUa24vRjFLWm5LdG5ENk5XNXVMb2RIc2VtOXpNVk9JSy9XNVV0bmtmamlXZ1RrTVNybDdrK1crV00rK2pKODN4WlpLUmZJdG52MXFNZzZNVE9wMldqZk9tb016TjVwK2YzN1BZVHFmVm9zckw1b2tQZjBQdXFLaktyMUV1OWhpbjYzK2JURmlUMXJUbzlxalY5WHRYL1VhOVp1Mm8yN1F0TzVmTndNTW5rTWdlUTlIcjlSejhieUVYRDIralhrUTdHclYrRUlCVHU5Ymc0dUhONFExL0k1WGVmcGFrMSt1UlNxWG10aGVnWGtRNy92MWxFcjFjM1FtcWUxK1JZNGMwaU9ENnhlUEVYamhHZUxQMkFNeDZhd2crUVhYUXFQSVlQZWxYQUZKdXhRS3crS3NKU0dVeTBoSnZNdjdibFhmMDg2aXBiYWlKUGNab1NXUnloMHFQT1dzazB1S2ZrNnFWdWZ3MzUzTWFQL0FRY2dmSFl0djFFVy8vaE1MRnplcTZCaTA3YzJ6TGNwS3VSeE1ZMXFqSStwalRCL0R3RFFTTTF6Nmg5U080cjEzUFlzL0ozdFMwT0JWc2gwZzRDSUpnb1UzdngyblQrM0dPYlZtR2c4S1pabDF1UDFtZDk5R1RQUFhabnhiYmR4ditVcEY5ekgxL3BNWEZSa0VKc1JlSml6ckR5UGRtc09uUHFkemZ0aWRlQWFFYzM3YVNzQ1p0YU5hbFAydC8vWVN1dzhiakV4d0dHRy91VGZ1Yi8ra3pqSGhuT2dBTFB4OW5mbDNTVGFPblh6QWozNXZCNHE4bWtKbVN3THJabjFtc3YzTDZvUG4xNkVtenpLOVQ0Nit4ZGZHUHVMaDdjM3JYV3ZQeXRuMUhWK3YzcVNyMldDSnIxL0paWEw5NGdxeTBKQlpOSHMvb1NiUFlzMm9PclhvTXhjWERCNE5lejVaRjM5Tmx5UE00dVhvQXhtNjdMLzI0dHRoOWx0YTd3R0RRNHhkU2o2amp1Mm5Tb2JkNStZVkRXL0VQRFNmdVN0VWxIZHk4L0JqMDBtU0xoRi9CMzBXZFZzT2l5ZU54Y0hSQ3ExR3pjZDRVZklMcW9OZnBhTk5yT0dGTkh3QWdJZllTTzViOFRKdUhSOWgwc2dIc0owNjFhaVdYaisyaVhrUTdibDA1UytmQnoxbmQ3dVRPMVVRZDMwM1RUbjNZdlhJMnVSbXBuTisvaWJDbUQ2RFRhbkJ3ZEdMNDJ6L2lxSEJtNDd5djZmUHNKUHEvOEFrWERtMEZqUC9mNlVseGVQbUhXUGJFeXVmaEcwaXZzVytoMTJtTHJNL0x6akF2aXpxeGw5cU5XdUNnY01iVE40amhiLzNBa3FtdmNQbm9UbzV2WDBWV1dpSkx2elgyWmh2eHpuUnp6T1ZtcHJGODJwc1crelhvOWVSbFp6RC9rNmVoMEV6cXZaLzZYNDF0UTAzc0pVYkx5czNMcjFKamJ1dWlIMGk1RlV0T2VncUxKbytuY1p0dW5ObTdIbVYyQnZNK2VoSUFpVVRDazUvT0F5QW5JNVYxY3o2alFXUVhtbmJzQTVTY0pONys5M1Rpb3MraXlzdGgwZVR4cVBPeWNWQTRtOWR2bnYrTitiVkdsY2ZUWHl6RVlEQVFkWHczZzE3NkFnd0dibHc4UWV1ZWo5M0JUODkyMWJRNEZXeUhTRGdJZ28yd3Faa3ZEQVl1SE5xS1RxdmxWUDZOZHFkQnhWKzhGZTdOWUsySFEwQllJM3FNZW8zQXNNYmtacVd6NnFkMzBldTBITm0wQklDa0c5SDRodFRsOHZIZDZIVmF0aXlhaHJPckJ3TmV0RXdPQU9hTDNPejBaUFByc3ZMd0RXVDBwRm1jMkw2S2lFNTkwZXUwSE51Nmd2Yjl4MXBzbDNROWlxMS8vWUJmU0QxNmpYMExOeTgvb2s3czRkVE8xUlpQYUtyNysxUW1leXpsMW5XWThjSjE0ZWZqek1tandMcjNjWHpiU2pvOStod25kdnlEM0VGaFRqWlVCSU5lVCtPMjNUbC9ZTE5Gd3VIOGdjMUU5aGhxa1hEUXFQTFl1V3dtTWFjUFlEQVlhTmlxSzEySHZvRE13UkVBdlU3TGdiWHp1WGg0RzZxOEhPbzJiVXZiUHFQTW45ZnJkYXlaK1JFT2prNzBlZTRESkdVc2czWHd2NFZFNWNkaVJPZStBQnpkdkpUZzhLYTA2akVVZFY0T081Yk40T3oralVnQWxUS1g3cU1tNGwrcmZnWDhoQ3FYclpmRlRJbTdTdlRKdmNqa0Rsdzh2QTI5WG9mY1VjSEdlVjhEbHUxbGVQTU9OSWpzZ2t3bXc5bmRDMmRYVDV6Y1BHZ1EyWVc0NkxQSTVRNUVkaCtDUkNvbFBmRW1XYW1KcE1aZnd5ZXdOaDBIUGsxTWZ2SjA3YXlQR2ZQaG5HTFB5ZFNHRlV5d2d2SDM1dkYzZmpMSG96VU5XejlJdzlZUHNtanllSWEvOVVPUnR0N0Z3N3ZJemQ3YVh6OGhOeXVkQnBGZDZHamxiMGxOYlVOTjdMRXRMVWxseDl3anp4aDdXODMvOUJuejlxMTdEZWZQVDU0eVAvVDRmZEx0eFArWnZmOFIyWDBJZFpzK3dOOWZ2MFRmNXo3RU42UnVzZWZ5ME9QR25tOXozeC9KNkVteitPT0RNWXg4OXhkdVhENUZXSk0ycENYY0lEY3psZENHbXNuTDBnQUFJQUJKUkVGVXpjMURnYTZkUDRwV284SXJvQmJ4VnkrZ1Z1YWFoemhwbExubTM0TzZFZTNvTU9ESlVuNkN0cW1peTJJS2dvbElPQWlDamNndmtXVVRrMGpGbkQxRXZXYnQ2VERnS1FCV3oveXcyQzZJUUpIZURDWDFjQUJqVi9PbnYxaFk2bmtVTitaMytGcy9BTVlMRmRQcmtwNW1aYVRFczJUcUsyU2t4QVBHT1JwYTlSaktxZDFyVVRpNTRPYmxaMzRhYnFMTXlhTFBzNU1BMlBEN2w3aDUreU9WU0JudzRtYzRPRHBWNi9lcFRyWVVwMld4L1BzMzBHazE2UFY2Ymt4OWhiU0VHM2o0QnBtSFdwaWVodDZ0aHBGZDJiTnl0dmtwWDF6MEdTUlNhWkh1dzlzVy80UldyZUtKajM1RHExR3o0ZmN2T2JoK0VSM3poL1hzWGptSHhHdVhHUHpxRk55OUEwaThIbVh4K1QwcjU2QlI1ZEZ2M0VkV2t3MVphWWtzLy81Tk12TmozYVJkM3pHMDZ6dW15RElBVlc0Mmw0L3RJdVZtREw3QllhalZTdExpcjNGMDAxSjhRK3JpNFJlRVQxQWR1MGcrZ08zRmFIek1lVnpjdlpCSVpYUWM5QXpiLzU3T3dBbGZtSCtlMXRyTExRdS9SeWEvWFduTFFlSEVvSmNtRXg5em5nV2ZqME1tZDBDclZ0S3E1ekJPYkYrRldwbExyekdXdlFxc1NieDJtYTJMcHBHZWVKTVhwLzFiWkwyRHdobU5SbFVrNFpDWkVzL3k3OThzODlqNGdzN3MrUS8vMmcxSXVoNkZNaWVUaE5oTFJicXIzMHR0cUltdHhXbDVWRVhNRmFUVnFOR3FWUmE5RUV4RDQrQjJXN1pwL2pjMDZ6S0FsTGlyckp0VE5ERmxVamdoTnVqbEwxazk2eU84QTJzVDFxUU5pZGN1c1h2bGJCcEdkbUh3eEtrQUhOdTYzTHo5bVQzLzBiYnZHRm84YUp5Zlo4NjdJMHE4NWhHRWU1MUlPT1M3ZEdRSDJlbkp0T281ekdMNWpVc251WGg0R3oxRzM1Nm9KaVA1bHNYTXUvNjF3Z2tNYTh5cW40eVQyL1IvNFJNY0ZKWTNKT2NPYkdMNzRwOTRhT1NyQk5SdUFJQ0xodzhMUDNzT3I4QmFkQi81S2dBS0YzY3lrdUpRcTI2WGt3bXAzNVM4ckF5cjUrMFZFSXBFSW1IdlAzUEw5RDBidGVsVzVLTHg4SWJGcENYZW9NT0FwM0QzOWkvVGZvU0taeXNsc2d4NlBZZlgvOFZEK1RHcDA2aEpUN3hKWU4zR1ZyY3ZPRWJlUkpXWFkzVjVtNGNmcDM3TFRveDhmeVlMUHgrSGk0ZTMxWDNtWnFZeDVzTTVqUDVnTml0L2ZJZWNqRlFXZnpVQkp6Y1BpMk5tcHlWWlBVNWhucjVCRmwxK0FScTM3YzdLSC84SHdNRHhuM0p5NTJxTHp6aTVlWERsMUg2dW5UK0tzN3NYdnNGMXVYcjJFQnYvbUVLdFJpMHN0cTNxNzFPZGJDVk9pNlBUYVVtNUdVTmVUaVliL3ZpS1lXOFlKNC9jOSsvdk5HcnpFSDZoOVNybHVBNEtKK3EzN015Rmc1dHAzLzlKenUzZnhQM3RlbGxzbzFibUVuMWlENk1tL1dydVlkR205K1BzV2phVGpnT2ZScXRXY1g3L1JvYTlPYzA4VjBwd2VCTlM4OGZLbjl1L2tkaHpSeGoyK3JmRkRuTnc5dzVnMkJ2ZldjVDYvRStmd2FEWDQrenVCUmlmVG81K2Z5WVhEMi9ueHVWVFpLYkVFOTY4SXgwSFBvMWZyWEJjUFgxSmlMM0UyYjMvY1dybmFwUzVXWFFaK29MZEpCeHNMVVpWeWx6cVJiVGx5S2FsZUFXRUV2blE0RkovbG9WdndFMDMycjRoZGVrNTVnM3pjcjFlaDBRaVpjL0syYVNhSnNBdFllS3dnRG9OR2ZuZURITzNkRk9jNkhWYXBESTVja2NGcXR4c25QTG5VVER4OEExaTJCdmZzV1RxSzJ5ZS95MUpONkxJelVvcnRUZEIvTlVMbk51L2tTR3ZmY081ZlJ0bzMzOHNhMlo5eklEeG4rTGk0V1BlN2w1cVEwMXNMVTdMNDZISFg2M1VtRFBvOWFUY2lrV1ZtODJHMzcvQ3lkV2Q1TGlyRnZGaG1vdko1TkQ2UlZ3K3VwT0h4NzROR0s5M0MvcGxZbi96MERtZFJrMXkzRlcwYXBWeHdsOEROT3ZjandhUlhRQm8vRUIzNnR6WGloMUxmK0hVenRYVWpXaUxSbW04THRkcE5jVEhuS2ZyMEJmSysyTVQ3SWhPcThGZ01DQXZsQWpUcVBLUU9UZ1dpVCtoWkNMaGtPLzA3cldvOHJKeDk3bWRiSzdmc2hOcENkZTVjR2lyK2VaTEtwR1NlTzJ5ZWVaZGdGWTlIeU12SzhOY3JtcjJPN2VURnM5TldVSmk3Q1YyTDUrRmc4S1pIVXQrTms5dVZMdFJTelFhRmFtM1lsbjZ6VVFVTG00MGFObVpHNWRQazU1NHc3eVBEZ09lWlA4YXkzSHpCZmV2Y0hZdDAyekJBSDYxd2kwdWRJNXZYY0doOVl1bzNiaWwrYndTWWk4UlVLZGhtYnZxQ2hWajRzR3pBU2ZvVXQybndkSE5Td2xwRU1HeExjdng4QTNDT3lDVWhwRmRpbTFjQ3o0aHpzMU1ZL1hNRHdrT2IwS0xCd2NSM3J3RFlMekIwYWp5Q0F3ekppMmNYTnpSYXRRTXlYOXlVSmpwd3NUUnlZVWhFNmRXeW5oZHFWUkdnNWFkU0x4MkdjZENrK29CSk1aZXd0bk5rM29SN2NoTVRjVFYwNGN1UTEvQXdkR0o3UFJraTIxdDRmdFVGVnVKMCtLc20vMHBjcmtqamdwbkhocnhDa3Vtdm9MQllDRGxWaXpYTHg2MzJGYmg3TWFqcjVSdnB2MlNOR24vTUp2K25FcGtqMkhFbkQ1QXgwSFBvTXkrblN6T3pVekZZRERnNlJ0a1h1Ym01VWR1L2piWjZVbm9kRnA4Z3V0WTNmL0JkUXRvMVd1NE9YRlFWZzg5L2lwWFR1M253Y2RlUktOU3NuaktCTnk5QS9EMEM2YjJmYTNNN2YzMnhUK2gxYWlwMzdJVGdXR05DQXhyaE1GZ0lQVldMQjRGenRuVzJWcU10dW94MVB4YUtwVVJkWHczQi8rN25Vd29PS1RDMUM0b2M3TlorZU03UmZaMVl0dEtJcnNQSVNjamhRUHJGcURPemFiUGN4L1FwY0ROajFxVlo5RTdvaVNtNHkzOGZKeDVEb1hjekRROC9ZS0wvVXl2c1c5eFl2cy82TFFhV3ZkNnpPb0V3V0FjU3JKNS9yZjBmK0VUODBXN2k0Y1A3Zm85d2I4elBtVGdpNS9qNm1sTU90eExiYWlKcmNWcGVVZ2tra3FOdVdYZnY0RlVKa2NxazlINjRlSDRoNGF6YThXdlhEeXluZWdUZTZuZnNwUEZCSklILzF0SXd0VUx5R1JsdTYzWnNtZ2FPcTBHcVV4T2h3RlBjV3JuYWc1dldNemhEWXVMYk52bjJVbnNXVFdIemtQR3NYN3VaR1J5QjBiOGIzcVJubzZDL1RtNTQxOWpMNVhDOXp2NVZYUGE5M3ZDNGdGVGVsSWNLMzk0bTlFZnpDNHlHYk5RTXBGd3dIaVRsSER0RWdhOW5rMS9GdmhqVitBZWYrYnJnd0FZT09FTDg3SVI3L3pFa3FtdjR1a1h4TTVsTTZqZE9KSUdrWjB4NlBYc1h6TVBpVlNLM01HUnVDdG5xZCt5TTYxNkRtUGxqKy9RYzh5YlhEeTBGYWxNVHBjaHo2UFhhVG14L1IvR2Z2STdVcW1NOUtRNGptNWV5b1dEV3hqNDR1Y2szVEIycVgzcHg3WDhNckUvRHp3eUNoY1BiNHVreCtQLys1bHI1NDhTbVg5aHMyanllTklUYjVpenVmRXg1MG1OdjJhZWFkOWdNSEJnelR5T2JWM0IvZTE3MFczNFMwaGxjbTVjT3NtL3YweWljWnVINkRINjlSSm5CQlpxcHFTYlYrZzUrbldRU0Znejh5TXVIOXZKWTI5T0svVnpxYmRpV1RmbmM3b09mUUdmNERxc252RWhibDUrWERpMGxlc1hUOUN1NzJoendzSEUyZ1UxZ0pPcnU5WGxZSXoxOGl5SG9rTXF3UGc3RUgxeUgxcTF5bGgycnBDbW5mcWdVZVdoVWVXUmRPTUtxYmRpT2IxckxkMUd2RnpzMk5DcStqNVZwV2RFcVBid29uTjJWY3B0NFBqUFFDSmg0ZWZqVUxpNE1maVZLYXlhL2g1alAvb05kNTlBcnB6YVQ4enBBeGE5MWlwS2NIZ1Q1STRLOXYwemw5QUd6WEJ4OTdKSU9EaTVlWUpFUWxaYW92a0dQanM5R1RkUFgrUDYvRjRQbWNueGVBV0VGdGwvenlmZVpQM2N5UVNHTmJJNjB6dFlIMUlSVXI4cHU1YlBSS2ZWY09uSWRzS2Jkd1NKaERwTjJyRHloN2ZOMjZVbnhSRjM1UnlIMWk4cXNMOGtucCs2N0M1K0twWFAzdUwwNGFmK1ovSGUycEFLSnhjM2k1dHZVdzhIclZiRHRzVS9FbnYyTUUwNlBrTGs0SEVBN0YvekowSDV2ZEJTNDY4VjIxT2dzTUtWVlR4OGc4aE1pU2M0dklsNW1VNm5KVE0xNGZhUUNvT0I4d2MyMFhIUU0xdyt2dHZxZmhOaUw3TGg5Ni9vTmZZdHZBTXRLeHZWYmRxV3pKUUVWdnp3TnIyZmVzZmk3MEpOYTBOTjdDMUd5Nkl5WTI3WUc5OGhsY3FZLytrejVvZGt5cHhNbW5jZHdKRk5TL0FPcW8xQnJ3ZU1KV0lEd3hyUnV0ZHdmaXRqZWNyZStiK0RjOThmaVp1WEh4MEhQV09lVzJUdSt5TjU5a3ZMeEVPN3ZrK1lleTVuSk4vaXZ6bWZXNnd2T0ljREdHUFBIcStmN1NWT1o3NCt5T3JmeUlJS0R1R1o4ZG9BdkFOcm01Tk1vOTQzbGtNOXRINFJMYm9OS3ZMWm1sNDFwenFJaEFOdzVmUUJwQklwM1VhOXl0YS9mbURVKzdQd0RxeEZSdkl0TGgzWnpwRk5TeG44NmhSV1RIdkw0blBYemgvRFFlRk00dlVvdEdvVlBVYS9qcXVuRC92Ky9SMVZYZzRQUGY0S01ya0RlZGtaWER5OGpZdUh0d0hHeVpOTUxoN1pibjQ5OC9WQk5PM1VoMjdEWHpKM0xmTUtDREVuSEV3enBSL2U4RmVSNzNEeHlIYU9iMTJCbTdjL0RWdDF0VmlYbDUzQnhubGZvOHJOSnJSaGMyUnlCN2I5OVNQWEw1Mmd6Y01qYU5xcEQ1bXBpZWcwYWh3VXpvUTJiTTdGSTl2UjYzWDBldUl0dTJ3MGhUdjM4SlB2R0o4U0dBejRoWWJUck9zQW5OMDhpOTFlbzFKeWNzYy9YRHE2QTJWT3BubVcrN2I5bm1ENTkyL1F1dGR3UnIwM28xeHg1T2prd3ZxNWs4MXpLSUN4KzJWcS9IVU9ySnRQVmtvQ1lPdytXOXhzL0FYUHp6YzRqTWZlbkdheDdZbnRxd2h2MWg2dmdGQ3JUelVBZHEvNGxlc1hUK0RzNW9sWFlDMzhRdXB5NjhwWjZ0emZ1c3pmcGFLL1QxV3l5eEpaaFo1VTVHWm40QnNjeHQ1L2ZxZjJmWkdjM3IyV0FlT0xIOXQ3dCs1djE1UDlhK2ZUdDhEL3RZbVRpenQxbXp6QTNsVy84ZERJaWVpMEdvNXNXc3I5N1kxREw1eGNQY3hsRUx1UG5JaXp1NWQ1L0Q5QTdjYVJ0T3MzbG5XelAyUFlHOThWZVFxdDEybng5QXNwTXFSQ0puY2d2SGtIRHEzL2l5c245NXA3ZFNpY1hjMHhsaEI3a2EyTHBqSHF2Wm5tbjZHcG9vV3RzOHM0TFVWeFBSeDBXZzBCdFJ1WWUxc2QyZmczYlhvL1RzenBBelJ1MDQyMmZVZHpadmM2SkJJcFdvMmF0bjFIRTN2MnNOVmpuTjY5RmdlRk0vZTE3V0ZlNWh0U2w0VFlTelIrb0R1eFp3OFRITjRFdFNvUC8xcjFHVEp4S2t1bXZzS0Z3OXZ3RFE0anBFRUUyLzc2RVlETWxBUjBXdU4vUVZacUF1dm1mTTdEWTk5bTU5TGJiWmd5SjhzY2wrMzdqNlYxejJGc1dmQWRJOTZaWG1vbEZIdHRRMDFxWW94V1pzd1Y3bldZa1h5TEc1ZFAwVzNFeTdSOVpCUVNxUlNKVkVadVppcnI1bnhlcG9jaWQ2UGdNR2xUMWF1Q2Fzb2NEdllTcDg3dVhsWi8zaXQvZk1lY3FEWDFpZ0p3Y0hKaDVIc3pPSDl3Qy9FeDUyOS93RXBQN3BwY2VhdzZpWVFERU42c1BRb1hOMVM1MlFEbUowUHVQZ0U0T3JzaGxjbnc4QWtzOHJrYmwwNVN1M0ZMMnZkN0FoZDNiL2F2bVVmenJnTUliOTZCck5SRWdzT2Jvc3pKSktCT1E5UzUyVHpRWjNTUmZSUjBlUDBpQXVvMDVPclpRNlRHWHdQZ2FvRkdlOVQ3cy9qcnkvRTA2OUlmWnpjUERxMi9uWGhvMTNjTXNlZU9zUDN2NmZqbnp4RUJ4c3p2dXRtZmtaT1J3aVBQVHNMVEw1aWptNWVadXhZZjJiVEVQQ04wUVZLcGpNdkhkaUdWeVMzR2l3bzFuMHdtUjVtVHlmYkZQeEZZOXo0YVJ0N3U4bW1hSFZxZGw0TkJwOE9nMTdQeXgzY0liZGpjZUVNL3hWZ2lNejdtUEttM1l1bjk5THZzWERZVHRUS1h4ZzkweDc5MkE0dWhPc1YxbndYakh3dTFNcGZERy80aUx5dWR2NzkrR2YvYURYamtxWGZORjZlbUxwa2xTYjU1QmRmOEo4Z0dnd0ZKL3R6Z3ZzRmgxRzRjbWQ4VFNjRzFDOGVMZkxiN0tPUDQ1TnpNTkpMallraThkcG1iVWFlTFRUaFV4ZmVwU3ZaYUlrdW5VWnZqek1zL2hNZ2VRem40MzBKTzcxNkxYcWZsNk9hbE5HelZsZUI2OTVzdk9BcGVuTnlOKzlyMjROU3V0ZWJFVzJFOVJyL09qaVUvOCtjblR5RjNjS1JKKzRkcDFlUDJNTHllWTk1ZzEvSlpMSjR5QVlsVVJxUFczV2lXWDFVQ29NV0RBMG1KaTJIdHI1OHc5TFZ2TFo3OFpxVWw0ZXh1UFRuWTRzR0IvUG5KTTl6WHRvZjU5d0dNdnhPWGptem40SCtMZU9UcGR5MHV3Skt1UjluRnZENzJHcWNsc2VqaFlEQXc3K1A4SVFVS1p5STY5d09NbFIwdUhkMUJlSXVPNkhWYWZJTHFFSFZpTHltM3J0SjEySXRzK25NcVRUcytZdndiYmpDWUV3SUFPcTJhOHdlMzhPakxYNXJYWFRtNWo4eVVCSzVmT0FiQXNXMHI2T1lYUkVyY1ZYT1BISVBCUVBMTkdLUXlPWHYvbVV0ZWRnWUdnNTdZYzRmTlBTemRmUUo1L0g4LzQxTG9wdUNQRDhZVWFkL3VhOS9Mb2h0OFRXdERUV3BhaktiR1g2dlVtSE4wZGtXdjF3RVNkQm8xbXhkOFI5cytveTE2UnJoNStYSHh5STRTaC8vb2RGcGtNam5aNmNsRmhvWHFkRnJzdTFaSXhiT25PRDJ6ZHoxbjkvNW5zU3d0L25xSmM3aEVuOWhqOGZkV3I5TWE1eDhwOEhldkpsY2VxMDRpNFFBYzJ2QVhaL2V1Tjc4MzlVRG9OZll0c3RNU2tVcGxaQ1RmQWtDVm0yWGVMamk4Q1NlMnIrTFlsdVVjMzdZUy85b05pSTg1VDByY1ZhSk83Q0hxeEI0ZWVHUVViZnVNSXZIYVpmNzZzdVFuUmFiaEQwdS9mWTJrL0puSkQ2MWZSR1QzSVFEbXo1L2VYYlJldkV6dVFQZVJFMWszKzFPeVVoUE15ek9TYjVHUmZJdXV3OFlUM3F3OUFNMjc5c2NudUE0S1p6Y1V6cTQ0S0p4eGNGUWdjM0JFN3VDSVZDYkhZREN3WThuUGhEWm9WcTZmcFhEbmJPWFBYbFpxQXF1bXYwZTd2bU5vL0VCM2kzWHJabi9HOVVzbmtBQ04yanlFUkNwbDJKdmZJNVBKelVNVEZuejJITzQrQWR6ZnJpZjFXM1FpT0x3cEozZjh5NlkvcDlKcjdGc1czV2RMYTRnZEZjNEUxYnVmeU81RGNQSHdRYWZUc25UcXErYjFoWjltUWRFbldoY09ic0hMUDRURlgwM0EwY2tGaVZTS1RDNW45MHJMOGwxWkJicWdtMnAvRitmS3FRUGtwS2NVV1Y0VjM2Y3EyV01wdHgxTGZ5SHErRzRhdHVwSzhzMHJySnY5R1I2K1FUVHA4RENOV25kRHA5TnlidDhHTnM2YlF2T3VBMmpWOHpFa1VxazVtV2JOak5jSEZydk9KempNM0hhRGNZeDZ3WDM1QkljeFlkcnRDVW1kWE4zTkpkK3NVYmk0MFd2c1cwV1dGenhHOTVFVHJYNzIrb1ZqQklZMVJxdFJHeStrOHNYSG5HZkgwbDlvOC9Cd29rN3NaZnZmMDJuVCszR3VuVC9Lc1MzTDhhOWRuMGRmL2hJUDMwQ2lqdTltMTRwZnpUZUJEdzYzUGo3Zmx0aDZXY3lDTWxNU1dEZjdVNHRsaGNzSUYveWQzNy82RDVManJwcUhRNGJVajJEK0owOGpsY25SYWxSRWRPNUgwdlVvd3B0M1lNTzhLV2cxYWdhOTlDVk9ydTRFaERYaTVJNS9PYloxT1drSk44eGQxak5URXBESkhlazU1ZzFXVEh1TDNNdzAzSDBDdUhKcVA3VWF0OFROeTQ4ckovZVJuWmFFaDI4UUozZjhpMHdtWi9HVWwvQU9xRVhud2MrWno4K2cxL1AzMXkvVHJFdC9pKy9rVXNaNVJncVB1YTlwYmFpSlBiYWxKYW5zbU52NjF3OWN2M0NNV28xYWNuTFhHdnhyaFJQUnFZL0ZPVFJxL1NBN2xzMmd6OVBGdDZmelBuZ0N0U29QaVVSaTdra0d4amtmVHU5YVEyaisrUHlDVDU5VnVka1c3NlZTV1lubFBtc1NleXFMR2RHcGp6a20xSGs1clBqaGJkeTgvYzA5Q2dvL1JNak5TaWNqS1k2UStrMkIyNVZQc3RLU0xPYnZnM3V6YWs1bEV3a0hvUE9qejFHL1JTZDBXalhyWm4vR3FQZG5rWEQxQXB2bmYydmV4dFMxOGZ5QnpkelhyaWNBOVZ0MDVORDZSY1JGRzJ1c200SUs0S0dScjVxSFFCUTA2djFaUlphZDJMNktjL3MzbXQ4Lyt0Sms5cStkejVrOTZ4ajAwcGU0ZWZ0UnI1bHg4ajFURHdmVEgzZEhKeGNTWWk4UmxUK09zbjdMVGx3N2Y4dzhidmpDb2EyRU4ydFBSbks4dVpKRnAwZWZKZmJjRVlza2l6Vk5PL1VwTXN1dlVIbHNwVVNXNmVsVXdTY0pKdjJlLzZqSU10TUZvOXhSUWNlQlR4UFc1QUdMeHR2RjNZc09BNTRzVXBlNjY3RHg1a2tscmJseWFqOUlKTlJ2MGNuaVdPVzllR3owd0VQNGg0WmIxSDYzTnJaMzMrby96SzlIL0c4NlBrSFdKKzR6TWZWQ01xbXE3MVBkYkNWT2k5TnQrRXQwRzI3c2FXTXdHQmo1M2d5TFdKWkxIV24rNEVDYWR1NXJqdDJDQ1FGclNsdHZLOVRLWE81cjI0TjFzejgxOTdCd2NmZmk2dGxEZEJ2eE1rRjE3Nk5sOXlFYzJiaUUwN3ZXMEt6ckFPbzJiV3VldUErZ1FXUVhHa1Iyd2FEWDIrMXdPbHVOMFloT2ZmRHdEU3pUNzd6cFlyZERmcmxVazJLVFZRWUR5dHdzOHp3Z1lHeGZXdlVZYWpGcEpZQ0hieUFqM3Y0UlozY3Yrbzc3RUEvZklJdWVaeUgxbTdKbTFpY0UxR21FVE81QXk0Y0c0Kzd0YjV3VXNGQVhaSWxVU3QySWRxVitIOENpRzcwMTkwb2JhbUtyY1ZvV2pSL29YcWt4MTJQVWE4WWVpUklKT3EzRzZvU1VUVHYxb1dHcnJoYkRMd29QclhqMksrdkRKZHYxSFVQYlBxUE41MURXc2ZYdCs0MjF1cnpUb0h2N1pySTY2ZlU2TmkvNGpxYWQrbkJxWi9GL3F4MGNGU0NSa0pwd0haK2dPdWJlN1BHeEY0c2tITzdGcWptVlRTUWNNSFpEWFQzakE0dWJxYTEvL2NEVG55L2d2N21UU2JoNmdaNVB2R2wrd25ENTJDNEE1UGt6MU9ibDM5ei9NckUvSFFZOFNWNTJackZWSTBycjVRRGc2T3hxbnRGWjRleEN3dFdMcUpXNTV2VzVtV2trMzd3Q2dIZGdMVkxpWW9vOW5yWGxuUjU5MXZ5Nll6R041TDUvNzkySlRhcUxMWlhJc3Bac0tBdFRWOSt5S09uQ3NpenJ5NnFzdlhRNkZyaXdMeTNaWUcyYnF2bysxYzJXNHJRMEVvbWsyRmd1NjJ6bTlxUlZ6OGNBR1BUU1pQT3k0Vy8vYUxHTmc2TlRrZVNmTmZhYWJBRGJqZEUydlIrdnZKMUxKQlkzZnFVeFZUcXgxaDNkd3plSTBaTnVQeHdwYlhLMnNzUVRGRTJlRkhhdnRLRW10aHFuWlZhSk1XZmN2VEVaVUZMMWk4SnpQUlEzb2JNMWQxS0pyV21oWGhZbVRUcjBMdmUraEx1bjAycllzdUE3bk53OGFONTFRTWtKQjRVenJYc041OWptWmZSODRrM2lZODRUVXI4cHNXY1BXd3dkaG51emFrNWxxM2xYWEJVbzVkWlZFcTVlSURpOENZZitXMFI0OHc0V1pYRCsrZms5SkJJSmZyWEN5VXlKWjlUN3MzQjI5OFNnMTlPa1ErOHlKUmNLMnI5bUhoMEdQR1d4N05MUm5aemJ2OGxpeHZIb2szdUpQcmtYZ0lhdHV0S2tRKzhpalYzaEtoWEZNUTNYS0V3a0hLcWVQWmZJRXU0ZElrNEZXeWRpVkxBSElrNEY0YzZsSjhXeFpjRjNlQVdFOHREalpldEZVTHR4UzQ1dVhncEExSWs5dEg1NEJMdFgvSW95Sjh0cUpaeWFXalduT29pRVF3RnhVV2NBdUhCb0N3QzdsczNFTjZRdWp6enpQbjlOZm9FTnYzOUZuMmZlTjIvZlplZ0xlUGdFRW4xeUgxZE83Z01nTHl1ajZJNExlUGJMb2hVbUFPYStQd293ZGdIZU1IY3ljVmVNd3pRT3JKM1AwNS9QUjVyL05HN3UrNk9JTE5CZFRabVRXYTRNYzJISHQ2Mjg0ODhLZ2xDejJVdUpMT0hlSnVKVXNIVWlSZ1Y3WUU5eGVtamRBc0tidDZmNWc0TXdHQXpFWDcxUTR2M1FsWlA3dUJWekhvV3pLNG5YTHBPWkhFL3R4cEhjMzY0bmg5WXZvdXV3c2o4a3R2ZXFPZFZCSkJ3S09MNXRKVktabkRONzF5T1R5Y2xLUzJMSXhLbTR1SHZ4NElpWDJUVHZhN1l2bVU3ZHBtMEI0K1JOQ21kWG92T1REV1hwMFdCS0xCUkhJcEVnbGNscEVObVZrUHBOOGE4VnpoOGZXbzRaTzc1MUJjZTNyakMvTDYwWFEwbEVUd1pCRUlwakx5V3loSHViaUZQQjFva1lGZXlCUGNYcHcwKytBeElKQ2JHWDJMTGdXeHdVenJUdmIzMk9EVEJXSlpFN0tuam84VmZadk9CYk9nNThHb2xFUXJNdUEvajc2NWVKT3JHSEJpMDdXM3ltcGxiTnFRNGk0WUN4Yk5xNHI1Zmk0T2hrSHJkNjQ5SkoxTXBjQXVvMEJLQmhaQmNNT2gyMUdqVkhtWlBGQTQrTVFwNC9yaXlrZmxQYVBEeUNkdjJlc05qdi9qWHp6RFAwdG5sNEJCR2QrdUJ1cGJ3bUdDc0RtR1oxN3YzMHV4YnJpdXNWVVpJVzNRYVpKNDYwcGw1RU85dzhmWXNkVTNwazQ5OFc1VFVGUWJqMzJGT0pMT0hlSmVKVXNIVWlSZ1Y3WUM5eG1wZVZiaTdERGlDVnlkRnBOZXo5WjY1NWd2eThySFNMenpSczFSV05Xc21HdVY4U1hPOSt3bHQwQk1CQjRVVHZwLzdIdnpNK0lDY2psUllQM3E1S1ZWT3I1bFFIa1hEQU9EbFc0WW5GYXVXWHlpbklWTEhCeGNPSHRzRmhGdHRhMjc3Z2ZBeHVYbjY0ZWZrVmV3NkswUEJpMTkzSmtJbkM1WU1LQzJ2U2hyQW1iWXBkWDZtVFd3bFcyWE9KTEtGbXFtbWwzSVNheVo3S1lncjNKdEdXQ3ZiQVhzcGlldmdGbFhyalh2QkczL1NBT09sNk5PNCtBWFI5ekRJSkVGQ25JWSsrTkptY2pGVHpzbnV0YWs1bEV3a0hRYkFSNVNtUkpaR0F3ZDVudUJac1Fua242aTVybkVvbE5XQVdkc0ZtbENkTVJWc3FWQWZSbGdyMm9DWWt1a1pQK3JYVWJRcmUrSnZLRElmVWIwcEkvYVpXdC9ldjNRRC8ycmZmMzJ0VmN5cWIvZGE5RW9RYXBqd1hGRzRLV2VXZGlIRFBrQUNlenVYTE81YzFUcjFkaXk5bEpnamw1ZTVVOWpnVmJhbFExVVJiS3RpTDhyU2xnbEJSUk1KQkVHekV4SU5ueS9SRURxQkJnRXZwR3dsQ0tRSTlIWEZ4TE44TlYxbmp0R21JYStrYkNVSVpoUGs2NGV4WTlzc1YwWllLVlUyMHBZSTlLRzliS2dnVlJVU2RJTmloeURwdU5BMTF4ZGxSaXFTOC9UaUZlNTZqWEVxb2w0SmVUWHhLM0s1blJLaldLMDkvUnlXeUdnUTQweXJNSFJkSEdWSVJvMEk1U1NUZ0tKY1E1dXZFZzQyOFN0ejJidUpVdEtYQzNSQnRxV0RycXFvdEZZU1MxT2grTlJLREFZTm9uS3VXd1lEQm9CY1hibFdnWFQwUDJ0VXIvNFNpZ2xCV2Qxc2lxMlZ0TjFyV2RxdklVeEtFSXU0MlRrVmJLbFEyMFpZSzlzQ2V5bUlLOXFWRzkzQndSVmZkcDNEUGNVRW5rZzJDVUVPWVNtUlY5M2tJUWtsRW5BcTJUc1NvWUE4cU1rN0ZyVURWazBwczk3YmVkcytzQWdUcGM2cjdGTzQ1Z2ZyYzZqNEZ1eVhhWnNIV0hJaEtrR2NXdXZnUWNTclltc0p4S21KVXNEV2lMUlhzZ2JVNHZWTnVpaHJkaWQ0bXVUblo3aVRJTlRyaDRLVlhVMStiZ2NJZ2VqcFVOZ2VEanZxNkxIekYwSzg3bGw4aVN4QnNtb2hUd2RhSkdCWHNnWWhUb1NhcjdhT283bE80cDdncVpQaTQyRzZTeDNiUHJJSjRHOVI0YTFQUkkwVXZFWVdNSzRQRUFETEV6L1p1aVRyYmdqMFFjU3JZT2hHamdqMFFjU3JVWklFZUNpUVNDVmNTYzhuVDZLdjdkR29zaVFRQ1BSd0o5M2V4NlNIdE5UN2hZQ0pGajFRMDdvSU5tM2p3Yk1BSnVsVDNhUWhDaVVTY0NyWk94S2hnRDBTY0NqVmRnTHNqQWU2TzZQUUdrV0NyQkFZRHlLVWdsZHB1b3NIa25razRDSUlnQ09YVE15SlVlM2pST1RGT1NyQnBJazRGV3lkaVZMQUhsUlduTXFrRTI1MWRRS2dLTlhvT0IwRVFCT0hPZFd3WXJQVVVKYklFR3lmaVZMQjFJa1lGZXlEaVZLZ3Nvb2VESU5pcHhFdzF4NjVsazVDcFJpZjZxZ2xsSkpHQWw3T2NaclhjQ1BkM1FsckNtRDlUaVN4dnBWNTlKOGRLeWRady9GbzJjZWtxdENKR2hYS1FTTURYMVlFV3RkMm80K05VWW9tMXU0MVQwWllLZDBLMHBZSTlxTXEyVkJDS0kzbzRDSUtOS004SXJLdkpTdGFlU2lFdVhTVXVrSVZ5TVJnZ0xWZkxya3ZwN0kzS0xISGJ1eW5sbHBpcDV0OFR5VnhMVllvTFpLSGNEQVpJenRhdzlYd2FSMlBMRjZlaUxSV3FnbWhMQlh0d04yMnBJRlFVa1hBUUJCdFJuaEpaSjY5blYrYXBDUGVJcUlSY05McnlYY0NXTlU2UFh4TXhLbFNNTXpkejBaWWpUa1ZiS2xRMTBaWUs5cUM4YmFrZ1ZCU1JjQkFFRzFHZUJ4ZnBlZHJLT3hIaG5tRUEwbkxLTjF5enJIR2FrQ1Y2WkFvVlEyOHdrRkdPTmsrMHBVSlZFMjJwWUEvSzI1WUtRa1VSQ1FkQnNCRVRENTROS091Mm91dXZVRkhLMjBXM3JIRXFucUlJRmFrOGNTcmFVcUU2aUxaVXNBZGlXSTVRSFVUQ1FSQUVRYkNxWjBTbzFpdlprSUVsQUFBZ0FFbEVRVlJQTDBxNUNUWk54S2xnNjBTTUN2WkF4S2xRV1VUQ1FSQUVRYkJLbE1nUzdJR0lVOEhXaVJnVjdJR0lVNkd5aUlTRGNFK1NPOG1MblNBNnRGV29jNTMyZFZ3QUhKd2R4TytJY004eWxjaXE3dk1RaEpLSU9CVnNuWWhSd1I2SU9CVXFpN2laRXV4ZTNjNTFYY002aHJuSUhHV1NnUHNERkFYL3lSeGw1c1JDbjYvN0JJVjNDM2V0MTdXZTYvaGQ0K3UzSE5uU3k5citIdm5xa2FBUmY0Nm8zZVBESGdGUC92dGttRnVBbTl5MHJ2bnc1cDc5dnUwWDdOZklUMkZhMXU3NWRqNlBMM3k4dHVuOW5TWXB5bFBLVFJDcXd0MlVjaE9FcW5JM1pURUZvU3FJdGxTd0I2SXNwbEJaUk1KQnNHdFN1VlRTZTNMdndNZm1QbGE3ODJ1ZC9aNzg5OG02QmY5NTF2SjA2RENoZzYrenQ3TXNZbkNFcDM4amYwVnFWS3Jhd2NsQjJ1T2pIZ0cxMjlaMktieFB2VVp2UUFKblY1M05kQXQwazBjTWlmQUU4R3ZvcCtnK3FYdEF3UDBCQ3JtalhQTGdPdy82UzJRU2ZPcjdPTlp1Vzl2RnpkOU4zbjFTOTRBSit5YlVEMzBnMUxtODM2VThwZHdFb2JxSU9CVnNuWWhSd1I2SU9CVUU0VjRoRWc2Q1hkTnI5WVlWNDFiY3pMaVpvZEhrYXZRQUM0WXNpRjB3WkVHc2Fadk9yM1gyYy9aMmxwbmVaOFJsYUk3TU81S3F6bGJyM1FMYzVNOXVmTFpld1gvZWRiMGRBZnA5MXk5WXE5SWFtZzV1NnVFUjR1RXc1TmNob2VvY3RYNzFhNnZqM0FMZDVHMmZhK3ZUNXNrMlBxYjlQci85K2ZESU1aRmVNYnRqY3ZTcThrOERMQ1lPTHVwbTFPbWl5eTZmcW9ZenNhVFRha2hQdkZIZHAxRXRSSnhXdkpqVEI2cjdGR29VVzQxUmcxNWZydTNURW02UUVuZlZZbGxjOUprN1B2NzFpeWRLM1NiNVpzd2Q3OThhbmE3c0pmaDBXZzFhVGRFU2tCcFZIbnE5cmlKUHl5YllhcHplQ1hWZVRvbnJZODhlcnFJenFSbzE3ZnNJUW1VVENRZkI3bW1VR3YzY1IrYkdYUGp2UWhhQUtsdWxILzduOE5vbGZlYlFuRU9wOHdiTXV4cTlMVHJicDU2UFk4Ri9wbUVZUHZWOEhKMjluR1UrOVh3Y0kwZEhlbm5XOG5SdzlYT1ZQN1B1bVhxRFp3NE9CZWo0YWtkZjkwQjNCNEM5UCsxTi9yWHJyMWQwS3AzQi96NS9SVW5IdDZZOHBkenNsc0dBS3YvQ1JLL1hrWHp6U29tYnIvdjEweUxMMXN6NnVFSk9KVFgrR25GUkpWKzhuenV3eWZwbmI4V3k2cWQzU1UrS3E1QnpzU2MxTFU3bmYvcE1pZXRYei95UWYzK1pWT0svSFV0L0FVQ1prMm0rWWRzOC8xc0FVdUt1b3RPb2lUNjVsOU83MTFvOXh0NS81bGJnTjdydFRzL0gzdGxxalA3NXlkUG0xeHExMHZ4Njd2c2ppMnlyMDJuWlBQOGJzdElTVWVaa2dzRjRkN3ArN21RQXRHb1Z4N2F1SU9iTVFUS1NiM0ZpKzZwU2o3OHpQMDVQN2x4ZDdBM1RtbGtmRVJkMWh1MS9UMGRYNk9aZm1aUEordCsrc0ZpbTErdkl5MG9uTmY0YTF5K2VJRGN6emJ3dU55dWR2eWEvZ0NvM3U5Unp3MkJnMWZUM2lJODViN0U0UFNtT0JaODloMGFsTE9hRDlzdFc0L1JPL0ZsS083cDc1V3p6NjVVL3ZsUGtuNmw5TWttK2VZWHRpMzhDSURNbGdYK212MWV1ODhsT1R5Ym05QUgyL3ZNYlNUZWlTOTErOFZjVHlyWC9xdjQrZ21EdjVLVnZJZ2kyeTYrUm4yTE1zakYxb3JkSDV4eWFjeWdWUUNLVm9IQlhGSnRNNi9WcHIwQkhWMGNwd0xxMzF0MzZwdEUzRnd1dWYreVB4MnJWN1ZUWGRXYW5tZEhaU2RsYU1DWWZORXFOWHBtaDFLdXlWTHE4dER5ZFJxa3hOT3plMEUzaGFUeFd4czBNVFVDVEFFV2pSeHE1U3gya2tsTkxUMlZVM2plM1Q5RW45M0Y2OTFvZWZlVXJ0Q29scTJkOHlLajNaK0xrNm5IWCsvN2x0UUc0ZS91YjMyZWxKVm04QjFEbDVUQnV5aElBenU3YlFGQllZeFovTllITTFBVGN2UHlRU21VMDZkQ2JGdDBHQVhCczh6S2F0SCtZWmQrOWpscVpaN0V2alZyRnV0bWZVbkFrYnQvblBzQTdzTlpkZnhkYjBUTWlWSHQ0MGJrYVhTS3I0QTJTTlhsWjZZeDRaem9BUzc5OWplRnYvUURBa3Ftdm1KY3ZtZm9LWUh3U3UrSDNMK2s3N2tNU1lpK1NuaFRIcnVXekdQVFNGOXk0ZElxd0pxMUxQTmJTYjE5RHA5VWdsVm8yWDJrSk54ai8zZTBieW9XZmo3UDZlVlZ1TnNyY0xDWk1XNDFFS3Izcjg3RVg5aGluNjMrYlRGaVQxclRvOXFqVjlYdFgvVWE5WnUybzI3UXRPNWZOd01NbmtNZ2VROUhyOVJ6OGJ5RVhEMitqWGtRN0dyVitFSUJUdTliZzR1SE40UTEvVzhTUFhxOUhLcFV5OHIwWjVtWDFJdHJ4N3krVDZPWHFUbERkKzRvY082UkJCTmN2SGlmMndqSENtN1UzTHorM2Z4T2VBYUhzL2VjM29rL3NSYTB5dG9tcTNHd0N3eHJqNnVsRHE1N0RjUEh3UnFmVHNuSGVGSlM1MmZ6enMrWE5sVTZyUlpXWHpSTWYvb2JjMFppYlA3cGxHYm1acWV4Yytnc0tGM2NBZ3VyZFQvS05hQlF1Yml6LzduVVVMdTRZREFaeXM5TFFxcFc0dUhzRHh1U053dGtWZ0xUNDYzZ0hHWjgzcVBKeUdQdng3K1g0WDZrOHRoeWplZGtaTEpuNmFxbmJQZlhabndBcy8vN05JdXMwcXJ3aXk1cy9PSUJHcmJ0Wk9WNG1veWZOc2xpMmFQSjRpL2ZSSi9iaTVHYThMcmgwWkR1K0lYVkxQVCtUeFY5TndEYzRETytnMm9RMmJJNVVLak8zMFdDTWtmSGYvMlAxczBrM290bXk0RHVyNndyK0RoVlUyZCtuS3RseW5BcjJUU1FjQkx1V2ZpMWRmZTNBdGR6Nyt0N25ublErcVV5TlpPTStqZDJkdll4RExIWi92enU1eXh0ZC9BcXVWK2VvOVFBT3JnNVNrb3pMVW1OUzFaMWU2ZVJYZUY4bmw1eE1QN1hrVkVhamh4dTVENWcySUFSQXE5UWFUdngxSXYzdXZsbk5vMVdyMkw5bUh0MUhUZ1RBMGRtVkpoMGVadSsvdjlOajFHdm03ZmF2K1pPTGg3Y0JvTkdvbVBmUmt4YjcwV2sxNW1XbUN5QUFSeWNYaTR2TE9lK09LSEt4T2VmZEVZRHhxVnhjMUdrNkRYcUdocTBmWlBGWEV4anh2K2xJcGNhUk40c21qN2U0Z0VoUGlqTW5LZ0QyckpyRGZXMTc0QmNhZnVjL0VEdlFzV0d3OWxJTks1RzErS3NKNWw0MllCbFBBQTRLSjBaUCt0WDhQanN0bVg5L21RUkFUbnFCMTVscDV0ZVMvTGh4OXdsazBFdGY0T1p0ZkhEcDZ1SE5nOE1uSUpYSnVYN2hHSEZScHptNGJnRUFYZ0cxOFBBTjRzcXAvV1NsSmJGbzhuZ2NGRTRNZnVXcklnbTR3aGV2b3orWURRWURrdndieTV0UnB6bTNieU5Jb09WRGc4M0x5M3MrdlovNjN4My9YS3VUdmNTcFZxM2s4ckZkMUl0b3g2MHJaK2s4K0RtcjI1M2N1WnFvNDd0cDJxa1B1MWZPSmpjamxmUDdOeEhXOUFGMFdnME9qazRNZi90SEhCWE9iSnozTlgyZW5VVC9Gejdod3FHdGdQSEdLRDBwRGkvL2tDS3hBK0RoRzBpdnNXK2gxMm1Mck0vTHpqQXZpenF4bDlxTld1Q2djRWFyVVhOcTEycUd2dll0VHE0ZXRPMHpCZ2RIQlVna3pIaDlJTVBldUgyVHB0V28yVGh2Q2o1QmRkRHJkTFRwTlp5d3BnOEFrQkI3aVIxTGZxYk53eVBNeVlhRTJJdkVSWjFoNUhzejJQVG5WTzV2MnhPdmdGQ09iMXRKV0pNMk5PdlNuN1cvZmtMWFllUHhDUTREakQyVFREZUE4ejk5eHB6OFcvajVPUFByMG5vdlZTVmJqbEZuTjArTHY2V2xHZmJHZHl6OTlyVWl5d3NPZTVGS1pUUnEzWTNUdTlkeWJ2OUdzdE9TekVuYW5Jd1VOdnorVmJIN054Z01YRHl5blVFdlRVYW4xWEIyM3dZY25WeVkrZm9ndkFKQ0xiYnRPKzVEUFAyQ0xaYnB0QnJTazIrUm5ueUxtRE9INkRuNmRYTWJEWURrOWtNQ1V5SWlJeVdlSlZOZm9kZll0NHROTEFEVjhuMnFraTNIcVdEZlJNSkJzR3RhcGRid3o0Ui80aG8rM05BdDZXS1Nxc3ViWGZ5a2Nxa0VBOFZPQWYxejI1K2pudDM0YkQyZmVqNk9UcDVPMGlZRG0xaGMzWjllY1RvRHNOcEw0dXJlcXptbmxoaDdMZ3o4YVdBSUdIcy9SRytQenQ3NzA5NFVxVXlLZDExdngrdUhydWRXOEZlMWU3dFh6aWEwUVROQ0drU1lsN1Y1K0hHV2Z2c2FaL2I4UjBUbnZnQjBHUEFrSFFZWWJ3Qm52ejJzeUlYUXJEY0hsK3ZpeUpyb2svc0FrTXJrcE1aZkl6TTFnU1ZmR3k4OEh2L2Z6eVYrTmpjemxUTjcvcU5WajJGM2RRNzJ3RlFpeTF1cEx6cXcyazVsWjZTWWswYzZqWnA1SHo5cEVVK3ozN2I4ZjMzMnE4VVc3d3Nub3dyYU9POXIwaE52b0ZibWtaa1N6OG9mM3dHZzY3QVg4UWtPbys5ekgyQXdHSmp6em1NTWYvc25KQklKSFFZOHljTFB4ekY2MGl5V2Z2c2FxNmEvWjM1Q25Yd3pCci9RZW1TbEpwaVBNZWZkRWZRWTlSckh0NjNrNGJGdjRlNFR5UHJmdm1EWW05TklTN2pPOGEwcmlEMS9sSEZUbHBUN2ZPeVZyY2RwU3R4Vm9rL3VSU1ozNE9MaGJlajFPdVNPQ2piTyt4b3dQb2szZGVrT2I5NkJCcEZka01sa09MdDc0ZXpxaVpPYkJ3MGl1eEFYZlJhNTNJSEk3a09RU0tXa0o5NGtLeldSMVBocitBVFdwdVBBcDRrNWZSQ0F0Yk0rWnN5SGM0bzlKMVBQaHNLeHZQRHpjVHoremsvSUhDd25xais2ZVNrYXRRcDNuOUpIQVJ6ZHZKVGc4S2EwNmpFVWRWNE9PNWJONE96K2pVZ0FsVEtYN3FNbTRsK3J2bm43d0xERzVHYWxzK3FuZDlIcnRCelpaUHo5VExvUmpXOUlYUzRmMzQxZXAyWExvbWs0dTNvdzRNWFBpaHpUZEFPY25aNXM5V2E0dXRsNmpKYVhxYWVYeVp4M1J4UlpCdENzUzMrYWRlbHZrUWdhL3RZMFhEMHRuOS9rWkthYVg4ZWNPWWhHbFllblh6REh0NjBrcEg0RXZjYSt4UjhmakNreEdWRFMrUlY4WDdDSDJJaDNwaE1YZFlhZHkyYVl6NjhrMWZWOXFrcE5pMVBCZG9pRWcyRDNwQTVTZ2lLQ25EUjV4a2tqblgyY1pScWxSbCtXOHBTSjV4TlYzelQ2NXVJTDIxOEl6MG5PMFMxOGJHSHNnKzg4NkEvZzR1c2lLN3g5M1U1MVhldDJxdXRhY0ZtdHRyV2M3KzkvdjhlNWY4OWxkbm16aTMvQWZRR0tqUjlzakMvdmtJcWFYQ0xyMkpabHhGKzl3TERYTGNjMXloMFY5SHYrSTFiKytBNnF2R3hhOVh3TWllVE9maElhWmE3RjA3ckM3MDBNZWowbnQ5L3VUbm41MkM1NmpINmRCaTA3TS8vVFo4eFBod3U3ZGVVYzJ4Yi9SRlphSWdvWGQxWlpHWU5aM0kyb3ZUb1FsU0EzRkxyNHFFbHhtaHAvRFhmdjRtK2dWazEvdDhpeTdMUkVxOHY3UGZjaHZaLzZIOGszcjdCNzVXeFVlZG40MTZwUCsvNVBzbVhSOStaeDdObnB5Ymg2K2hRYjV3VjdPQ3lhUEo0UjcwdzM5L2d4Q1cvZUFZMWF5ZkpwYi9IWW05T1FPenFSRm4rTi9Xdm0wZitGVDRrOWZ4U2dRczdISGhTT1UxdjdKdkV4NTNGeDkwSWlsZEZ4MEROcy8zczZBeWQ4WWI3cG52dit5Q0kzSGxzV2ZvOU03bUIrNzZCd1l0QkxrNG1QT2MrQ3o4Y2hrenVnVlN0cDFYTVlKN2F2UXEzTXBkZVlvbDNkQzB1OGRwbXRpNmFSbm5pVEY2ZjlXMlM5ZzhJWmpVWmxrWEJJaWJ2S3hmemVFMlhScnU4WXdEalU0dkt4WGFUY2pNRTNPQXkxV2tsYS9EV09ibHFLYjBoZFBQeUM4QW1xZzMrdCt1Um1wdkwwRnd0TDNmY2ZINHl4dXR4MFE3bnc4M0htMTdiVXc4RlcyOUpyRjQ2eDdhOGZ5N3g5ajFHdnNYL3Q3UVJ0WmtvOEVva1VENTlBWTZMSFlNQlFvUGRWNFJ2L1JWODhqN083RjZtM1lubHV5aEtXZmpNUkJ5ZGpVUytkUnNPdzE3L2xhSDdDS1RNbG51TmJWekRzamUvTC9iMEtEcUVvTERzdHllTDlwYU03QU9Qd3VYOStmci9ZejNVWitnSzFHcldvbHU5VFZhekZxU0JVQkpGd0VPeGVZSk5BcDdiajJ2bzR1RGhJRTg0a0tJT2JCVHRsSjJSck0yOWxhazJWSzRvamxVc2xjaWU1eGQvOW5LUWNMWUJucUtlRFc2Q2JQQzh0VDZkVDZ3d0FGLzY3a0xYM3A3M0pBTTl1ZUxaZXdjOE5uVE8wVm5aaXRuYm4xSjFKRjlZWko3QXNqL3dTV1RWbUVpbVRvNXVYY1hiZmVnYS9NZ1VIaFRQSk42K3djK2tNaGt5Y2lrUXF4ZE12bU1HdlRHSHRyNStRazVGSzEyRkZrd1NsTWVqMU9EaTVXTnp3ejNsM1JKRUV3SngzUjNEcDZBNUM2amZsK3NYamFEVnFvbzd2SnZLaHdXU2xKdUxpN2xYc01ZTERtOUMyenloTzdWckR3QW1mNCtEb3hKeDNSMWdNdGJnWDFLUTRQWDl3QzNuWkdSejhiNkg1SnFtZ3dhOU1BZUQzU2FQTlkyNzlRc1BOUTIvQWVEUDJ6T1JGQUJ6ZnVvTDQySXM4OHRTN3JQamhiU0o3REdQdnYzT0o2TlNYSFV0K1JxZlRrbndqR3I4Q1QzYzFxanhVZWRuR0NjWHlKODR6OVhESVNrMHdYempmaWpsUHQrRXZtVC9YdU0xREJJWTFSdTVnN0pidUhWaWJJUk9uV2d6SHVKUHpxUWxzTFVaVnlsenFSYlRseUthbGVBV0VFdm5RWUlzbi9OWVV2Z0UzM1dqN2h0U2w1NWczek12MWVoMFNpWlE5SzJlVG1uRGR1TkJRZlBtRGdEb05HZm5lRFBNd0lsUFBDcjFPaTFRbVIrNm9RSldialZQK1BBb0F4N1l1cC9QZ2NXeGQvQ05hdFlxRlh6eHZzVStEWG04eExDbWlVeDl1WEQ1Rlprbzg0YzA3MG5IZzAvOW43NnlqbzdqZVAveXNaSk9OQ3hGSUlIZ2d1THQ3aXhXblNJWHloVklvRmFBR05hcFVhSDhVYUtFdEZTaUZVclM0dXhNc1FMQVFnc1JkTnF1L1A1WWRzc2tHRW5RMzNPY2N6cG1kdVROelovbms3cDMzdmtLWmtNcTRlZmtSSDNPZXlMM3JPTGx6TlpxY1ROcjBINE4vU0JXR3ZqdVhoZE5INCtycFU4VDNrY3J3YWZNWk5uVWV5NytmUW5aNkNvcy9IeWZGeFZ2K1RpeXU3bzZBUGVpMFFvMkdrb2VYeVdUaXB6ZWZrZkliekhtOU4rTm1yaTUwVHZrYURVaTVHY09wM2Y5UlBxdyt0VnYxQUNBdStod25kcTZpVHR0ZWhEWHVZSFdPTmkrWDdYL1B3dG5WZzM0VFowajVIdVFLcFRUT0x2djJUYUtPYkpmeWNiaTRlZEpoNkt0NCtnVUNvTW5PdEVydVdLNXFIZG9OZkxud005VnNaRFdQdUg3aEpNSFY2a3FmdHl5OC9jS2ZrNUZLd3RVTDZQSnlXVDMzZlhxOE5CVnYvM0lBL1BiK2MwVjZVejdLNXhFSVNnUEM0Q0J3ZUlJYkJxc0J6cXcrazdIdGsyMEpMNng5b1NMQTRaOFBwMlRHWmQ2eEp0Zmczd2VYM3o5N2Y3TGxzNHVYaXlJN0tkc0E0RnZGVjFYUHI1NTNvNUdOZkg3dDhXczBRSTJuYW5qVWVLcUdoNjFyclh0cjNjMnphODVtZHZtd1MyQ0RZUTI4RDg0N21HS3JYVkdVcGhKWithbFFzeUZoVFRyZzdtMTJPZHkzYWdGVjZyZTI4aVR3RGdobTBPVHYwZVZwckNhdWQ4dmhVS2ROVHhwMUdZaGVsNGRDVWJ6aHpMZHNLS0hoVFlpTml1RG9waVZVcnR1Q1ZYT200aE1RUWxDbGNKdm5XTXJaYmY3aks5eTgvRmo2bGRsbE43OFhSYmtxdGVnd3hERW11dmREYWRIcGhXTzdpSTA2enRDM1o3Tmo2V3kyL3oyTDlvUEgyMnlyMDJxaytHUzVVbWtWcTV5LzJrQzFSdTFvMEtrLzYzLytoSzdQVGNFbk1JUXVJeVlCY0diL1JxNmZQOEhWYzhjSXZoVld0R3ZaanlUZnZJSk1ycUJHczg3Y2pEN0RrTGQrUUg1THl4WVBCMXZjdUJUSjduOS9wTnF0cEd6Ny8vc2ROMDlmcTd3QUplMVBhY0hlTk5xd1UzOXBXeTVYY0RGaU53ZlgzVFltNUErcHNIZzZhSEt5cEJDWS9CemZ0cHdHSGZ1Um5aN01nYlYvb3MzSm9zZExVMm5UZjR6VVJwdVhhK1VkY1NjczkxczRmYlNVUXlFbkk5VXFqcnhsN3hkdzgvSmo2K0x2VWFxY0M3MkV6WG05dDlXK0MwZDNVcjVHUXdJcVZFTW1rN0Y5OGYraDEybXBVcjhWZ2FIVkNReXRqc2xrSXVWbURKNStRUUM0dUhxZzEybnBOM0dHelg1YXhueVZpeXY5SnM1d3VCd090ckEzbmVibFprbXI4M2Zqd0g5L1lEUWFVT1Ztcy96N3Q4akx6YVoyNjZkbzFmY2xNbE1TcEhhWFR4M2c2S1lsNkxVYUFpdUdFUmQ5OXBiQnlEenRVcXFjSlowclZjNWtweWZUcHY4WWxuOC9CWldMSzVWcU41T3U1ZUxtVWF3UWhOaW80MXc0dG91b0k5dHAydjFadHY4OWkzSlZheU9UeVduUXNSODNMNStSMnU1YnZZRGFyWi9peEk1VmRCcjJHaTZ1SHF5YlA1Mm5SazhEeklhNFZYT20wbVBVZTdpNGVqeVc1eEVJU2dQQzRDQndlRUthaEtqMUdyMHBQakplMC9uRHpnRytsWDFWbDdaZHl1bzFzMWU1UC92L0dUT3o3c3p6QmNNclpIS1pkRzZUbDVyNHFIM1ZDbyt5SGs0VERrK291bnpzOHVzQUZacFdjRTIrbkt4Vk9DdGtPU2s1QmpCN09PeWJ2UzlKNWFxU0QvOW5lS2pKYU1MaS9YQWo0b2JHMWNkVlViVnpWZmZrQzhsNUpUVTRURHdZR1hDY05nL2tPN0VuOHEva1hUNnhqOXlzZE9xMTZ3M0FrVTFMcU5QNmFaeGQzVkc1dUtKeWNiV2F1R1lreDZGMjk4TEoyVHdKeXNsSXhkblZ2ZEJrT2pzakZXMWVickZDS3ZMM0o3UldFL3pLaGxLclpROFdmekdPWG1NTHh3Ym41V1JKS3hUanZsdGpkY3lXRjBWcHB6VG85T0RhUDdrWXNadWVZejlDcFhhank0aEpiUGp0QzQ1c1hHeXp2YWR2b0xScVZaRDhLMVNSK3pZUXVYYzlNcm1jN1grYmN5S2szTHpLeXpOWFVhMWhXNDd2V0VuUzlXaWFkRE9YUVd6YmZ3eklaQ3ljUHBxeWxjTXhtV0RUNzErUmNTdG5RMlpxQWt1L2ZnMlZzNXErRTI0bkpkdXk4RnNTWXkvU2J1QTR5bFd0emNtZHErbjYzQlIyL1RPWDFYT20zWE4vU2d2MnJ0R3VCWkp6MmdxcGNIRjF0M3I1dG5nNDZQVTZ0aTMrbnBqSXc0UzM3RTZEWjh6eDZQdlgvRTVReFREQUhDcFVsS2RBUWJTYUhGUXVydEpuVDc4Z01wTGpLRnY1dHZIVnpjdXZCRThIRmNJYnMveTd5ZExudE1RYjNMaDhoa1ByRjBuN01sTVQrZCtNZndxZGE4dklBdWFYczZJb0t1L08zZkx4UEc3c1RhZEoxeTdqNVI5YzVIRk5kcWIwLzlDNjMyak9IOTNKOVFzbnFkK3hIeldiZFVhdVVKS2JtY3FlRmZPUktSUlVhOUNHMEJvTnFWeW5PUXVuajhZL3BBcE96bXFNQmdOdVhuN01tenhBU2dJS1lEUVlhTmg1NEFONWxtb04yK0xoNHkrRlQzUVk4aXFYVCt3akp6TlY4aUF6bVV4b3NqT28yYXdMSjNhc29reHdaVTdzV0lWLytkdHpCTGxDU1hEVk9rUnNYVTZMWHM4OXR1Y1JDQndkWVhBUU9EUnloVnhXdmtsNTE3aFRjWnAyazlyNTF4dGN6L3YwaXRQcFd6L2VtakIyMTlncWpaNXY1Rk81ZldVM3IyQXZKNEM4N0R5anlsVWw5eXpuNlFRUXRTNHFNK3lwTUE4QW85NW9Tcm1jb2tzNm41U1hjQzRoTDZCR2dIT1o2bVdjWS9iSDVCZ041cldJdk13OFE2c0pyY3FFZFRPZmsza3pVNThhazZxdE43aWU5MHViWHBKQ0xIYXQyWlh4Nkw4TiswYVRuY21lbGIvdzlPaHBrbmVEWEtGazIxL2YwZU9scVlYYW56dTRoVDByZjZiMU02T3AwYlFUWUM3OWRpWHlFRjFHVExJcUs1VjA3UkxscTlmbjZmKzlMKzByS3FRaVA1YkVhVGVqeitMcEYwUzVLclVBY1BXOEhWcVJmT01LM2dIQk5vMFhCWTBhdmNaK0pMbExsZ1pLYTRtczBGcE5hTmg1Z0dUSWtzbmxkQjA1R1cxdU5oRmJseGRxbjVFU2J6TnZnK1dZaGZydCszTDJ3R1k2RDMrRGtPcjFPSGR3Qzljdm5RYk1FK0I5cXhkUVBxeis3WmZCZkhrVGNqTFQ4UEFwUS9MTm1MdVdXS3ZYdmc4K0FTSEk1SEt5MDVOUk9xbFFLSlIwR0RLQmhLc1hXRFZuNnIzMXgwRXBqVG90eXNQQm9OY1JVTDRxYmZxUHdVbmx3cEdOZjlPNDJ4Q2lUeDBnckhGN21qNDFqTk83MXlLVHlkSHJ0RFI5YWhneGtZZHQzdVBVN3Y5d2NsWkw0eXVZUXpiaVk4NFQxcVFqTVpHSEtWczVISlhhemViNVJlR3NkcE1NS1BFeFVXeGROSk5uMzVrcjZkMmcxOWtjVCsrRXlzV1Y5Yjk4U285UjcwbjdqQVk5S1hHeEhGajdCNW5KNXIvRHJOUkVLeU9ndmF3Z080SkdqKzlZU2VXNkxZbzgvdTkzaytrNy9qTU1laTEvZlRvV2c5R0FkNW15Uk81ZHgvN1ZDL0FOcW9DVHN3c3VicDVFYlAwWG40QmdxMHBPL2lGVkdQREdONlFsM21ETHdtOVJxcHhScVYxcC92UklBaXBVdTJ2L0NvWWdlUGdHMEhQTWh6YmJSdTVkejdVTEoybmMxZnlidi9HM0wzQld1MHRWZkV4R0l6SzVuS2RIdnkvTlI3U2FIRTd2V1V2L042ekxZamJzTklBbE15YlFvR00vSzhQWG8zeWVSNFVqNkZUZ21BaURnOENoY2ZaMGxrZnZqczVPT0plUWQybnJwU3pQRUUrblRkTTJ4UnUwQnRQS1YxWmVqejBjbXlPVHl3S0RHd2FyVTZKVHRHZlhuTTNRNW1pTmU3L2ZtNVFhazZxN3VQVmlWdFRHcU15a2kwbDVxZEdwT3FQZWJGalk5c20yaEo3ZjlDd3JkNUxMOW41dnp0bHdZTzZCNUpzbmIycHlVbklNQ1djVDhuSlRjZzJSS3lMVDlWcTk2YmRMdjEzeHJlcXJBa2kvbXE2TE94Mm51Vk8vbnpRTU9pMmJmditTK3UzN1NJWUNvMEZQZVBPdW5EK3kzYXBLUlZyQ05YYjkreE9hckF6NnZQS3BsVWRDODU0ajhRa01ZZVVQNzlLODUwaHF0ZXdPd0xsRFc2bFFvK0VkKzZEVGFtd214dE5wTmV4ZTlpT3RuN21kdVRyL2F2YmxVL3NwVjZVV1Riby9XK2pjMHU3aFVGcExaRmtNVFJJbUV3cWxFMHFWTXpKRm9WeXh4Y2JaMVoxT3o3N0dzUzNMaU5pMm5JeWttd3k4bFRUdDhzbjl5R1J5cnAwL1Fjck5HR2tsVEsvTlF5YVRjZlhzVVVMRG0zQjY3L3E3M3NjL3BBcVpLZkdzL09GZDVBb2xEVHIyazQ3bG4ramVTMzhja2RLb1V5c1BCNU9KM3o2NEZWTGdyS1oyNjZjQnM1SHEvTkVkVks3WEVxTkJqMjlRQlM0ZTMwdnl6U3UwSGZBeW0zNmZRYTJXM2MwNUgwd21EUHJiWDVGQnIrWHN3UzMwSGYrWmRPenlpWDFrSk1jVGUrNFlBTWUyL1V2N01rRWxOamlZdTJ6aS9KSHRIRnkzaU80dnZHMWxYRXVNdllpSGo3L044NG9LcVFCeldJVldrOFBoRFgrUm01bkczMStPeDc5OFZiby8vN1pVWXRNU0dtSnYyTE5HOWRvOGRpMmJTMDVHS3ZYYTlwTDJ5K1VLRERvdENpY1ZlYm5aYUhPemNQUHlSYXZKb1hYL01WeS9jSkxtUFVmaTZSZkVyKzg5eTZESjN4TzVkejBwY1ZkcDFHVWczZ0Vod08yUVJFMTJCaWQzclNIbXpCRTZQZnNhV3hiTnBPdHpVOWl6ZkQ1R3ZZNmF6YnNTWEwydVZZNmMvSlFrQktGV3F4NjQrL2lUbm5nRGdHN1B2Y1hGaU4xb3NqTlFPamtUZS80NDE4K2ZvRVh2RjZSenJsODhSZTNXVCtIaTZvSEphSlQrWHBRcVp4cDBIa0I4VEJTaDRZMGZ5L004S3V4WnB3TEhSaGdjQkE1TmJtcXVZZlhFMVRjc24xZU9XM25kc24zMXdOVWNnTTBmYkk0dmVGNytjSWVvOVZHRkVqekdIb3JObWR0bTdxWDgrM2JQM0oxazJiNFJjU00zLzdIRTg0bDVpZWNUaFZXNENMWXYrWUhZcU9NazNiakM0UTJMa1NzVTV0V0FXMkVVQjlmK1NVaFlmYno5eTdGL3plOVVydE9jV2kxNzJLd1lFZGFrSS83bHE3THJuN2xVYjlTT3ZOeHNVdUt1MHUxNTZ4Vm9KNVVMQUp2Ly9KcVl5TU1ZalFhcTFtOXQxY1prTkxKMTRVektWZzZYNnNRYjlEcTB1ZG5vZFhrZ2szSDJ3R1lHVFM1K0Z1L1N4Sk5TSWlzdUpvcFZQN3lMVENhbmFvUGJHc20vd215WlpOcGkrZmRUQ0ExdlRQMk8vVEFhOUNBRHRac25Sb09lSFV0K29GS2Q1aHhhL3hmOVgvK2EyS2dJbHYvZlc3VHA5ejlTNG1JNXMzOGpOWnQzNGVMeFBYUVovaWFuOTY0dlZOWlBrMzNiWWNxbzExbkZwaHYwT281dStZZWpXMjY3cDJzMTVxcThCb08rUlAwSmE5THgzci9FeDRnajZUUWpPWjYxOHo2eTJwYy9od05Zcjhydlg3MkFwQnRYcENSODVhclU1bzhQWDBDdVVLTFg1Vkc3OWRNa3hsNmtjdDBXYlBqdEMvUTZMWDFlK1F3WE53OENRcXR6WXNjcWptMWRSbXI4TlNsTUlpTTVIb1ZTUmVmaGIvRHZ6RW5rWktUaTRSdkE1WlA3Q1Ftcmo3dDNHUzZmMkVkV2FxS1VZeUUvQlhNanVIdVhrZlpWck5VVXYzSVZPYlpsR2Y3bHE5QjMvR2Q0K2dWeU1XSTN1Lzc5U2NxMTAyN1F1RUxYQmU1YTBsTGxyQ2FvVWswYWRPeUhxNmN2Qm9PZXBUTmVsWTRYOUhBbytIMCtMdXhWb3lrM1kvanZwdzhKREEyajd5dWZXbFVuQ1d2U2tVV2ZqY1ZKNVlKT20wZkR6Z1BKelVwbi9TK2ZVcTFoV3pqdFNna0FBQ0FBU1VSQlZEb09uY2pHMzc0Zzhkb2x5bFkyZXdmV2F0V0RqT1I0am0zNUI3MU95L1h6SnpoM2VEc1ZhalFnNXV4Um5OVnU5SHZ0SzBrSExxNGVkQjcrQm9uWExuRm0veWFDS3RkRXJycDNveThtRTdxOFhJNXNXc0tsNDN0cDJIa0F1cnhjVHV4Y3hhVVQrNmpmdmk5KzVTcHk1ZlFoMU81V0ZkR2wvQXJyZnY2RW01ZlBVTFpTVGVsWWVQT3VnUG52OFpFK3p5UEdYblVxY0h5RXdVRWdzQlBzb1VUV3c2SjV6NUUwN2pvWVYwOGZxM2hoQ3lkM3JpWXpKUjV2LzNKV0xyTkY0UnRVUVlwcGQzSldNK1N0SDNCeWRyRnFZOGtGMFdYRUpIT3BMaWprNFpBYUg0dGVsMGVYRWJmTHlSa05ldWxGczBhVGp2Z0ZWN0pLb0pZZmk0ZEZhY1ZlUzduZEQ4KytNN2ZRdnFDS05SanpkZUZRaWp1dHR0cGl4NUlmVUtuZGFOdC9qTFM2bDVrU3o3N1Z2OUgvdGE5d2NmTWd2SGxYUEx6OWlZK0pva1d2NTJqUnk3eHliVFFha01zVmQvV1lzZFhQZ2h5NVZZWnQ5N0lmUzlRZlI4WGV5MkphcU4ycUI1NStnY1Y2QWJaVXFNaS9BZ3ZRL2NYQzVYZ0JNSm5RNUdSYVZTbFJLSlEwN05UZktta2xnS2RmSUlNbmY0L2F3NXVuUmsvRDB5L0lhbXdzVjZVV2EzNzhrSUFLMWEzeTVWakd1NUVmL0hySHZtZW1KbEt4VmxQY3ZIeWxmVlVidEtGcWd6YVNLN3N0Mmc0WWUwZVgvc3NuOTROTVJwVjZyYXllMFI0TUNuZkRYc2RTMzZBSzlCajFIdjdscXhZNlZsUVM1UHpqWXM4eEg1ckxZT2JUajZkZm9KU0F0MEtOaG9VMGJDRzRhaDFwMnora2lsV0ZCbHZHeitxTjI5LzVZUUNkTmc5UHYwQVVDaVc5eG40SWdFcnRqbGFUUzVjUmsvRDBDOFRMdnl5clprK2xXNzVjS2cyNzNNNjE4SlNORUU4TExYcS84RWlmNTFFanltSUtIaGJDNENBUTJBbjJVQ0xyWVdHcFVGRVVkVzhsa2J4WGJCa3hySkRKQ2szdUxKbk1DOFpNT2ptckdUWjFYckh1MjdLSWlVZHB4dEYxbXY4bDZFRmpxOHFGaDIrZzFjUVd6R1hseXRkb1lMV3ZLTGZiZThFU3Qzdy8vWEZrN0ZXampic05lWGdYbDhtc2pBMTNRMzJyQkxBdFk2cW5YNUJOdzFkeHg3dWl3aVdBSW8wTndCMk5EY1U1N21qWWhVNWxNcHZHaHBKZDR0NU1KNjM2amlyeVdQNFF4OXZ0WDdMUjBob25aNWRDaHVKaDc4NjFDdWtwRTF5WlVaLzlaZFdtWUJuUGUrRmhQSTlBVUZvb2V1UVhDQnlRQnNNYWVMZDV2VTBadFkvNnJyUDN5ZWNuaDNYK29MT1U0YS94QzQxOXhoOGFMLzN5amo4MHZtclQwVTJ0M2s3R0h4cGZ0ZStjdmxacG5Qdk02bE51elBZeGxlOTN1Y0xlU21RSkJMWVFPaFhZTzBLakFrZEE2UFFSY1k4R0VZRkE4T0FRQmdkQnFhTHU0THJlelY5dTdsZXdET2FkcU5TMmt0dms4NVBET3J6VElVRHRyVlpNUGo4NWJQTDV5V0ZxYjdXaTNlUjIvcFBQVHc1VHVhcmtBQ3BYbFZ6cHJMVDY5WElQZEZkNmx2TjA0ajRuRHhNUFJ0cmRpcHhBVUJDaFU0RzlJelFxY0FTRVRnVUN3Wk9DQ0trUWxDb1VTb1VNd0tndGV1MGd1Rkd3dW1MTGltNEFaZXVXZFVtOW1xcjlhK2hmVjJzL1U5dXI3cUM2WG44Ti9lc3F3TE9MbjYxdzZ0OVQ2YWVXblVyWGFYU0ZNc2FOWEQ0eU5MQjJvSlE0WVBMNXlXR1c3YStxZitXNEFkRUN3UzFFaVN5Qkl5QjBLckIzaEVZRmpvRFFxZUJoSVF3T0FvY21ySHVZUisvLzYxMnU0UDZYOTcxY3hWYjdtYlZubmc5cEZLSnVPYUdsSDBCUW5TQVhYYTdPZUhIanhhd0RjdzRrSDVoeklOblNkbDc3ZVpjQjhyTHpqQ0ZOUTF5N2Z0UTFVT0dra0lVMERsR1AyamlxMHRuL3ptWWtYa2pNcTlxeHFydktUU1UvcytaTVJraWpFRmZ2Q3Q1T3R1NHRFRGdhb2tTV3dCRVFPaFhZTzBLakFrZEE2RlR3c0JBR0I0RkRrNWVWWjB5SlRwR3k2ZnFFK3Foa2NobjU5d0g0VlBCUnlSUXk5RHE5NmVDOGd5bXBNYW02UHJQNmxJdFlGSkcyNWFNdDhmbTlFd3B5OVBlanFUSDdZbko4Sy9tcUFKelVUbkxmU3I2cWZiUDJKUU84dE9tbFNpYVRpZlZ2clkvcjhXV1BJTzhLM2w0UDYza0Zna2VKS0pFbGNBU0VUZ1gyanRDb3dCRVFPaFU4TElUQlFlRFFYTmx6SmZ1WGJyOUVBOGprTXQ2TWZETk1rNjR4V1BaWm1IQjRRbFVuVnllNUpjOUNqYWRxZUFCVTcxcmQvY1RpRTJrQUJwM0JwTmZvclVJeG5EMmM1UUNYdGwvSytxcjZWMUZ2bkg2ait0V0RWM09XalZwMnpkSkc1YWFTNjNJTGgxeVVsSktrTlpMTFpCaE5JdU9VNFA1UnlvdFczdjJVY2xQS1plaEZWalRCQTBKeGg4UnY5MU1XVTR5bGdnZUZHRXNGamtCSnhsS0I0RUVoREE2Q1VvTlBSYk1YUThiTkRIM0JZd3FWUW1iUUdrd0FIa0VleW1wZHFya0RxTnhWY2t2VmlUTXJ6MlRzL0hwbll2N3p4aDhjYjdOZVZHakxVTmVhVDlmMEJGRDdxQlc2SEoycCs2ZmRnNEliQktzQnVuL2FQV2pqdEkxeHBoSk1Fa3BTSXN2YlZVbEt0dkI2RTl3Zk1objR1SlhzWjZDNE92WDNVSEV6WFlTQ0N1NGZtY3c4NWhVWE1aWUtIalZpTEJVNEFpVWRTd1dDQjRWUW5hRFVVS1ZERlhlQXVKTnhtb0xIbE01S2VXNXFyZ0dnN3NDNjNwcDBqZEhWejFWeGRzM1p6RE9yejJRTVdUaWtmSjJCZGJ6cURLeFRySENJTW1GbG5QTzNkZlowbHVYL1hHZGdIYTlONzIrS04xSDhwYk9TTEdEVUMzRmplMVJhOFU4UUNHeFF4VitOazZKa3hZcUtxOU9HRmR4WmUwcE1rZ1gzVCsxZ04yN2xBeTRXWWl3VlBHckVXQ3B3QkVvNmxnb0VEd3BoY0JDVUNwUXFwYXpSeUVZK0FPYzNucy9NZjh4SjdTU1h5V1hvTlhvalFHNXFydUhrc3BOcHpjYzA5elBvREtiRXFNUzgzL3Y4ZnNYU2Z1amlvUlVTenlYbWJmbG9TenlBMFdBZExhSDJWaXNVU29Yc3ErcGZSVFYrb2JGUGgzYzZCR0NDaTlzdVpxMTRlY1gxZTMyR2lRY2pBNDdUcGxodEsvbXJVVG5KT1JHYlJXS21Eb053dHhRVUU1a01QRjJVMUFwMm8zcWd1c1RuRjFlbmdWNHFldFlyUTBSTUJuRVpRcU9Da2lHVGdZK3Jram9oSGxRcTQxeWljOFZZS25nVWlMRlU0QWpjejFncUVEd29oTUZCVUNyb09LMWpnRWRaRDJYaStjUzg2RDNSMmZtUHFYM1VDZ0J0anRZSUVIYzZUcE8yUGszYmZFeHpQNEI2Zyt0NXRaM1Uxai8vT2NFTmc5WFByWHF1b3VYemdwNExydFRwWDhkTHJwVExndW9FdVFUVkNYS0oyUmVUMDJKY0M3L3N4R3g5NU1ySWpLYWptL28yZnFHeHo1RUZSMUlmK2dNRHdkN09CSHVMSHcvQncrTitTMlFGZURqUnJiYmZnK3lTUUZDSSs5V3BHRXNGRHhzeGxnb2NBVkVXVS9Dd0VBWUhnVU1qazh0by8xYjdnSHFENjNtYkRDWTJmN0E1SHBNNU40TStWMjlDQnVHOXdqM0I3TmtBY09QNGpkejgxemc0NzJCSzVNcklqSVlqR3ZvMGZhbXA3NDBUTjNKZGZWMFZSb09SUS9NT3BWemFjU2tyc0ZhZ1MrTVhHdnRrSjJicm96WkVaZVlrNXhqNnorc2Y3T0xsb2xqejJwb2IwWHVpczJ2MnJPblo0WjBPQVQ0VmZWUjd2dHVUWkxtZlFPQ29pQkpaQWtkQTZGUmc3d2lOQ2h3Qm9WUEJ3MElZSEFRT1RkL1pmWU9yZHFycURyRDFrNjN4MTQ5ZXp3VVk4UE9Ba09DR3dWWStqcGQzWHM2MmRZMVdFMXFWYVRtK3BaL1JZRFNkV0hJaWJlZU1uWWtxVjVXODY2ZGRBM3Q4MlNNb0xUWk50K0NwQlZlV2pGd1NHM3NvTnFkQzh3cXVnMzRiVkI1Zzk3ZTdrODZ0TzVjSnNPS1ZGZGNIL0R3Z3BQN1ErdDYrbFh4VlMwWXVpWDI0VHk4UVBGeEVpU3lCSXlCMEtyQjNoRVlGam9EUXFlQmhJUXdPQW9kbS8rejl5U0dOUTlTN3Z0NlZkR0xKQ1NuelYremgyQnl2WUM4bms5R0VUcU16WHRoOElldklyOWFoRGp1KzNKR1ljQ1pCazN3eFdadWJtbXM0di9GOFpsWmlsaDdNNFJmTHh5eS9IbGdyMEVYcHJKVHA4L1RHcXdldTVnREU3SXZKT2JQNlRNYWw3WmV5enEwOUorV0xpRDhkci9tejM1OHhyVjV0NWJkdnpyN2trajZMU09NanNEZnVwNVNiUVBDb3VKK3ltQUxCbzBDTXBRSkhRSlRGRkR3c2hNRkI0TkRFblk3VC9OVCtwOHZhYksxVlpzZmQzK3hPMnYzTjdxUTduWHY0bDhNcGx1MWpDNC9aekxzUUh4bGZxT0lGd05wSmEyL2EycDl4STBPMy91MzFjWGZ2ZVdGS1VzcE5JSGhjQ0owSzdCMmhVWUVqSUhRcUVBaWVGRXBXdzBjZ3NFTUtHaHNjRlpGNFd1QUlDSjBLN0IyaFVZRWpJSFFxRUFpZUZJVEJRU0N3RXlZZWpCUXJIUUs3UitoVVlPOElqUW9jQWFGVGdVRHdwQ0FNRGdLQlFDQ3dTZWZhd1hydlhLTW9rU1d3YTRST0JmYU8wS2pBRVJBNkZUd3NSQTRIZ2NCQk9ScVR5Y1dFWEhLMVJvd200WnNwS0I0eW1ReVZVa2FncDRyMllkNG81VVduTHJ2ZkVsbW5yMmR6OW1ZTzJYa0dvVkZCaVhGeGtoUHM3VXlyYWw0UFZhZGlMQlhjQzJJc0ZUZ0tqMm9zRlFpS1FuZzRDQVFPeUluWUxFN0Vab25KaDZERW1Fd204blJHcmlacjJIekdacTVVQ1V1SnJIdTV6K1ZFRFllaU04alU2SVZHQmZlRVJtZmtVbUl1dTg2bjM3SGQvZWhVaktXQ2UwV01wUUpINFZHTXBRTEJuUkFHQjRIQVRpaEppYXdMOGJrUHJSK0NKNGViYVhua2FnMUZIajl3TVY2WlVXRHlVVnlkbnJxZWRUOWRFd2drWXBKejBlaUt6ZzFjVUtkaUxCVThhc1JZS25BRVNqcVdDZ1FQQ21Gd0VBanNoRnNsc29wRnBrYi9NTHNpZUlKSXp5MTZrbXlMNHVvME5WdG9WUEJnTUprZ1UxTjhuWXF4VlBBNEVHT3B3TjRwNlZncUVEd29oTUZCSUxBVFNsSWlTemhWQ2g0VUpYWFJMYTVPaGV1djRFRlNFajJKc1ZUd09CQmpxY0FSRUhvU1BBNkV3VUVnc0JORWlTeUJJeUIwS3JCM2hFWUZqb0RRcVVBZ2VGSVFCZ2VCUUNBUTJFU1V5Qkk0QWtLbkFudEhhRlRnQ0FpZENoNFd3dUFnRUFnRUFwdTByRlpXN3lWS1pBbnNIS0ZUZ2Iwak5DcHdCSVJPQlE4TFlYQVFDQVFDZ1UxRWlTeUJJeUIwS3JCM2hFWUZqb0RRcWVCaElRd09Bb0dkVUpKU2JrOHk4VEZSMG5aT1Jvck43UWRGYW53c3Vqek5BNyt1bzNBL3BkeWVKUFRhUERKVEV4OTNONTVZN3FjczVwTkViTlR4UjNvL2cxNkhYcWN0dEYrWGw0dlIrR1JseW4vU3g5S1l5TU9QNUQ2MmRHVTBHb2c1YytTQjN1ZkNzVjFXbjdXYUhOSVNydC96OVV6R29rdFZQa3BFV1V6QncwSVlIQVFDTzZFa3BkeEtFeWx4VjdseDhmUWQyNXc1c0VuYS91K25ENlh0SlROZWxiWVhmL0dLelhQM3JWN0FpbGx2Mi95M2J2NzBPOTczMk5aLzJidnk1Mkk4eFpQRGs2RFRxMmVQa25EMVFySGJSMGNlWXZsM2s4bkx6YjVqTzczV0hCcWJtWnJJdjk5TnRwcGthckl6N25xZkRiOStYdXcrQVN5WU9yeEU3VXNMVDRKRzg1T2VkSlBqMjFmY3RkM09wYk50N3MvSlRHUHBWeFBSYWU5c1hMMXhLWkt0aTJZQ1ptT0NoZmx2RHk3YzJHUml4YXgzaUlzK2E3VTdMZkVHZjM3ODBoTnR5TFZnTHpvOXNXTVZGeU4yVyswem1VeHMrbjBHMTg2ZktQSzgrSmdvOCs5ak1hb2U3RjQrVDlwZS92MlVRdjgyLy9HMVZmdWs2NWZadnZqL0FNaElqbWZsckhlSzlTd0gvL3VEdlN0L3dWU2dUNGMzL0VYY2xYT0Yya2VmT3NEUnpmK3daZUczTFA3aUZkSVNyck5reG9SQy8xYlBuV1oxM3E1bGM2MCtYejE3bEEwTFByZHA4TGh5K2hCWmFVbDNISTkvZm5kb3NaNVBJSEJVbEkrN0F3S0J3RXhKU3JuWk03TmY2NFdIajcvME9UTTEwZW96UUY1dU5xTy9XQUpBNUw0TkJJV0dzZmp6Y1dTa3hPUHVYUWE1WEVGNGkyN1VhOThIZ0dPYi95RzhlZGQ3NmsveTlXaU1lajF5WmVIaExpSDI5a3RsV3NJMTF2L3ltZFZ4dlM0UGJXNE9OeStmS1hUdTBIZm1zUGp6Y1lYMnB5VmN4enNnMkdwZlFHaDFPajM3MmozMTM5NG9MVHE5RTRjM0xLYlZNeThWZVh6cFZ4UFI1R1JhN2N2TlRHUEpqQWxXKzF4Y1BSZzArWHZwK0QvZnZzSElEMzdGdzhjZko1VUxadzl1SnJ4Rk40eEdBMzk4K0NJdmZMb1FKNVVMQUQ5TzZvZHZVQVYwZWJrTWUrOG5BSkp2eGdDdytQTnh5QlVLVWhPdU0vYnI1US9zdVVzTHBVV2pzeWYyeE0zTDc2N3Rlcjg4blpPNzF1RHE2Y1BoRFg4amw5OWVTeklhamNqbGNvYStNNmZJODEwOXZQRXFVNVlycHc5UnJXSGJJdHRGbnpxQXAxOGdBRHVXemlhNFNtMXFOT3RzcyszUkxmK1FrNUhDenFXemNYYjFBQ0NvVWsyU3JsM0MyZFdkWmQrOGpyT3JCeWFUaVp6TVZQUmFEYTRlUGdEb3RCcWMxVzRBcE1iRjRoTlVIakQvYm96ODROZTdmaCtPZ3IzbzlOcUZFelR0L3V6dEhTWVRPLytaZzlyRG0zT0h0dUliVkI1WFQ5OUM1d1dVcjBiRTF1VWMyYnlVeGwxdEdKMktJRGNyZzJIdi9XaTFiOUduWTYwK1h6cStGeGQzVHdET0g5bU9YN21LeGJwMjA2ZEhzUG1QcnppeFl4V1IrelpJKzdXNVdiZU1aYmY5U3A1OVp3NjVXZWs0cVp5NWNlazBneVo5ajR1YkI3bFpHVHovOGU5VzEvM3QvZWZ1ZU4rcTlWdHpiTXN5RW1NdkVSaGEzZXJZa1UxLzArMzV0MnlldDJEcWNGNzRaR0d4bmswZ2NHU0V3VUVnc0JNbUhvd01PRTZieDkyTiswYmw0bW8xS1p6Lzl1QkNrMFRMaXBqUmFPREd4Vk8wNnZNaTFScTFZL0huNHhqODFpemtjZ1Znbm9SWUppWTdsODdtMm9WVDVPVm1XKzB2U09LMVMwUnNXVWJYZkQvd1BVYTloNnVuVDZHMitWOFF2UU5DR1ByT0hISXkwMUM3ZWZMN2h5OUlrdzdMcEtDZzhXVG9PM01LdldRQ3lCVUthVnZ0NFYxcWpBMVFlblJha1BsdkQ1WmVlQUMyTHZyTzZuaDY0blhHZmJjR2dNelVCRVo5dHZpdTEvd2wzNnFWMnNNYnBaT0s1QnRYOEN0WGtTYmRoN0pqeVErRXQraEcwclhMK0phdElCa2JBTHo4Z2hnMDZUdVd6SmpBaGFNN2lkaStnc3pVQkpaK2JkYlM0Q216SklOWFRrWXF5MmErYVhWdms5RklibFk2ZjN6NEFzaXNuYmRMMDB1YkxVcUxSbVZ5ZWFFWG55MEx2Nlh6OERjS3RlMDU1a1BPSGRvS21NZWx0TVFiZVB1WEsvUWlCL0RIUnk4Q29NM054c2xaalV3dXgyUTBFbi8xUFB2WC9JWW1PeE1YVjNlUXllajYzQlNDS3RiQVpESnhNV0kzZlY3NUJFd21ya1VkcDFIbmdUYjdIUjhUeFkyTHB4bjZ6aHcyL1Q2RG1rMDc0eDBRVE1TMjVZU0dONlpPbTU3ODk5T0h0QjB3RnQreW9WS2ZMRWFSUHo1NmtjRlRaZ0d3Y1Bwb2FkdlM3OUtDUGVoMDZWY1RTWW1QSlR2ZEhKTFljZWhFam01YWdrd3VwOHVJU1dpeU05aXg1QWVhUFQxQytyK3lJSlBMNlRUc2RmNys4aFdxMW0rRmQwQklvZXVmMnYwZlovWnZKQ3Mxa1NVekpqQjR5aXl5MDVQdjZLMWxNcG1JT3JLZFBxOThpa0d2STNMZkJsUXVyc3g5dlU4aFkvNVRvNmZoVmFiczdUNEJYWitiQWlZVDlUdjBSWmVuWWRYc2QrbjIvQlRLQkZjMmo3OWxRNlV4TWJ4Rk4zTS85NnpEeGMzanJ0L1g5cjluY2VOU3BEUVAwZVptNGVTc2xvNXYvdU1yYVZ1WGwwdVBsNmFTRWhmTGZ6OTloQ1k3VXhxelBjc0U4ZlRvOSs5NlA0R2d0Q0FNRGdLQjRMRng2Y1ErQU9RS0pTbHhWOGxJaVdmSmwrWVgrQ0Z2L1dEVnR0MGdjOGpFTCs4T0xkTFlrSnVaeHBZL3Y2SDk0UEhTUHIvZ1NtejgvVXViN1QxOHJNdWc2N1FhL3Z2eEF6cmFNQkFZZEZyV3pIMmY4QlpkcWQvaG1kdjNMTEFhc21EcWNHbUNESGRmR2JGbk90Y08xaDllZE9hSktaRlZsSzdBMm0yOHc1QlhpMnlYbi9hRHhsdDlybEsvTmVjT2JhVlYzMUdVclJ6T014UE51b3crZlpEUThNWkZYcWRhbzNaVWE5U09SWitPWmRDazd3cDUxcmg2K2hReUl2ejMwNGZrWktaUnRVRWJXdllwWFM5cUJYbVNkSHIrNkk1Q0JvZVV1S3Y0QnBhblplOFhpRDUxRUlEL2Z2eUE0ZFBtMjd5R1JTdWIvdmlLc01ZZHJMU256YzNteitrdk1lS0RYNUhsTTFSZFBYc1V2UzRQNzRBUTRxNmNRNnZKWWYwdm53S2cwK1JJbXF4WXV4a3RlajFIVG1ZYUsvN3ZiWXdHUFVjMm1iM1pFcTlkd3E5Y1JTNUU3TVpvMExObDBVelVicDcwZXZualFuMjBHTmF5MHBLa2JVZkdYalhhYnRBcm5OaTVpcTRqSnhOMzVSd2JmdjJNY2xWcWtSSVh5Ny9mVFpiYTdWdnpHeldiZGFaS3ZWWlc1eXRWenVqeU5Pei83dzk2dlBodW9ldlhhZE9UT20xNldobU9CazJhaVp0WEdhdDIyZmx5TUVXZlBvZ3VMeGV2TW1XSjJMYWNjbFZxMDJYa0pCWk1IWDVIVHgxdGJqYi9mUHNHcmZxTW9tTHRwbWh6czFrN2Z6cmhMYnBSSnJneUFCRmIvMFh0NFVXcnZtWVBOb3UyTE1iYzFuMWZJamNyM2VaQ0FrQ0hJZWI5bG5uSWdxbkRHZnIyYks1ZE9FbG9lR05TNDYrUms1RkNjTFc2TEpnNm5LdG5qOUZoNkt0VWE5RG1ydjIzQit4VnB3TEhSeGdjQkFMQkEwV255YkZhVlN2NDJZTEphT1RFOXBYUzV3dkhkdEZwMk90VXJkK2FQejU2RVpuODdpbG1jck16V0RoOU5KNWxnakFhREt6NytSTmE5bm1Sc3BYRE9YOWtCMmNQYmdhUVBDWUs5VldyWWRYczkxQTZPZFB0QlhOT2g5QmFUU2dUWEtsUVc0V1RpdDdqcHJQOHU4a1k5RG9hZFJsazdrT0J5WWttTzdQSXlZcWowYkphV2YzNUo2aEVscTBRR1FzNlRZNjB2V2ZGZlBhc3NQMHlWNUNBQ3RYdzhEVWJ0c0tiZCtHZmI5Nmc2VlBEY0ZLNTRPTHFnY0dnSityUVZwNTUxZG9vbHBFY3g3SnYzN1NaZE85dW5ONnpEdi95VlVtTXZZZ21PNFA0bVBPRjNIeExFNlZWcDdKaXBoVTh2bjBGV2swT1hZYS9lZmZHK1FnTmI4eVZ5RU5XQm9mWXFPTUVWNnRyWld3QU9MWjFtYlI5ZXM4Nm1qNDFuSHJ0ZWdObVkxekJGNm1jakpSaXVZb1hGZGMrYUpMWncyamg5TkhTdGlON09OaXJSbVBPSEtaU3JhWXMvZm8xZW8zOWlCNmozck1admhCejVnakJWZXNVMm4vajBtazgvUUpKaTc4bWVXL2RpVVdmL0ErMWh6Y3BOMk40NllzbExQMXFJazR1Wmc4QmcwN0hnTmUvNXVndEExVkdjaHdSVy85bHdCdmZGdXRaVkdvM3VqMy9GaHQrL1J6LzhsWDQ3NmVQU0UrNmlWNlh4NG1kcTVISlpKaU1SckxTa3ZEeUQ2WjJxeDRNbXZRZEY0N3Q0dEQ2dnlTZERYampHL3hEcWxoZE8vSGFKWnYzN0RQK00xYi8rRDQrZ2VVSkRXOU13dFh6N0Y0K2oyb04ydkRNeEJtcy8va1RBSTVzV0d6bDRRRFF1dC9vWWozWG84UmVkU3B3ZklUQlFTQVFQREJNUmlOT0xxNVdLOFh6M3g1Y2FPVjQvdHVET1g5MEIrV3ExQ0kyS2dLOVRzdkZpTjAwNlBBTW1Ta0p1SHA0RjNrUG85SEltUU9iQ0cvZUZiV2JwN1NLTi9mMVBqVHVOa1NhUEZkdjNKN3FqZHV6WmVHM1pLYmV6czJWUDUrRFVhK24vK3ZtWkZWWmFVbW8zVHlsV05ZdUl5ZEo1M1I3d1p5d3l0MjdERDNIZm1TVm9FM3Q3aVd0M0JpTkJ2NzhhRlNwOFhDd2xNankwUmhML3RicmdOeHA5U20vaDhQSUQzNGxMemNidVZ3dXVkUCsrT1l6alAzbXpvbjdQSHdEcVZDaklVYzNMYUY1VDdNdVR1OWVTOW5LdFNTamhBVlB2eUFHdlBFTlMyWk1ZUE1mWDVONDdTSTVtYWwzWGUyTnUzS09NL3MzMHUrMXJ6aXpid1BOZTQ1a3pZOGYwR3ZzUnpianNFc0RwVkduSnBOSk1ycm1mOUUyR1kxV243MERndWsxOW1QMkxKOUhTbnlzNWVSaTNhTnF2VlljV3JjUVRYWUdMbTdtZVBsVGU5YlNzRk4vcTNaWHp4MURwOGtGek1raTQ2TFAwcmIvbUR0ZWUraTdjMWs0ZmJUTlVEWXdod0VObnphZllWUG5zZno3S1dTbnA3RDQ4M0ZTM0w3RmFHdHh4WGQwN0ZXalYwNGZvdjc0dmtSc1g0SGEzWXMxUDM2QTBzbGNwTUJpN0J3MDZUc08vUGU3MWUrYWhkTzcxMUtqYVNjVVRzNGMzcmlZN2kvWVR1Nm96Y3RsKzkremNIYjFvTi9FR1N6NzFtd2NreXVVUERQaEN3Q1dmZnNtVVVlMlMvazdYTnc4NlREMFZTbHZTTUVYOW5KVjY5QnU0TXRXOXlrVFhKbG4zNTJMWEtHa3c1QUpxTjI5Y0ZhNzRlVGlLaG5SYmx5S0pITHZlbXEzNm1IK0RpSVBvZGRxdUhIeE5DZDJyQ1FqSmQ3bU13eWVNZ3VEVGt2U2pTdm90WGxzL3ZOck1FR2QxazlUdFlFNU5DYXNTVWNxMUdqSWpxV3pPYmx6dGRWdmlpTjRPTmlyVGdXT2p6QTRDQVIyUW1rb2thWFg1YUZRRkc5WThTMGJTbWg0RTJLaklqaTZhUW1WNjdaZzFaeXArQVNFRUZRcHZGRDdnK3NXRW4zcUFJWWlWbnhWYWxlYmJ1bkpONkpSM1pyQUFDVGRpQ2FnUXJWYng2NUkrOTI5eTlEMStiZFkvUGs0ZEhtNVZuR1pBRWFESHBQSnhQQnA4K2s0ZEtMTlB1anpORGk3dXQvMTJSMkZBeGZqbGFZQ2s0L1NvTk1IUWVUZTllVGxaTktpOXdzbE9xOTVyK2RZK3RWRUt0ZHRpY3BGemJHdHl4ajQ1c3c3bnRObDVDU09iMTk1eTdObVlKR2VHTWszcnJENWo2L3BPZVpENmFYQjFkT1haaytQWU5XY2FmUitlVHB1WHFYUDZGQlFwNlZCb3dhZEZzV3QvOFA4NFRKelh1L055QTkrSlQzcEpsNStRVklzZXB0OEJnQnRYaTRLcGROZDc2RndVdEdnWTM5Mi9UT1hycysveFlXSTNaaU1CaXJVYkdUVjd1clpvN1R1TjVyMXYzeUtRdW5FNExkbVdlVWJzWVdMcXdkNm5aWitFMmZZUEc0eHhLcGNYT2szY1VhcHorRmdyMk9weVdSa3hheTNTVXU0enRhL3pDdjh4ZkV1QkVpNkhzMk5TNmZwK094cktKUktqbTVhUWx6MFdZSXExWlRhWEQ1MWdLT2JscURYYWdpc0dFWmM5TmxiQnFaa3dCeVNzZno3S2RKMmRub3liZnFQWWZuM1UxQzV1RktwZGpQcFdpNXVIc1Y2WWI5eEtaTEEwREQ4UTZydzk1ZmpwUVRQUTkrWnd4OGZ2Y2pJRDM2bFhKVmFnRGtNSXlzMUNZQTlLMy9tbVFsZjRPUnMxdmI4dHdkTHlhMHRiRmswRTROZWgxeWhwRVd2NXptNWN6V0hOeXptOEliQ09YMTZqSG9QdUcwOHkrLzk2T2JsUjg4eEg5NzlTMzdFMk5LcFFQQWdFQVlIZ2NCT3VGVWlLK0N1RGUyWTdJeFV0SG01eFFxcHlPK3lHRnFyQ1g1bFE2blZzZ2VMdnhoSHI3R0ZZM3BEd3h0VHIzMGZGbjN5djd0V3JNakpTTEZhemJXc29JRFpiZDd5MmRiSzJkQjM1ckIzNWM5NCt3ZFQ2OVlLU0daS1BLdm5ma0Q5OXIwTHRkZHBOVkxWQUswbUYyMXV0dFYxUXd0TTNoMmQwcURUb3JDbFV3djVReXJBWExhdFlEenp3dW5XTHJJRDM1eFp5QURsN2wyR3RnUEdzdTduVDNCU09kTnU0RGpjdmEzam1RMEdQUmtwOGJkREtrd216aDdZUk1zK0wzS2hRUGs2Qy9FeFVXejQ5WE82akp5RVQ2QjE4cmFLdFpxU2tSelB2OTlOcHR2elV3Z01EU3Z5T1VzRHBVR2psdVMxUlhGNHcyS1VUaXJhRDNvRlpETDJyL21kb0lybS85ZVV1S3RGZWhZVXBGYXJIbHlKUE1TV2hkOXkvY0pKK296L3JGQ2JaaytOa0Y3QzBwTnVGaW9ubkQrSEE1ano3MWhlV2kwdmt3VzVVNEsrZ3ZsNzdyYmZVYkVIblZxTU9VdS9mbzFPUXlleTlKdlhwZC9ITzNsVEdRMTZkaXlaUlpQdXowcmFhTmwzRk52L25zWEFTZDlKQnMvUUdnMnBYS2M1QzZlUHhqK2tDazdPYW93R0EyNWVmc3liUE1BcUVhWFJZS0JoRVlsSVM4TG1QNzloMENTelljQmlrQ3VxNU91cFBldW8zcmc5eDdldnBINkh2dVJtcGVIa0hGVGt0UzNWSm41NWR5anUzbVZvMmVkRktVZk9MKzhPdFpsTVdKZW5ZZmkwK1ZiNW5SelplQ1lRM0F1bDN1QVFMM2NsUWFGR2l4dzdxVUJVQ2pHaHdrZ1pnNFp5eHB5N054Zll4RjVLWk4wUFNkY3VVYjU2Zlo3KzMrM3N5MFdGVk9RbnFHSU5BRzVHbjhYVEwwaGFmWEQxOUM3VXh1WjlyMSsyK3J6eWgvZm8vL3JYT0t2ZFVEbzVzMkxXMjlLeGpKUjQ2Yk1sTTNkQm12ZDhqdFZ6cHFMVjVPRHE2Y1BCZFl0by92UUlxamR1WDZqdDBMZG5zM2ZsTDlSbzJvbFR1LytqVnN2dVZLclR2TWkrT2pxbFFhZEZVZHlra1hwdEhsZlBIc1hETjRBcTlXOGJIWXBLMGxjUU55OC9qQVk5T1ZtYVFySHlZRTUrNmg5U2hYNFRaN0JreGdUT0hkNkdaZXY4aHdBQUlBQkpSRUZVWDlsUXlsV3R6YmEvekdVMk01TGp6Uk5xekFheHRmT24wM1hrWkhZdXZiMENtTjhGdVhuUGtUVHFQSUF0ZjM3RDRDbXpVS3FjaTlWWFI2UTBhRFR4MmtXOEF3dG4vYmZRWWNnRVZzK1p5cVdUKzZoU3J4WFJwdzRRMXJnOVRaOGF4dW5kYTVISjVPaDFXcG8rTll5WXlNTkZYc2RrTWhKUW9UcUhOL3hGU1BWNnFGeGNDN1d4dkZBQ2VKVXBXMmlWMlZZT2g3dWhjbkZsL1MrZlNxdkFZSDZKVFltTDVjRGFQOGhNTnJ1MVo2VW1XaGt6N04wbHZTUThicDBhRFhvT3JWOUVSbkk4S1RkanBOL0YvTCtYUmJIem43bW9YTnlrc0FTQXluV2FjK0hJRHJiOTlSMWRSMDRHbVV6eTBnSHpJc09BTjc0aExmRUdXeForaTFMbGpFcnRTdk9uUjBwZWgzZWlZRWlGaDI5QUlTK0I5S1NiT0t2ZGNQUHk0OXI1RTNqbnEyQ1JuK2pUQjVISlpGdzR0cE9CYjg3aytQYVZWRy9VbnZpWUtLdGtxUGtYRDJ5RmxOd3ZQY2QrOU1DdmFVOWthdlJFSjJsSXk5RmhlTnlDTDZXNEtPVUUrN29RN09PTXdzWjh3bDRvMVFhSEZKa0xzUXEzdXpjVTNDY3l0Q2k0b1hERENTUCtSdHVXWk1HZHNZY1NXZmZMdVVOYnFWQ2o0UjNiNkxTMlg3SjBXZzI3bC8xSTYyZHVyeExuOTB5NGpmbGNnMTZIWHFkbDdieVBrU3VWbUV3bVRDWVRlbTBlV2swMnptbzNWc3g2VzhyWFlBdWZvUEtzbVBVMmJmdVB0VTUyWlRKUnJXRTdkaTZiQzBDanpnTUpyZFhFNWpYY1BIMnBVS01oYStkL2pNcFpUV0JvZFp5YzFmZ0dWVERub3JEakg0QjdvVFRvOUg0NXZtTWxkZHIySWlIbVBIdVd6Nk4reDM3Rk9pL2g2Z1VpdGkwbk1mWWkzWjUvQzVQSnhJNGxQeEN4YlRsMTJ2YWljdTFtS0p4VXhOMHl2SUU1bGovcGVqUnloWks5SzM4aE55c2RrOGxJekpuRE5MZ1ZhKy9oRzhpUXQzN0ExY1A3cmpIRE5acDNLWGJZazZOU0dqUWFkV2diRmNOdGp6a0FDcVVUdlYvNUZNV3RDajlHZ3g3Zm9BcGNQTDZYNUp0WGFEdmdaVGI5UG9OYUxidWJxMXFZVEpLQkNzd2wrNktPN09ENHR1VjRCNFl3N0wwZmlkeTNrVVdmanFGYWd6YlVhTnJKYk9TOXovR3JxSkFLTUlkVmFEVTVITjd3RjdtWmFmejk1WGo4eTFlbCsvTnZTd2F4aGROSGx5b2pRMzRldDA3bGNnWCs1YXRTdFVFYjBoSnY4TXlyWDdMMDY5ZXNQQnphRGJRTzN6SVk5T3hjT3B2NG1QUDBlL1hMUXZyb01HUUN5MlpPWXNPQ0wrZ3daQUxPcnU2WWpFWUFOTmtabk55MWhwZ3pSK2owN0d0c1dUU1RyczlOWWMveStSajFPbW8yNzBwdzlicEZKbmt1VGtqRjFiTkhLUjlXSDZQUndMRXQvMUR6VnRsTEN6S1pESlBKUk56bE0zajRCZEZqMUh0VzRVZUJvV0dTWVdIKzI0TnRHaGtNQmozM0V4Q1RsNU1sM2RNL3BBcTZ2Tkk1WjA3TjFuRThOdk54ZDZQVW85RWJ1WlNRUTFLbWxnYWhubllScW1XTFVqM3JpRk9vNzk1SThFQ0psNnVGd2VFSkpTc3RpWlM0cTNSNzNucDF4QkxydS9uUHI0bUpQSXpSYUtCcS9kWldiVXhHSTFzWHpxUnM1WERweGQ2ZzE2SE56VWF2eTBNbVYzQm0vMGFpRG0rVDNNVXZSdXhHcVhLaFpyUE9WSzdYa2syL3orQzNhU013R2d6VWF0V2RVN3Yvc3pseGtTRXJ0SC9QaXZsMEh2NG1GeU4yYytQU2FlS3VSRkUrckQ2REpuMkhRdW5FcWQzLzhkZG5MK1BxNFkxZnVZcDQrZ1ZSdFVGcmptejhtL2lZS0lJcTFXVFFwTzlScXB5NWN2b2dwL2V1dTFVZUt4V1pYSTZMcXpzRDM1eFpLQytFdmZPa2xjZ3FUa2hGWmtvOGw0N3ZwZDlyTTFBb2xKell1ZHBzOUZJb1dEQnRCS1piQ2Z0TUJnTUdnNTdlTDM5TWV0Sk5Jcll0UjVlbm9YNkh2blFlOGFiMDB2L3N1M001ZDJnclJ6WXNadHVpbVRUdU5wVE1sSGdVQ2lXTHYzZ0ZuNEFRV2ovemt0UVBrOUhJMzErT3AwNmJubGI5dTFPaTFmeVVSbU5EYWROcDB2WEx4Rjg5VCtmaGJ4UUswL0gwRFN5MHIzYWJwNmxjdHdVYmZ2c0N2VTVMbjFjK3c4WE5nNERRNnB6WXNZcGpXNWVSR24rTnNwWERNWmxNYlB2ck95NmQyRWRJdGJwMEd2WTZaU3ViYythMDZqdUt1bTE3Y256N1N0YjgrQUhPYWpjR3Zqa1RkVEcxWll1N0pUbFZPYXNKcWxTVEJoMzc0ZXJwaThHZ1orbU0yMlZuQzNvNGdHTjZPZGlsUm1XeVFtRmhZRFp5Nm5WNXlHUXkxTzVlWktZa1NBa2s5NjllUUZyQ2RaNlo4SVhOZkVVcXRSdDl4My9LZno5OXhORXQveUFEemgzZVRvVWFEWWc1ZXhSbnRSdjlYdnRLR29kY1hEM29QUHdORXE5ZDRzeitUUVJWcm9sY1pkdmdVQnlpVHgya1pvdXVyUGkvdHdtcVdJTnFEYXdOT3VWck5PU3ZUOGRnME92b08rRnp5YkJyd1NyTTBtU3lEbzhNYjRKTUx1ZlVyalVFVjY4SFdJZEc1T1ZrV1gyV3l4VU1uemFmQnZrTTBzZTIvTVBGaUQzVWE5LzMxdjFlSlQzcEJwWHJ0cnpuWjM2UVBFaWRYa25PZlJDWEVSU1Q5Rnc5NlRsNnZGM3Q4emZlUG52MWdNaVZsZXJIczB2eVVHTENQcEloQ1I0dDd0NWxHUExXRDFidXR3RFBmL3c3QUYxR1RBS1R5YXlQQXFzaXFmR3g2SFY1ZEJseHU2eWIwYUNYNG4vRG1uU2tVcDNtQkZXcWlkY3RGMG5MUG9zTGNOZm5Dc2NLRjN3cHV4TTZyUVpOZGdiaExiclJkZVJrSzFmUWRnUEgwVzdBeXlUZmpDRWg5aUl5d0Nld1BMVmE5YURqczY5Sjhhb0E5VHM4WTNWZGs5R0l3YUMzYXVNb1BFa2xzbHhjUGU0WVV2SG54K2FYZm5kdmY1NyszL3VTSWExQngzNVdFMG93VDlneG1VQW1ReWFUb1hKeHBWV2ZVWVNFMVMra2ZibENTWGlMYm9TMzZFYml0VXQ0K0FTZ3ljN0F3OGZmdkFwV29MMU1McWRpdmtScWQ2SkcwMDdGYXVmb2xEYWRsaWxYaVY1alAwYWxkaXQybUE0bUU1cWNUS25hQkppTlN3MDc5UzlVZGFKV3krNDBlM3BFb2R3aFlQYVdhZE4vREMxNnYwQmF3blVyWTBQenAwZmF2SFdyUHJiajBkc09HRXZsdWkySzdQTGxrL3NMdmZRcUZFcUhOQ2pjRFh2WHFDVmZpSnVYTDFtcENXejYvU3VxTld6SDZUMXJpYnR5anByTnVnRFE3S25oS0p4VVJYb2hnRGxSYmY4M3ZrR0dlWHdyS3JGdS9qS2IvaUZWckNwT2hEWHBXS2k5clpER2duUjliZ29xRnpWbEs5VzAwbmVYRWVhcVUrMEh2V0x6dkdvTjJ3TEZDNXRvMm1PWU5JN25UK2hhRkpaY1VJMjdEYUZPbTU1V2VTb0dULzdlNXB6b2NmRWdkWnFaYTNnUWx4R1VnSXhjblRBNFBBNUV0TkNqeHlTejFBNFgzLzZUaUszNFh5dGtoU3ZMVzM3Z0M4WmlPam1yR1RaMW50VSt0YnRYeWU1WEFweFVMalI3ZWtUUkRXUXkvTXBWdEFxOXNGV1h2TkJwY2psS3VlTVpHK0RKS3BFMTR2MmZpM1ZjSnBmYmZGSExqMHdtc3pJVStKWU50VXFPVmhTV1JLcDNTcWdIMEtKWDhVcXRsclNDaHFOUzZuUXFrMUVtdUZLSnozRzVRNUxKL09TdklsQVVTaWRWb1Q3VXloZXZuNS93QW03ckZ1NWtiQ2pPOGRLRXZXdTAxOHZtUk0xUGp6Ym5YN0tVaXk1SWNiMzBpdU5KMWFydnFDS1A1USt0dk4zK0pSc3RyYkdNblFYSGFJc1hUMUUwN2ZIc1hhOXQ0VjZOQXpZWFFHek1pUjRuRDFLbmhtS1c1eFU4T096NU95OWU3UnVCUVBEUXNhY2ZIWUVBekNXeU1seXNyU1ZDcHdKN282Qk9oVVlGOW9ZWVN3V09nQzJkQ2dRUEFtRndFQWpzaEZzbHNnUUN1MGJvVkdEdkNJMEtIQUdoVTRGQThLUWdEQTRDZ1owZ0tnWUpIQUdoVTRHOUl6UXFjQVNFVGdVQ3daT0NNRGdJQkhiQ3hJT1JBWSs3RHdMQjNSQTZGZGc3UXFNQ1IwRG9WQ0FRUENrSWc0TkFJQkFJYk5LNWRyRGVPOWRvWDZYY0JJSUNDSjBLN0IyaFVZRWpJSFI2RzROZUo1V0R6WTh1THhlalVWVGdLQ21sdWtwRlNVbFB1c251NWZObzBtMG9BZVdyc25MMnU0U0dONkZpclNhY1A3S0RwajJlUmE1UWtwWnduY3pVUkt0emN6UFQwT1paMTV3TnJGQU4vL0pWQWRpLzVqZU9iVm5HSzkvL0I4Q2VGVDl6OWV4UkJyenhUYUZNKzNxZEZtMXV0dlRaeGQwVGs4RXM3cCttREtCUmwwRTA3aklJQUxuU0NabE14dDZWdnhUckdhczNiaTlsUXJkd2VNTmlVaE91MGFMWDgzajQrQmZyT29MSGkweG1ycm9uRU53dmQwcTRmVDhsc3VReTRUSXNlSERjS2NIZS9laFVqS1dDQjRVWVN3V093TU1hUzBzVkpoTXJacjFEODZkSEVGSzluclE3TGZFR3k3K2J6TENwODNCV3V6M0dEam9ld3VDUWozTUh0eEFUZVpqR1hRWWhrOHVKaXo2SGgwOEFMbTRlSE51NmpKdlJaK2c1NWtOTzcxbkxpWjJycmM3MThBMGdNOFU2LzArYmZ2K1REQTc1MFd2ek9IZHdNd3FsRTVIN05sZ2RxOXVtSitjT2JXWG4wdG5TdnZvZG51SDQ5aFhTNXlNYi8rYkl4cjhCNkQzdUU4cUgxYmM2ZmlmS2hGUzJNamhFYlAyWFErc1hVVDZzdnZUSEV4OXpub0FLMWV5bUxyQ2dNTzdPQ2pJMXdzSXF1RDlrZ0plNjZKK0IreW1SNWVQbVJIS1dtTGNJSGd3ZUxnOUhwMklzRlR3SXhGZ3FjQlFlMWxqNnFGajA2VmlyeitZcTFHYUgvZFNFYS9nRWhFakhCcnp4alZUS2RmYkVubmo0Mm81aXlreEprQmFFQVk1dStZZWNqQlIyTHAyTnM2dTUxR3BRcFpva1hidUVzNnM3eTc1NUhXZFhEMHdtRXptWnFlaTFHbHc5ZkFEUWFUWFMrMVJxWEN3K1FlVUJ5TXZOWnVRSHZ6NklyOEFoRVFhSFcraTFlWnpldXc2ZndQSlNqV3BudFJ1NnZGekNtM2ZGUmUxTzNKVnpPS2xjcU5lK0x5cTFHNGMzTEtiRGtBbjRsZzBsTXlXQjZKUDdhZEpqR0M2dTdpeVlOZ0pYVDdQNHpoM2FTdktOS3dDYzJiK1IxUGhyNU4zeVlOaTN5bHA4Tlp0M29VS05CblFhOWpvN2x2eUFUMkFJMVJ1MW8zeFlmUURXL1BnQjFSdTNwM3hZQTdZdW1rbFdXaElBUTk3NmdhdG5qOUtnVTMvQS9BZVpsbkJOK2dPS2l6NUxTdHhWd2hwM0FNQmtNbkZnelc4YzIvb3ZOWnQzb2YyZ1Y1QXJsRnc3ZjRKVnM5OGpySEVIT2cxN0habGNSTjA4S2twaTNxa2E0RXJFMWN5SDFoZkJrMEdnbHdwWGxhTEk0d2N1eGl0TkJTWWZ4ZFZwclhKdTdEcWZkcjlkRkFnSTlYTkJyU3I2dDZpZ1RzVllLbmpVaUxGVTRBaVVkQ3kxUjRhOTl5TUFDNllPNTRWUEZrcjcwNU51c25QcEhIcVBtMTdrdVVXOThNOTV2YmUwSFI4VHhZMkxweG42emh3Mi9UNkRtazA3NHgwUVRNUzI1WVNHTjZaT201Nzg5OU9IdEIwd0Z0K3lvUUQ4OGRHTERIMW5qclE5ZU1vc0FCWk9IeTF0Ly9IUmkvZngxSTZQTURqY0ltTGJjalRabWRSczFvWGN6RFF5VWhLUUt4UWtYWTltOTc4L2tabVNRR1pxSXZ2WC9FYUxYcytUbm5nVEoyYzFZVTA3b1ZBb3VYaHNGeGNpZHROKzhIajBlaDBtazBteWR1MzZaeTQ2clFhQTdYL1BRaWFUVWJWK2F6b01tWURxbGhYczJKWi8yTC9tZDJUSThQUUw0c1RPMVpoTUpqb05lNTBOdjM1T2V0Sk5xYS9uait6Zy9KRWRBR3o3Nnp0cU51dE0xSkh0Ukd6OUYzY2ZmNm8xYkd2MWJMbFo2V3o4N1V2eWNySUlybFlYaGRLSmJYOTlUK3o1NHpUdU9waGFyWHFRa1pLQVFhZkZ5VmxOY0xXNlJCM1pqdEZvb011SVNjTG84SWk0VlNLcldFbWtHbFJ3UjJzd2Nqa3hGNDNPaEVuNEJBdEtnRW9weDkvZGlZNDFmVXA4Ym5GMVdqVkFUVmFlZ1hNM2M5RG9qQmlGUmdVbFFDWURKNFdNc2w3T3RLdnVYYUp6eFZncWVGU0lzVlJnNzl6UFdPb296SG05dCtUWnNQanpjUURrWktZeTZyUEZKYjVXWUdnWU9abHByUGkvdHpFYTlCelp0QVNBeEd1WDhDdFhrUXNSdXpFYTlHeFpOQk8xbXllOVh2NjQwRFdXZnYwYUFGbHBTZEwyazQ0d09BQnBDZGM1dG5VWkFFYWprUVhUUmxoTk9xS09iTWZUTnhCUHYwQzhBMExJeThuaThxbjllUGdFY0diZkJwelY3bVJucE9La2NrR2xkaVBqK21VQVhEM05mOWovbS9FUGYwNGZUVVp5SENNLytKWDlxeGRRczBWWGZwMDJncTRqSjFPNWJvdmJNYVF5R1ptcGlaemF0UWIvOGxXNWVma01BOTc0RmwxZURnQi9mRFNLZXUxNlU2VithNVovUDRYZTR6NEJvTmxUdzRrNWM0VHRmOCt5Q3VQUWEvTllPKzlqc3RPVDZUN3FQYnpLbE9YbzVuK0lqWW9BNE1pbUpkSWZVMzdrY2dVWGp1MUNybERTZWZnYkQvWUxGOWlrcERHYXpTcDUwcXlTNThQcGpFQlFCQ1hSYWYzeTd0UXY3Lzd3T2lNUTJFQ01wUUpIUUl5bEFzR0R3Vm50eHRCMzVoQjFlQnRoVFRvQzhNdTdRd3Uxc3hnakNtSXlHcTArNTJTa1dIbFBGTVdDcWNOdDdoODA2VHZBN09GZzJSWWVEZ0l1SE51SjRWWW1Vb1ZTU2Z2QjQzSDE4T0hNL28xY1BYdVVGejlkaEZ4KzIxWHU4SWJGNkxWNXBNYkhzbXZaajNnSGhPRHE2WTFPcTJIMnhKNVN1MFdmam1YVVo0dUpqNGtpSXprT2dEVS92ayt2bDZlemI5V3ZxTjA4U1kyUEplcHdMaWFUV2V4eXVSeWRKZ2VUeVVUQzFRc2tYTDFBYmxZR1ovWnZsSzU3NXNCbUxoN2ZpNXVYSDBvbjFhMStPOUZ4NkVUV3p2dUl6SlI0cVcxNjBrM1NrMjdTZHNCWUt0ZHBEa0RkdGozeExWc0JaN1U3em1vM25KelZPS21jVVRpcFVEcXBrQ3VVbUV3bWRpejVnZUNxZFI3U3R5NG95TVNEa1FISGFmTzR1eUVRM0JHaFU0RzlJelFxY0FTRVRnV0NCOHUrVmI5S0JnZGJXTUllQ3BJL3BBSmc2THR6V1RoOXRCUWFYNUNjakZTR1Q1dlBzS256V1A3OUZMTFRVMWo4K1RoYzNNMkc2eVV6SmdDUWxab29iVC9wQ0lNRDRCZGNtVVpkQjB1SkdNTmJkQU1nK2VZVm9rOGZKQzNoT3I1QkZhVDJxUW5Yek8yYWQwV1hsMHZpOVdqQ20zZWxmUFg2VXB1cjU0NXg4L0laRkU0cTlxLzVEWmxjanNsb3hDZW9BdEVuOTNQeCtCNjZ2L0EyMTg2ZkpHTGJjaW0zZ2t5dUlDVStsb0FLMVFpcVZKTkx4L2VRRUh1QjdQUms2ZHE2dkZ4MHR5cGlsSzBjVG56TWVTNUc3QWFnU3YxV1hEMTdERTFXT21ET0gxRzVUblBTaytLa1NoYXQrbzRpNXN3Ukl2ZXV2K1AzVXF0VkQ2bzNibit2WDZ0QUlIQndPdGNPMWg5ZWRFYVV5QkxZTlVLbkFudEhhRlRnQ0RpOFRoOVFzbnNYVncvME9pMzlKczZ3ZWZ5Mzk1OERRT1hpU3IrSk0wUU9oMklnREE1QStlcjFxRlM3bVdSd3NGQW11RElBTnkrZndUZW9Ba2FqQWJsY1FjTk8vWWs1YzhTcXJVR3ZRNjY0N1FYaFg3NHFONlBQb25SU2taRWNUNlU2emJsOFloL2RucHZDd2svR29GUTZjZm5rZmpLUzQ4bkx5U0x5bGdlRFFxSEVONmdDQ1ZjdmtCaDdrV3FOMnRGdTREaU1CajBBdjd6N0xBMDY5YWZocmVTUUFNazNvb3VzVW1GcmY2dStvNlR0bG4xcy93RVVUR1lwRUFpZVBFU0pMSUVqSUhRcXNIZUVSZ1dPZ0tQcFZLL05JeWZUbkZEVmFOQmJlYVBib3JnaEZSYVdmei9GNW40WE40OGk3ekhrclI5S3RQOUpRUmdjUUNxWlVwQ3lsY05SS0pSY1ByR1BXaTI3cy92Zm4zQld1OU84NTBpY1ZDNW1Ud090MlJBWXNXMEZhYmM4SDhEcy9hQlVPaUdUeVdqWit3VXlVODBsTStVS0pkNEI1WEQzOWdNVEJGV3NnWnVuTDRuWExwS1ptb2hNTHNjM3FBTGxxdFRteHFYVFZHdllsdmx2RGJMcVY4VFdmNG5ZK2k4QVRiby9TOU1lejBwZUdSWUtWcWtvaWdZZCs5bmNMd3dPQW9IQUVVcGtDUVJDcHdKN1IyaFU0QWpZdTA3MU9pMlhqdThoOGRwbGNyUFMrZXZ6Y2RScjN3ZUEyS2pqcU5SdWFEVTVxRnhjYlo1ZjNKQ0t1NkZ5Y1dYOUw1L1NZOVI3MGo2alFVOUtYQ3dIMXY1QlpySTV0RDByTmRIS3lGSFUvWjhFaE1IaERxaGNYQWtOYjh6bFV3ZTRldllvMXkrY3hNWHRkbUtwQzdmQ0dMd0RRbmoyblRrWURIb01PaTFLSnhYL3pmc0lwY29aZ05xdG4yTC9tdCtrODNxL2JDN1pvdFhrb0ZBNllUSWFXZlBqQjJnMTVzU1F5VGV1a0hRakdvRHRmLzlBblRZOUNhcFlBN1c3RjZ2blRxTkcwMDVVYjl3Qms5R0FUSzR3Vy9VVTkvWmZHYkZ0K1QyZEozandQQmhITUlIZ3dYRS9wZHdFZ2tmRi9aVEZGQWdlQldJc0ZUZ0M5bDRXVTY1UUVIY2xpcUNLWVF5ZjlqT2Vmb0VBbEFtdXhJNGxQMUNwVG5PV2Zmc0dqYnNPa1VJWjdvZWlRaXJBSEZhaDFlUndlTU5mNUdhbThmZVg0L0V2WDVYdXo3OHR2Zjh0bkQ3NmlUWXk1RWNZSE81QzQrNUR1Uko1bURVL2ZnQ1lxMEZZS0YrakFRYWRscHpNZEdSeU9ka3B5U3ljUGxvNlhxNUtyVHRlKy9DR3hWWWhEeldiZFFZZ0lmWWlTaWNWUGYvM0FhZjNydVBNL28yYzJuM2JVK0hjb2EyY083UVZBSzh5WlJrK2JmNDlQNS93WkxBZlNsTEtUU0I0WEFpZEN1d2RvVkdCSXlCMEtoQ1VETGxjUWJ1QkwwdWY4M0t5T0wxM0haSDdOdEp1d0ZoQ2F6V2hRY2QrN0YzNUN4Y2lkdEgxdVNrNHFWeWs5dm5mMGZKVFZFakYzVXBhcXB6VkJGV3FTWU9PL1hEMTlNVmcwTE4weHF2UzhZSWVEdkRrZWprSWcwTSt2QU5DVUx0YjE2ajFENmxDdHhmZjRkQzZoYWhjWEtuZDVta0EyZzBhaDV1bkwwYWpnYnljTEFBOGZRTnAwTEVmSnBNSlo3VWJOVzRaRUFBcTFHaG9KWHFBcWczYUlKUExrY3ZsZVBnRVNPMHIxVzVLMlVvMThRNElwbXpsY0RvT2VaWDA1RGkwdWRtRmFvU3IzYjFzUGt1OTluMmt4SkcycUZTN0dlNWVmalR1TnNUbThTTWIvN1lxcnlsNCtKUzBsSnRBOERnUU9oWFlPMEtqQWtkQTZGUWd1RDl5czlMUjY3UU1tdlNkbEZkQjdlNUY1K0Z2Y1BYc1VSUktKNm50blJab0YzMDZ0dEMrdGdQR1VybHVpeUx2ZmZua2ZwREpxRkt2bGJSUG9WQStzUWFGdXlFTUR2a1k5dDZQTnZkWHJ0TmNLaWxwb1ZMdFpvWGF5ZVR5SXBNd0JsZXJTM0MxdXYvUDNuMkhSMUYxRHh6L3p1NW0wenNoSVFGQzd4MmtDb0kwVVJBRnBQeEF4SUlndklqeUlzSXJLa1ZFc1NLQ0NCWkFFRUVFQ3loVkVLVDMzanVFaFBSZXR2MytXTEprazAxSVFpQzd5L2s4ajQrN003T3pOL0Y0TTNQbTNudXN0Z1dIMXlBNHZFYWVZOTA4ZmF5bWJxaGR0RlpWTWdxalhwdHVCZTRQcjlPTThEck44dDJmWHlKQzNEdEZMWkcxLzNJeTUyNm1rNTVseEdpU0t4ZFJPSXFpb05Vb0JQdG9hVi9URDQycWFBTjdpeEtueDY2bmN2SkdHcW1aQm9sUlVXUnVMaXJDL0Z4cFU5MjNTSEVxZmFtNEg2UXZGWTZpdUgycHZmTXJHMlkxOGp5bmlyV2JXcjB2YURTNHJmdS9ncElOaGRrdnJLbEt1d0ZDaUtJN2ZEV0Z3MWRUNU9KREZKbkpaQ0pUWitSS2JBWWJUc1FYZUd5bmVtRjZ2M1Jqc1Vwa1hZak9ZTS9GSkpJejlCS2pvbGd5ZEViT1I2ZXo5VXorby9YZzd1SlUrbEpSWE5LWENrZHhQL3BTSVFvaUNRY2hITkRacVBUU2JvSndBamNTTWtuUE11Uzd2M1gxY25yZllwYklPbm85cGRqdEVpS255N0hwWk9oc3o3R0Z1NHRUNlV0RlNaQytWRGlDZTltWENsRVFTVGdJNFlDU00vU2wzUVRoSkJMVDg3OUl6aTZSVlp6enhxZEtqSXFTWVRKQmNzYTlpVlBwUzBWSmtiNVUyTHQ3MlpjS1VSRG5UampJeUxOU1laSmZmTEVVWlZhZC9JWkZTU2xvaU82dWMxR2FwRndYSDRXTlV4bjZLMHBTVWVKVStsSlJHcVF2Rlk2Z3FIRXFSRWx3Nm9TREs1SVZ2dCswR0tTMmRESGRLcEVsaEYyVE9CWDJUbUpVT0FLSlUrSE1GTGtadU85VWl2M2UxdHR2eTBwQVdhUE16YnpmZ2d3WnBkMEVoeVVsc29RamtEZ1Y5azVpVkRnQ2lWUGh6THhjcFJEaS9lYmxwaTd0SnVUTHFSTU93Y1lNeWhqVFVjdWd5WHRPallrQVl3WWh4dFRTYm9yREdyMzdlTm5TYm9NUWR5SnhLdXlkeEtod0JCS253cGxWQ0hBdDdTWThVRHhkMVFSNDJHK1N4MzViVmtJcUdWSUkxNmVnUTRYUmlXclAyaE1GRTFxajhkYndLZmtkQytFc090VUwwKzlkY2tKS1pBbTdKbkVxN0ozRXFIQUVKUm1ud1Q2dUtJckNoWnRwcEJkUUdVUGNIVVdCWUI4dFZZSThVT3g0SG92VEp4ekEvQjlEaTFGV2g3cVg3RGZHaFJERjFMcDZPZjBaS1pFbDdKekVxYkIzRXFQQ0VaUjBuSmIxMWxMV1c0dkJhSklwUlBlQXlRUWFGYWdjNElHNlUwK3BFRUk0cDdUa2hEemJNbEtUTVJwS2Y2SFk0enZXQWhBZmRhMlVXM0wzbkxWRVZ1VEZrMWJ2RFhvZE42K2NMYVhXbEF5VE1mOG5TQVh0Y3diT0dxZWw3ZXJwUTNjOHhtak12OFRlMlFOYnJkNW5aYVNSY1BQNlhiZkxFVGw3akpydVVFbmo4dkc5OTZrbDkwZEp4N2E5OU5IM0trN1ZLZ1VYdGZ4VDB2OW9OWXBESkJ0QUVnNUMyQTNINkRKS1hsemtGU0xPSFN2d21CTzcxbHRlUjEwK3c3SVpyM0w5M0ZHcll6WXZtOFdKbmVzS1BNL2hMYjhTRjNrRkFGMW1CdXNYZlVUNnJlU0Z5V2hreGFmL3ZlTS9aL1p2S2ZBNy92bDVEZ0M3L2xqQWhoOCtMdkNDM043ZFRTazNlN1p4OGFkVzcvVlptYXhiOEFHNnJKSlo5SGIzbjR1TGRQenZjOTVtNWN4eCtmNnpZZEhIbG1QVFV4TDVkZFlFODZPTkhPMWYvTjVRWWlNdTJUei93a25QVzczL2Z1SWd5K3R2L3plZ1NHMjFSM2RURnZOQmxCaHpnME9iVjkzeHVIK1d6N2E1ZmNFN3oxbGVMLzlvdEtWUHpXM3JpcStzM2w4NXVaKzEzMDkzNkQ2eHVCeXBMOVZsWm5CZzQ4K1dKTUxGbzdzSzdCdDFXUm44K1A1dzBwTGk4ajFtMjhwNWx0ZDM2dU1BWXE1ZllQUFNMd0JJaW8weTkzbDNZZTEzMDR0MGZNNCswcGFpeFBhbFkzdElTWWdwOEp6ZjJFay9MR1V4eGIzeVFFeXBFTUlSM0NxUjVmQ0xTTTErclFmZS9rR1c5OG54MFZidkFUTFRVeG42d1RMQVBDSWdKTHdtUzZlUElDa3VDaSsvTXFoVWF1cTA2a3JEOWowQk9MRGhaK3EwN0FKQWNIZ05PZzE2bmI5L25FbS9OMmFpZGZma3lxa0RaS1FtVWJkMU44dDNMSjArZ3NUb0NIeURRaTMvN2p4NExGdFh6T1hKRVZQWnN1eExBb0lyNE83dEI0Q2lVdEZuekNkVzdWdzZmUVFESnN3cDF1K2h5M1BqMkxENEU5S1RFL0QwRFN6V09leVJzOFFwd0xJWm95eXYwMU9TV1BISkdGUnE4eXJQblFiOWw4RFFTaXlhL01JZHp6UDQzZStzM3AvZC93OHRIaC9Fa21uRHJiWm5wQ2FSa1pwRW56R2ZFQnhlMDdJOU9UNmFnVy9OemZmOE9jOXpmUHRmaEZhckQ0ckNzaG12b3FqTXp3MHkwMVA1L2F0MzhQUU53R1EwMG0vY0YzZHN0N055cGhndGl0bWp1eGVxcjNueWxha2MyZm9ISGo3KzdGMzdFeXJWN1dkUFJxTVJsVXFWcDk5Yk5QbUZQSEVlY2Y0WUJsMFdBU0VWQzlXK2FvMGU1c0RHRlVSZlBVOXdlSTFDZmNhWjJVT2NIdGo0cytWcHZkRmdZTUNFT2JpNHVwR2FGTStoemF0bzBLNEhKM2R0b0hLOUZwYlBMSHgzQ0ZvM0Q2dnpaS2FuOHN2bmI2Qnh1YjFRb0VHdlk5RGI4L044WjNwS1VwNytMbmRmZWY3UWR0eThmQUE0czI4emdhR1ZDdjB6elIzYmk0Q1FpdWd5MHhuNDF0Y0F4TjY0REpqL3BxdlVhdUp2WG1mNHh5c0xmYzQ3S1NpMjk2My9pYTVEM3JUNXVlOG5EdUw1OTRxV29CYkNFVW5DUVFnNzRTenoyN1J1SGxZWHB2UEg5OHR6b1RwL2ZEL0FQQnczNHR4UjJ2UjhnZXBOSDJIcDlCSDBlM01XS3BYNXBtL0p0T0ZXRnlhYmxueG1HZVpyTWhyNGNmb0lBRExUVTlCb3RKWW51VU9tTEdUQWhEa3NuanJVOHU5ZW8yZXc3S05Yd1dUaWg4a3ZrcG9ZaTVkL0VDZDJyV2Z3dTkreDRKM244UElyWTlYT3BOaElWbno2WDZ0dDBkZk84OHFudnhKMStVeWVKK1htZGhtdExwNSsvZkl0Z0FKdktCMkpJOGZwMWhWenVYcjZFTW54MFpiWStuZlZmSnAwN0kySGovbEdmZU9TVDJuYjYyWGNQTTBYdThseE54azVjM1crNTV3OXVudSsrN0wvbTZjbHhYTmcwd29TWTI3UXROTXpWc2tHZ0l5VVJGYk5Hbi9IOW1kbHBIRm0veFo2anB4R1lzd053RVRmc1ovbk9TNDdrWExoOEE1Mi83bVk5T1FFbGs0ZmdXK1pjdHk4ZW83MGxFVExzWmxwS1pZbjFxMmVIRUxOWmgzdTJBNTc1OGd4ZWpjVWxZb2hVeFphYmR1NCtGTTZEUnFUNTloT083RDZBQUFnQUVsRVFWVHV3eVp4YXM4bUFBWk1tRU5DZEFSK1FhRjVidndLc25mdFVrd21FMHR2OWNNQUhqNysrQVNHRUhIK09KbnBxU3laTnB5czlCUmNYTjB0eDJ4WTlKSGx0UzR6L1lHOTRiS0hPRzNTNlJtYWRIb0d3UExmY2U3WVh2aVhEUU5nOTVvZjhBOHV6OXczZWx0dTBEUFRVbmh1OGdLUzQyNXkvdkIydE82ZTFHblpoZFRFT0E3K3ZaS3FEVnNUVXJrMlg0L3R4ZEZ0cXpteGN4MHA4ZEVzbXpHS2Z1Tm1rWm9ZVytDSUE1UEp4T2w5bStrNWNob0d2WTdqTzlhaWRmUGdxOWQ3NG5lclhka2VIL28ydm1YS1dXM3pEUXloNzlqUFdUWmpGR2YzLzhQQnphdElqci9KOG85ZkE2RGZ1Rm1XbnpVdEtaNFZuMW4valRjWmphU25KTEpvMHZPUWF4RytDalViRnltMnU3MDBrYmpJcTZ6K2VqSVpxY21XNy9VcEU4SVRROThwNkQrTkVFNUZFZzVDMkluUnU0K1hQVVRiMG03R2ZYWCs4QTRBVkdvTmNaRlhTSXFMWXRtSDVwdWwvbTkrbWVmNGpnTmZ6N050OXVqdStkNFFabC9rcE1SSDQrcmhaVWw4TEhobk1LOTg5bnVlRlgxN2pmNlE5UXZORnd3QjVjeFBTUHFNK1lTTlAzeUNYcGVGeGtWTGNsd1VZQjVwTWZDdHVTVEczTEM2NEpueldnOEdqUDhTbGRyY3ZXYWtKbGx1WHAyQkk4ZHB1ejdtbTZuRlU0ZGFrZ0hCbFdweDhPK1Z0SG5xSlE1dCtSV05pMnV4LzN2OU52c3RVaEppTFFtTnAxLzlnSU9iVnBBWWZZTW1uZm9RVXJsMnZwOHR6QnplL1J1V1UvT2hqcHpjdFFHOUxvdUVtOWN0RjlFNVpjOGxydEt3TlZVYXRtYkJPODlaUGJIT09iVFgxY01yejAycW8zUGtHQzFwWi9adnlaTndpSXU4UWtCd0JWby8rVHdYais0R1lQWGNkMjAramM3UGhjTTdNT2gxOUIzN09SSG5qMU9wWHZNOHgzejd2d0VNZkdzdTMwOGN4SUR4czdsMjlnamhkWm9SSDNXTnRLUTR3cW8zdU9QUWRXZG1EM0dhbnBMSTczTW1XbTN6RFF5aDM3aFpnRG5wbi9NR1BUa3VpanF0dXJCeTVqZzhmUHlwVk9jaEt0UnF3dTlmdlUzWEllT3AwcUFWRjQ3c1lNZHYzMUczOVdOVXJ0K1MrbTI3czNqcVVNczUrNDc5REU5ZjYrUithbzdwR0JlUDdVYVhtWTV2bVhJYy9Ic2xvVlhyMFhud1dITWNGWEhFWWZXbWoxQzk2U01zbVRhY3ZtTS90MHFPZ1RsQmx2dUJ5T3F2SjVHV25FQzF4bTFwM2RQMkNMZkN4dmFWa3dmb01PQlZxamR1VzZ6MkMrRXNKT0VnaENoUnVvdzBxNmRrdWQ5bk14bU5ITjc4cStYOTJRTmI2VGp3ZGFvMWVwaEZrMSt3REJVdmlNbG9MUEE0TC84ZytvMmJ4ZUtwUTYwL1p6TGxTVFprMzNROTlzTHR1YUxuRDIwSG9OT3oxazlBc3VsMVdmdzVmeXFOT2p4TjdaYWRMZWMrc1dzRDlkcDBJK3J5R2Y3OFppcDl4bnlhWjFxSkkzRDJVbTRyUGgyRFFhL0RhRFJ5YmNZbzRxT3U0Uk1ZWWhraGtIMkJYRmc5UjA0RGJpYzBGazhkU2twQ0RONEJ3V3o2Y2FiVnNYM0hmbzZMcXhzQVQ0NThqNkR5VlFHSXZIU0swM3MyOFVqZmtaWmpvNitkQjh4RG5xK2ZQVXowMWZNOCs4NDNYRDZ4MStZSWg0dkhkdWZabGhBZGdWK1pjbm1lMkRrRFo0L1R3bElLdVNyQW9jMnJ5TXBJby9NZzIvM2FuWms0c3ZVUHVqdzNEcVBSeU9sOW16bTlielB0Ky8wSFYzZlBQRWYzL00vNy9ENzNIZnlES3hCZXB4azNyNXhoMjhwNVZHL2NscWRIenlobUd4eUx2Y1pvYW1JY0FlWEM2ZnpzV0V1L2x4Z2JhVWxrWm84TVNJeU5CTURkeTQ5cVRkcHgrZVFCTXROU2lJKzh5dDUxUzhsSVRXYmw1MjlZbmJ2bVE0L2k2dUZsdFczSmV5L2o3dTFIM0kzTHZQVEJNcFovTkJvWE4vTUlBWU5PUjUvWFAyYi9ldk4weTZUWVNBNXUrb1UrWS9LT0pDeEk5c2hFdlM2cnlMK1BZLy8rU1ZDRmFrUmZQVWRHYWhKUmw4OFVPUDNuVHJIOTF6ZnZBYkJ2N1ZLckVRNEFEL2NhbXQ5cFM0Mjl4cWx3ZkpKd0VFS1VHSlBSaUl1Ymg5WDBnZm5qKytXWlRqQi9mRC9PN045Q2FOVzZYRDE5RUwwdWkzTUh0OUc0dzlNa3g5M0U0OWE2Q2psbHBxV3c5SU9SZWJhYmpFYXJSY3l5NVg1cXUyYitGTXVpZXVuSkNWWno4N09mY0JnTmVqYitZRjdId1Qra0l2N0JGUUR6VkE2RExndTFpOVpxbElYR1JVdVBWNmJ3eTJkakNhcFFqVEpobFZFVWhjTmJmc1hWM1pOZHF4ZlM3WVgvT1dTeUFaeXZsSnZCb0NmMitrWFNVNU5ZKy8xMHk0WHNqdCsrbzBhekRwUUpxMXlpM3pmbzdmbjhzM3cyRmVzMEk2aDhWZForTjUwK1l6N2hoeWt2b25aeEFjZ3paU2RiN3UxQkZhcnl5RE1qMkx2MlI4THJQSVNMcXp1S29tTHRkOU5KdWpYcUpxZnNPZGVKTVRkSVQwNWczZmZUOGZRclE4eTFDL2xPcWVnejVwTTgwNG9jZ2JQRmFYR1lUQ1pMOGpWbjMyWXlHcTNlKzVVTm84ZndLZnk3Y2g1eFVWZXpQM3pIODFzUFcxZm8rWi8zTFVuYnJrUGU1T3orZjlqKzZ6YzhPbUEwQmwwV01SR1gwR2Rsc3VHSGo4RUU5UjkrZ21xTnpVL3phejcwS0JWck5XSEw4dGtjK2VkM3k4Z2paMmF2TVpxV0hHLzVlNXVkWU0yZWtnRGtHUm1nMGJvU1Vxa1d1c3gweTkvWS9SdCtwbTdyeDNEejlMYWNkOUhrRnloYnNicmxmVlptT3B0L21vV3JoemU5UnMrdzlHOHF0WWFuUjMwQW1QdTgwL3MyVzVKV2JwNCtkQmp3S2o2QndRQjVidGhEcTlYbmtXZGV5Zk16K1FTRzBHZk1KeXliTVlvTml6NG0rdG81MHBMamJZNEd5eW55MGlsTzdGeEhyOWMrNHNTT3RiVHNQcGcvNXI1TGorR1Q4ZkFKQUNoeWJPY2VXV2J2SXh6c05VNkY0NU9FZ3hDaXhPaDFtYWpWaGV0V0FzcUZFMTduSWE2ZVBzais5Y3VvMHFBVnY4MlppSC9aOG9SVXJwUG5lRnREdjQvOXU0Wi9WODZuZWJmL28wNnJybmsrazNOS1JmWnc0YlRrQkw2Zk9JajJmVWRTc1haVHk3RzViL0NTNG02U0VIMDl6L1lWbi82WFdzMGZwZDdEVHdEZzVWZUdBZU5uazVZY2IxN1RRVkY0NkxFQmJQamhZL3E5OFVXUkZydXlOOWtsc3Z3empFVi9WR1NIMXN5YmpFYWpSZXZxVG9kK28xZzJZeFFtazRuWUc1ZTVldnFnMWJHdTdsNDhOYXBvSzV2bmxCd2ZqYnVuRDlmT0hxWE5VeTl4OXNCV1FxdldCY3czZ2RucmxQUVo4d25yRjN4SVNtSnN2dWNLS2wrVnRyMkhrUndYeFlVanUrajEyZ3pTa3VOeGNYVWpLUzZLdm1NL1orWE1jZlFhUFlPVk04ZWh5MHdIektPRzl2eTVHRGN2SC9xT25XbTVJWFcyS1JYT0ZxZkZrWjBRQmV0RlRPZTgvaVNEMy8zT1BQVXJNTVF5d3FWdDcyR1dZN0l5MDFGclhBbzhmOCtSMDNMYzdKbjR5VWJ5MThQSEg0Q05TejdEb05laFVtdG8xV01JUi83NW5iMXJsN0ozN2RJOG4rbjI0bHRGK2prZGxiM0dxQzRqblV2SDluRDk3RkU4ZlB6cFBteFNnU01jY3R1OTVnY3VIdHZObFZQN0FYTUNNMmR5NnNMUlhleGZ2d3g5VmdiQmxXb1NlZkVrSzJlT0kvVldmNmZSdXJKeTVqakw2OVRFV05yMkhzYkttZVBRdW5sWUxWYnA1dWxkNUJ2MnpvUEhjbWp6cnhqME9wcDJmaWJQbElwc3NSR1gyTERvWTdvUG00VG0xdjlISGo0QnRIamlXWDZiOHpaUHZqSVZUOStBWXNWMjlzaVJqTlJreTJ0UDMwQzZENXRVcEovbGZyRFhPQldPVHhJT1F0Z0paeGpvbkpvVVQxWm1lcUdtVkdRUElRY0lyL3NRZ2VYQ3FkdTZHMHMvR0VHUDRWUHUrRjFweVFuc1c3K01McytQWit2UFh4RmFyVDUrUWFGV3g5aWFVbkh0OUNIY1BMMDV0V2VUVmNJaGQ0VUtneTZMdjc2ZlR2ZVgzeTJ3SGRIWHpuTnc0d3FpcjErZzhhTzlPTE4vQ3pXYXRpZjY2am0yLy9vTmp6MC9BYTJOWWNhT1lOZTVLSTBwMThXSEk4ZnBrOE9uZ0tLd2VPcFFYRDI4ZUhyVUI2eWFOWUhCNzN5RGQwQXdGNDdzNU9MUlhUYlhDaW1zMkloTHBDVEVzT1duV1pRTnIwSE5adTNSYUYwNXR2MVAydmY3ajgzUFJGKy9tTytpb2lrSk1XeGE4aGxncnVpU2xoelB5cy9mb0dMdFpuajRCTnhhUE5LMnNHcjFHVEJoRG9zbXYxaW9LVXFPS25lY09uS01GbGRhY2dMdUJhdzlzbmZ0VWpRdVd0cjNIUW1Ld3M0L0ZoSlN5Yng0YVZ6a0ZVdXlvQ0NaNmFrTW1iS1FSWk5mc056NExaNDYxSkxNelI0cGs3MGkvN2YvRzRDWFh4bGE5M3pCTWhmKzIvOE40TVgzODk2Y09UdDc3VXVyTm1wRDFVWnRTRXVLNTg5dnpWUENtblRzVGZOdUE0SGJJeHoyL0xVa3oyZjMvUFVqS3JXYXl2VmJFbGd1SEUvZlFQYXRYMGJybmkvdzIyenp6WFo0clNaVXFkK1N4Vk9IRWxTK0tpNnU3aGdOQmp4OUE1bjNSaDhDeW9WYnptYzBHQ3dMV0JhWHdhQW5LUzdxOXBRS2s0bVR1OWJUdXVjTG5EMjR6ZVpub2k2Zlp1MTMwK2s4ZUN6K3dlV3Q5bFdxMjV5azJDaCsrZndOdWc0WlY2elkxbVZtTU9qdCtYdy9jWkJsRkVsaHFoK1ZCbHR4S2tSSmtJU0RFSGJDSGtwazNhMllhK2VwVUtNUlQ3eDhlL1hsL0taVTVCUlNxUllBTnk2ZXhDY3d4UElrMk1Nbjc5UUtNQzljdFhyZUZCbzgwcE1xOVZ1U2taTElyN1BHODlnTC83T2N5MmpRbzlkbGNYcnYzMlNtcGJCeTVqaTZ2ZmdXUjdhdHBtMnZZZXhhdlpDWTZ4Y29FMWJGY3Q2Y2xTcGlJaTVTSnJReUt6NzlMN0VSRndrTU5RKzNUMG1JWWNpVWhTVGN2TTZXNWJOSlM0cWpXWmYrZEI3OEJvcEt4WlpidGV2YjlIeVJuYXNYc2V5alYyblg1eFhDNnpRcjl1L1Zuamgwbk9aYXZ5QXRKWkhBY3VGcy8vVTdLdFJxek5GdHF3dVY3TXJQcjEvK0Q1VktUYytSMDBoUFR1RFFsbDk1NmovdmMyTG5Pang5QWdncVh4VzlMZ3QxanRKeEFHcU54dktVRCtEbWxiT1c0Y2hHZzk2eWlHV0xKd2JUc3J2NXB1Nzg0ZTJvTlM3RTNiak1pay8vUzF6a0ZjdS9UU2J6QXBRNWJ5SXZIdHZOUDh2Tk40bjVUYW1vK2RDanRPcVJkM3FTbzNIb0dDMm02R3ZuOE10MXM1UlRoLzZqK0gzT1JNNGYyVUhWaG0yNGVIUVhOWnUxcC9uakF6bTJiUTJLb2tLdnk2TDU0d081Zkh6dmZXejVnOHVlNGxTdnkwVGpvdVhmVmZPNWZ2WUlGNC91QXN4L2E3T2Z5bDg4dXN0cVhadG1YZnBpTWhxNWVId1BXMWZNUlZFVTZqLzhoRlcva3ozcUJzd1BHZnFNK1lTRTZBZzJMdjRVamRZVnJic0hMWjhZYkRYOUlqKzVwMVI0QjVUTk0wb2dQVG1Cb1BKVnpWV3Bab3ppMU42L0NTd1hUbWkxZXZ4OWF4MmRwTmdvREhxZDVlZGJNMzhxWFFhL1lla2ZjMzlYeSs2RGFkcXBEeHQvK0lSKzQyYWgwVnIzMzNlaisvREpKWFl1SWV5WkpCeUVzQlAyVUNMcmJwM2FzNG1LdFpvVWVJd3VLeVBQZ28zWjI3ZXRtTXZEVDk4ZWpaQTl0OU55VEdZNlI3YXU1dWkyUDJqeHhHQnF0K2dFUUoxV1hUSG9kZnc2YXdMVm16NUN2VGJkK092Yjl3a3NGMDVpVENTS1dzM2pMNzNONlgyYnlVeExwbHFUdHJoNmVMRis0UXg2di9heDFjSlcyU01kbGt3YmJubTlkUG9JeSt2c216TlAzd0RxdE94QzlhYVBBS0FvQ21sSmNaYWg4aWdLclhvOFI3bkt0VG0rWXkzbGF6WXE5SFFUZStib2NXclFaVm5penk4b2xNWWRlN1A3ejhVYzNiWWFvMEhQL2czTHFkNmtIZVVxMTdZa0tHeXRFV0pMbDhGdldDNjIvL241S3g0ZitqYlh6eDFsMy9wbDlMcTFPRjdNOVF0NCtRVmFQbU0wNkduZDh3WE9IZGlLWDlueU5PblltMFZUWHFUWHF4K3k5WmV2TWVoMVZLalZtS3owVkM2ZDJFdmt4Vk1rM0x4T2JNUkZPZzkrZzB2SDk5Qm56Q2MycDFRQUdQUTZGRVdoY3IwV2x1SEp6amFsSWpkSGo5SGlPTDNuYnlyVmVTamYvV3FOQzArT25JYjZWa1VnbzBGUFFFaEZ6aDNhVHV5TlM3VHI4d3JyRjg2Z2J1dkh6RlV0VENiTFRWbHhHQXg2N09NWnZ2MnlwemhOdmxYSktlZmZYN2hkcGNLV0d4ZFBzbi9EY2lyVWFFUy9ONzdBemN1SEV6dldjdUZXOWFsczJSVjRNbEtUT0xMMUR5NmYyRWZILzN1TmpVcytvOHR6NC9oMzVYeU1laDIxVzNZaHJFYUQyMzlEY3luTWxJcklXdzh0d0x5dVNjejFpNmpVR3JiLytpM3BLWW1ZVEVZdW45aEw0NDY5QWZBT0NLYi9tMS9pNGUxM3gvVVdhclhzakZxdHVldll6a3hMc1V4aENpcGZGVjFtUnJIUEpZU2pjUHlyWHlHY2hEMlV5TG9iS1FreHhFVmVvZXVROFZiYlhiVG1sZmczL1BBeGw0L3Z4V2cwVUszUncxYkhtSXhHTmkzK2pISlY2aEJlMTN6UmJORHJ5RXBQUmEvTFJGR3BTVTJNWS9uSG82blNvRFhQL1BkelBIMERyTTVSdjIxM1Fpclhac2R2MzNGcysxODgrKzYzbGh2OE0vczJjKzdnVm5hdFhzaFQvNW1PU3FVbXZFNHpFbU51OE12bmIvRE0yTThzN2N5UFFaZUYwV2hBZFd0b3VvdXJPeldhdFFmZ3lzbjkvRGwvS29wS1JhMWJTWkJzbGVvMXQxa3l6bEU1Y3B4dVdUNmJjd2UzVWIxSk8yS3VYMkROdkNuNEJJWlFwMVVYYWpSdGo4R2c1OFNPdGF4YjhBRU4ydldnU2FkblVGU3FBbS9JNTd6K3BPVjF6aWQ3anp6ekNwRVhUL0wzanpONTR1VjNPYmpwRjg3czN3SW9kUHkvMjR1WGJWenlHWjQrQVRUcDNKZC9WODNuOEQrL1c1SWQ3Zm9NSnprK210TjdOaEYzNHdwbHlsY3hKdzBVaGEwL3p5R3NXbjNMZWR3OHpBdTJ1WHY2a0ptZUNzQ0pYZXZadnVvYnEzblFEd0pIanRIaWlMbCtnYWdyWitnMGFFeWVpancrQWNGNXR0VnIrd1JWR3JSaTdZSVAwT3V5NkRueWZkdzh2U2tiWG9QRFczN2p3S1lWeEVkZG8xd1Y4MW82aHpiL3l2RWRhMGxQVG1ESnRPR2tKc1JhcHNsbGw0QUZMUHVyTlg2WW8xdi9JS3hHUThCNitIaG1Xb3JWZTVWS1hhUnluTTdFSHVMMHhNNTE3Tit3SEtQQlFJZitvd3I5dWZTVVJQNWRPUTh3bDE0MTkyMjNwU2FheTF6dS9QMTdUdTNkVE1WYWpibDhjait1N3A3MGV1MGp5OTltTnc5dk9nMGFRL1MxODV6WXVaNlFLclZSYVcwbkhBcmoycG5EcU5VYWxuNHdFdit5NVhuNDZaY3MrMHhHSXo5OStCL3F0KzF1OVJsYmkxVGJvbFpyek1ucElzWjI0MGQ3V2JZZDJQZ3o1dzcrUzhQMlR3R3diTWFySk1aRVVLVkI2Nkwvc0VJNEVFazRDQ0ZLaEpkZkdmcS8rYVdsMUYrMjdKdTF6cytPQlpNSkUrUVo0UkFmZFJXOUxwUE9PY3BQR2cxNnl6RHptZzg5aXFkdkFNKys4NjFsUVNkYmdzcFh0WlFtektsaTdhWUVobGFtKzdCSlZpV3VHclRyUVptd3lwWmtRODVWdG12ZVNpWUExR2pXbmgyL2Y4K1ZVd2VvMmJ5anpmTVAvL1RYUE5zZG5iT1Z5R3JmZDZSNURqdm1wMThESnN4QjYrWmgyYTlSYVdud3lKUFVmZmh4eXdYeGlNOStML0NjQmUwUHFWU0x2bU0veDkzYmo3YTloL0Z3cjVmenhINlh3YmRMeWRsYUw4VGJQNGhtWGZ0YmJVdTRlWjJXM1o5RFVhbndMMnNlUnYvNDBMY0JxTit1QnlkMnJRZWdUc3N1MUduWkpjODU2N2ZyWVhuZDhKR2VCZjU4anNEWjRyU295b1JXcHNmd0tXamRQUXQvODI0eWtaR1diSm11QStZYnFpWWRlOVBrMXRQZmJJMDZQRVdqRGs4VnFVM051dzIweEhyT1JTd2ZWUFlhbzNWYWRiVzU0SEsyVG9QRzJOemVZL2hreXQrNjZiWWw0dHd4QUZvOStUeXRubnplNWpFNUU2WkI1YXRhVlp5bytkQ2plWTZ2a2VOdmNuNGFkWGdhYi84Zzh3aUNYSDJ0b2xKUnFaREoxMW8yL3M0RHRIaDhVSkZqdTI2YmJnQTA2OXFmK20yN1c2MVQwZStObVRhdmlVcUx2Y2FwY0h5U2NCQkNsSmljTjI4MktYa3J4V2NQMTh3OUY5UEYxWjJCRStkWmJTc28yVkNRZ3NxdWhWYXRaM25kLzgwdkxhOXozdVExN2R5M1dOL3I2Snk1UkphaUtQbkdhNGxOZlZFVTNITThQU3VwaTBxL3NtSDRsUTBEekt1dzUxUytSc01DYndRQW1uVzV2WVpLN21TR0kzTG1PQzBVUlNsNlNWZEZzVW8ybERSN3VZR3lGNDRhb3prVDlEbmRxWThKclZhdndQMEFiWjU2TWQ5OXVhZDJtSTkveWNhUjFyTDd4ZndVZG8yYS9KSWtVUHpZemoyeTR0Yko3R3Jpa2FQR3FiQi96cnRzdFJCQ2lMdVNYU0tydE5zaFJFRWtUb1c5a3hnVmprRGlWTndya25BUXdrN1lVNVpiQ0RDWHlFcktkZkVoY1Nyc1RlNDRsUmdWOWtiNlV1RUliTVdwRUNWQkVnNUMySWxiSmJLRXNHc1NwOExlU1l3S1J5QnhLb1I0VUVqQ1FRZzdZVThsc29USWo4U3BzSGNTbzhJUlNKd0tJUjRVa25BUXdrNk0zbjI4YkdHUGxmVzRSRWtwYWl3Vk5rNVZFcU9pQkJVbG5LUXZGYVZCK2xMaENDU2NSR21RaElNUURzakx0ZmgxcW9YSXBnQys3dmxYWk9oVUwwenZsMjRzVm9rc2YwK1g0alpMaUR5ODNlNU5uRXBmS2txQzlLWENVZHlydmxTSWdrakNRUWdIVkszc0hjcFBDbEVJd2I1YVBMVDUzM0Mxcmw1Tzcxdk1FbGwxUXoyTDNTNGhjZ29QZE1OZG0vL2x5dDNFcWZTbG9pUklYeW9jd2Izc1M0VW9pQ1FjaEhCQWpTdDZVVGZNRTNldFN1cWRpeUxUYWxTRStiblN1VTVBZ2NmZFRZbXNhbVhkYVJMdWpZZFdqVXBpVkJTUm9vQldveEFlNk1Zak5md0tQUFp1NGxUNlVuRTNwQzhWOXU1KzlhVkNGQ1QvY1RWQ2lQdXFxSmNSTFNyNzBLS3l6ejFwaXhCZ0xwRmxjbE5wL1RPTVdkbmJpaEtualNwNDBhaUMxejFvbVJDMzVZNVQ2VXVGdlpHK1ZEZ0NXM0VxUkVtUUVRNUMyQWtwa1NVY2djU3BzSGNTbzhJUlNKd0tJUjRVa25BUXdrNUlpU3poQ0NST2hiMlRHQldPUU9KVUNQR2drSVNERUhhaUtLWGNoQ2d0RXFmQzNrbU1Da2NnY1NxRWVGQkl3a0VJSVlSTlVpSkxPQUtKVTJIdkpFYUZJNUE0RmZlS0pCeUVFRUxZSkNXeWhDT1FPQlgyVG1KVU9BS0pVM0d2U01KQkNDR0VUVklpU3pnQ2lWTmg3eVJHaFNPUU9CWDNpaVFjaExBVFVsMWIySnRkNTZJMFNia3VQaVJPaGIzSkhhY1NvOExlU0Y4cUhJR3RPQldpSkdoS3V3RkNDTE5iSmJJS3ZZalV6YVFzRGx4SklTb3BDNE1zZHkwS1NWSEF6MTFEL2ZKZVZBbHlRNlVVN2JLM0tIRWFtNkxqNEpVVUloSXkwVXVNaWlKUUZBajBkS0ZoQlM4cUJyaFJsRENWdmxUY0Q5S1hDa2R3TjMycEVDVkZFZzVDMkltaVhFTmNpc25nNzFQeDk2NHh3bW1aVEJDZnBtZnJtUVJ1SkhyUXRycHZrVDVmMkRpOW1aVEY2aU94eFdpaEVPWTRqVW5Sc2Vsa1BBM0tlOUtza2sraFB5dDlxYmdmcEM4Vmp1QnUrbEloU29wTXFSRENUaFNsUk5iaHF5bjNzaW5pQVhFdUtnMmRvV2hQeXdvYnB3ZXZTSXlLa25Ic2VocjZJc1NwOUtYaWZwTytWRGlDb3ZhbFFwUVVTVGdJNFlBUzB2V2wzUVRoQkV4QWZHcitDMUxmVFltc3FPU3M0alpMQ0N0R2s0bkVBdnE4dTRsVDZVdEZTWkMrVkRpQ2U5bVhDbEVRU1RnSTRZQmtuckVvS1FYTkI3NmJFbG55RkVXVXBIc1ZwOUtYaXBJaWZhbHdCUGNxVG9Vb2lDUWNoQkJDMkNRbHNvUWprRGdWOWs1aVZEZ0NpVk54cjBqQ1FRZzdJUXNIQzNzanBkeUVJNUN5bU1MZVNWOHFISUdVeFJUM2lpUWNoTEFUdDBwa0NXSFhKRTZGdlpNWUZZNUE0bFFJOGFDUWhJTVFka0ttRWd0SElIRXE3SjNFcUhBRUVxZENpQWVGSkJ5RXNCTkZLZVVtUkdtUk9CWDJUbUpVT0FLSlV5SEVnMElTRGtLSVVtTTA2TGwrN3FqTmZWZFBIeXFSN3pEb2RlaDFlY3VLNlRMVE1Sb05KZklkenNwWlMyUkZYanhwOWQ2ZzEzSHp5dG43OXYyRmllMlk2eGZ6M1JkeC9uaEpOc2ZoT1d1Y21vekdJaDBmSDNXTjJJaExWdHNpemg4cjl2ZExuSlljWjQzUjBpQnhlZTlJbklwN1JSSU9Rb2hTYytQaVNZNXMvY1Btdm4rV3p5N1VPV0t1WCtUYW1jTzJkNXBNckpvMUljOE5aa0owQkQ5TWVRbGRaa2FSMnZ1Z2NkWVNXUnNYZjJyMVhwK1Z5Ym9GSDZETHVydDRTSXk1d2FITnErNTRYSFpzSC83bmR5NGYzMnZ6bUQvbXZrUEV1V05zL21rV2hsd0pzM1hmVHk5U3U5SlRFcTMrSDltODlJc2lmZDdlT1d1Y0xwejB2T1YxenRqODluOEQ4aHhyTU9qWnNPZ2prdU52a3BHYUJDYnplUDIvdnAwR21HUDh3S1pmdUhoc3Q4UnBLWERXR00wV2QrTXlzMGQzdDdsOXp1dFBXdDdQSHQyZDJhTzcyNHhoaWN2UzUreHhLa3FQcHJRYklJUjRjSjAvdEoyb1M2ZFlObU1VQUo2K2dYUWZOaW5mNDc4YTh4UitRYUdrSlNmUXN2dGc2clorakg5WHppTXBMZ29YclJzQUtyV2FmdU5tQWJCLzQ4K2tKY1h4ei9MWnVIcDRBeEJTdVRZeDE4N2o2dUhGaWs5ZXg5WERHNVBKUkZweVBQcXNERHk4L1FIekJiNnJ1eWNBOFpGWDhRK3BBRUJtZWlxRDMvM3VudncrN0UxMmlTei9ER1BlSVNKT0lEdnVBTkpUa2xqeHlSaFVhalVBblFiOWw4RFFTaXlhL01JZHo1TWREMnFOQzBlMi9vR0hqejk3MS82RVNuVTdwMjgwR2xHcFZBeVlNTWV5clhLOUZ2dzIreTA2ZTNvVFVxbFdudk9HVnF2SDFkTUh1WHpxQUZYcXQ4eXovOXYvRGJERWEwNlo2U2tNbWJMSTh2N2tydlZrcENaVHZrWkRBTTRlMkVxSEFhL2U4ZWR5Rk00ZXB3Qi9mVE9OOERwTmFkaitLWnY3dDYvNmhzcjFXMUNwYm5QKytYa09QZ0hCTk83WUc2UFJ5TzQvRjNONjc5OVVydGVDR2swZkFaQTR2YzhlaEJndGpBSGpaL1BUakZHOCtQN1NQUHVrL3l4OUVxZmlYcEdFZ3hCMjRrRXJrYVhMeXVENjJTTThOM2toUDc3L0NnUGZtb3ZKYUdUcDlCRUFwTVJIczNUNkNJd0dQUU1uemdQQTB6ZUFBUlBtOFB0WGIxT3VTaDFPN3Q1SWFMWDZQTlhOL01RaVB1b3F1OWI4QUVEVTVkTkVuRHZHZ0FseldMOXdCcldiZDhLdmJCZ0gvMTVKZUoxbTFHL2JuZFZmVDZKZG4rRUVsQXNIWU5Ia0Z5d1hOSXNtdjJCSlhDeWVPdFR5dWpBM29NNWkxN2tvalNuWHhZY2p4K25XRlhPNWV2b1F5ZkhSTEprMm5JRnZ6ZVhmVmZOcDByRTNIajRCbUl4R05pNzVsTGE5WHNiTjB3ZUE1TGliakp5NU90OXo1bnlxNStWWGh1N0RKbkZxenlZQUJreVlRMEowQkg1Qm9TeVpOanpQWjMwQ2crazhlQ3hHZ3o3UC92U1VSTXUyYzRlMlU2RkdROVl0K0pEa3VKdGtwQ1piL2o4Wk1HRU9Sb01lQUpWYVEycGlMR3UvLzhCeUhuMVdKc2YrL1JPVldzT0ZJenNCME9reVdUeDFxT1VZNzRDeTlCdzVyZkMvU0R1VE8wNGRPVVp6MG1kbGNQYkFWaXJYYThHTkM4ZDUrT21YYkI1MytKL2ZPWGR3RzNYYmRHUGJ5bm1rSmNaeGN1ZDZ3dXMraEVHdncwWHJSdDgzWnFKMWRXZmRnZy9wOXVKYkVxZjNtYlAxcGZlQzlKK2x6MWFjQ2xFU0pPRWdoSjI0VlNMcmdWbEVLdnVDV0ZGdVgzWXBPWjVnL0REbFJRWk1tR1B6UWtLWGtZN0phR1QvK21YMEcyY2UzcWpMeW1EOXdvL29OR2dNQU1IaE5VbExUbURWRitNeEd2VHNXNzhNZ09ocjV3a01yY1RaZzlzd0d2UnNYUElaN3A0KzlIaGxTcDQyTHYvNE5RQlNFbUlzcng5MGpoeW43ZnFZWTJueDFLRU1mR3N1QU1HVmFuSHc3NVcwZWVvbERtMzVGWTJMcXlYWlVGUnhrVmNJQ0s1QTZ5ZWY1K0xSM1FDc252c3VnOTZlbis5bnNwL01aYmNuMitLcFEray83Z3ZVTHJkTG9tZVAvdmwrNGlBR1RKaGpHWmFjR0JQSmI3UGZ3a1hyaWticlJ1dWV0NGZpNzFuN0kxVWF0dWJocDI5ZklNOTdvMCtCYlhKMGpoeWpBTEVSbHpoL2VEdHFqUXVuOS82TjBXaEFvM1ZsM1lJUEFmTW9xK3dicGlvTldsR3RjVnZVYWpYdTNuNjRlL3JpNXVWRHRjWnRpVGgvSEkzR2hjYVA5a0pScVVpNGVaM2t1SnNTcDNiQzBlTzBwRWxjQ3VHOEpPRWdoSjE0MEVwazFXdjdSTEhXVURpNy94OHFOMmlGUWEramJlOWhwQ1RFRW5QdFBGVWF0YUgxazg4VEdGckpjbXhhVWh6UHY3ZjRqdWY4ZnVJZ205djdqdjBjTUYrOFpMOStrRVk0Mk9KTWNicmkwekVZOURxTVJpUFhab3dpUHVvYVBvRWhscWtXMmFOYUN1dlE1bFZrWmFUUmVkQi83M2pzelN0bjJiVGtNeEp1WHVlVnozN0xzOS9GMVIyZEx0UHFnamsvL3NIbEdUSmxvYzE5SHQ3KzFHclI4YzZOZHlLT0hxT1JGK2NCRUNVQUFDQUFTVVJCVkUvaTRlMkhvbExUdXVjTGJQNXBGaytPZUkrZzhsVUI4MUR3bkVQTHdid3VpVnJqWW5udjR1cEd6NUhUaUx4NGtoK21Ea1d0Y1VHZmxVR1RUbjBrVHUyRW84ZHBTWk80Rk1KNVNjSkJDRHN4ZXZmeHNvZG9XOXJOdUcvMi9MbUV5eWZNQ3o0bHgwVlozZVNaVFBsZmlWV3ExNXcvdjNtUGh1MTc4dU8wNFhqN0IxR3VhbDJDRTJMWThmdDM4RHZvTWpNWTlQWjhCdnp2S3haUEhZcUhUOTU1bWdCcFNmRU1lbnMrQXlmT1krWE1jYVFteHJGMCtnamN2TXhQdUxQYmxCSWZiVFhmLzBIbXlIRnFNT2lKdlg2UjlOUWsxbjQvblQ1anpJdEg3dmp0TzJvMDYwQ1pzTXAzZGY0Ty9WL2wzNVh6aUl1NmF0NVFRQnlYclZpZEFSUG1zT0NkNXdBc1Q2eU5CajBxdFFhTjFwWE10QlRjYnEwOWtzMWtNcUhYNi9oM3BYbWEwUTlUWGlJOUpSRnYveURMTWZGUlYzbmwwOTg0dVdjangvNWR3N0YvMTFpZHc4UEgzMnBJY0RabmVXcm55REVLa0ptUlJ1VjZ6ZG0zZmpsK1pjTm8zT0ZwUzdJaFA3bVRxOWxKMU1EUVNwWlJYd0JHb3dGRlVVbWMyZ0ZIajlQQ1VnbzVlVVQ2VHlHY2x5UWNoQkNsb21YM3dWUnYwbzdBMEVvc21UYWNmdU5tY2UzTVlaWk9INEZCcnlNcE5vcWwwMGVnVXFsWU9uMEUvZC84RWdDZndCQ0NLOVlnNHV4UkZFWGhxVkczVjV6T3VlWUNnSnVITjNwZEZyMUd6N0RaaHV5TEZhMmJCNzFHejVBMUhITHBWQzlNdjNmSkNhY3BrYlZtM21RMEdpMWFWM2M2OUJ2RnNobWpNSmxNeE42NHpOWFRCNjJPZFhYM3NvcXR3bEFVaGJhOWgxbmVaMldtV3oxMUxraDIzQzJlT3RTeTdraGFVankrWmNwWmp2bmpxM2RJU1lqQlpEUlFvVllUVHUvYlRQL3hYN0w4bzlmb08rNEwxR29Oa1JkUHN1ZXZKU2dxRlhWYWRxRk95eTVGK2hrY2tiUEZhWk9PdlMydlZTbzE1dzV1WS9lZnQ1TUpPYWRVWk1kTlJsb0tLMmVPeTNPdVEzK3ZwUEdqdlVoTmpHWFhtaC9JU2t1aDIwc1RKVTd2TTJlTDBkeXlSeExvZFZsb2Nvd3EwT3V5MEdoZEMzVU82VDlMbjdQSHFTZzlrbkFRUXBTYTlRdG5XQTBOM3ZiTDF3eVlNSWNMUjNleGNkSEhkQno0T21VclZyLzlBWk1KazhtRVNxTWhLeVBOTXZMQTB6ZVFya1BldEhuQkRlUzczYzNUMitaMndKTGdLT3gyWjlTNmVqbjlHU2Nxa2ZYazhDbWdLQ3llT2hSWER5K2VIdlVCcTJaTllQQTczK0FkRU15Rkl6dTVlSFFYSFFlK1h1enYyUG5IUWtJcTFRVE1jNUx6RzEyVFcxWkdHbG8zRDh0N244QVFrbUlqS1ZlbGptWGJvLy8zR3A2K0FYdy9jUkRoZFpvQjRLSjFvMXJqaDltMzdpZWFkbnFHYlN2bjBhN1BLMWJubmorK244M1YyQUVTbzY4ejRuUGJwV2tkaGJQRmFXNWRocnhwOWQ3V2xBbzNEeStyeEdyMkNBZTlYc2ZmUzJkeStmaGU2clIrak1hMzVxSkxuTjVmemg2alh2NUJxRFV1UkY0OGFhbm1BSER6eWhrQ1Fpb1crandTbDZYTDJlTlVsQjVKT0FnaDdNN2w0M3RwOGNTekhQbm5kem85ZTNzK3A4bGtZdkhVb1hqNkJ0RHlpY0Y0K1FkWnpiUFBQY0xoVHJSdUh2ejE3VFM2dmZpV1padlJvQ2N1OGlxNzFpd2lPVFlLdUYweEkxdnVpMzFuNVhRbHNoVHJvYjFwS1lrRWxndG4rNi9mVWFGV1k0NXVXMDJQNFhrWER5MktpMGQzVWJOWmU1by9QcEJqMjlhZ0tDcjB1aXlhUHo0dzM1cnhSN2V0eHNYVm5Wck5iODhWRGd5dFJOVGxNOVI4NkZFdUg5OUx1U3AxOFBRTnNQbjVabDM3OC92c2ladzcrQy8xSG42YzRQQWFlWTdKdmFoYXR2bmoreFhqcDdRdlRoZW54WkRmQ0FlRFhrZlpDdFZvMjNzWUxsbzM5cTM3aVdaZCswdWMzbWZPSHFOcXRZYWFEejNLbG1WZjByN2ZmL0FyRzBiMDFYUHMvbk5KdnRWVmJKRzRMRjNPSHFlaTlFakNRUWc3OFNDV3lFcU1qV1RaakZHa3hOKzAzTkNuSnNhU0VIMmREdjFIc2VLenNWdzR1c3RTUTF0UnFYajJuVytLL0QzNVRha0E4N1NLckl3MDlxNzlrZlRrQkg3NjhEOEVWYWpHWTBQR1c0YUNaZy9UZk5BNFl5azNneTdMVWhuRkx5aVV4aDE3cy92UHhSemR0aHFqUWMvK0RjdXAzcVFkNVNyWHRpUW9zcWZlM0VsYzVCV01CajBCSVJVNWQyZzdzVGN1MGE3UEs2eGZPSU82clI4eno2VTNtVERvYno5QU11aXpPTGw3STAvOTUzM0x2Z3VIZDVBVUc4WFZVd2NBT1BEM0w3UXZFNExXM2RQODJSeUpFNk5CejhtZDYwaUtqYVJzeGVxYzJiY1p2NkJRS3RacWdwS2pqcjB6YzlheW1FVmhOY0xCWkdMQnU3ZW1pN202VSsvaEp3QklTMDdnelA0dFZHbllXdUwwUG5QR3ZqUzN0cjJIc2YzWGIxbS82Q015MDFMd0NReW14ZU9EcVBuUW81WmpsbjR3RWpDUDBubngvYVZXbjVmK3MvUkpXVXh4cjBqQ1FRZzc4U0NXeUhweDJvK29YVnhRcWRRQUxIbnZaVFl0K1l4VzNjMFh5KzM3am1EVnJBa2tkZTFQby9aUDVmbDhZUmR6dkZOSlM2MnJPeUdWYTlQNDBWNTQrQVJnTU9oWlB1TlZxKy9KT2NJQkhweFJEcms1Y3B4dVdUNmJjd2UzVWIxSk8yS3VYMkROdkNuNEJJWlFwMVVYYWpSdGo4R2c1OFNPdGF4YjhBRU4ydldnU2FkblVGU3FmRmN3QjVqeitwT1cxOUZYejFHbFFTdldMdmdBdlM2TG5pUGZ4ODNUbTdMaE5UaTg1VGNPYkZwQmZOUTF5ekRmcE5nbzFCb3RuUWFONFpmUHhwS1dGSTkzUUZrdUhObEorWnFOOFBJcnc0WERPMGlKajhZbk1JUS81cjVMNU1XVFZMNlZnQVA0YmZaRWt1T2plWHpvMndTVnI4cWxZM3Y0ZDlWOEdyWi9pbnB0dWxtT3l4Mi8yWFFaYVhmN2E3VTdqaHlqdVNYRlJyRm0zbVNyYlRuWGNBRHJ2bWpuNzk4VEUzR0ptczA2QUJCYXRSNkxKajJQU3ExQnI4dWszc05QU0p6YUNXZUtVd0NOaTVaSG5ubUZSNTU1SmQ5alJzNWNuZTgraVVzaG5KY2tISVN3RXc5aWlTd1hWemVyOTYxNnZrQmFZaHdobFdzRFVDYXNDbDJmRzBmMHRmT2dLQVNGVmJFNnZuek5ScGJhMmptdG1YOTdXSHk3UHNPcDBxQlZ2bTI0Y0dRbktBcFZHN2F4YkZPck5ROXNRdUZPSERsTzIvY2RTZnUrNWlkc0pwT0pBUlBtV00zNzFhaTBOSGprU2VvKy9EaHF0Zm5QNDRqUGZpL3duRG4zMTN6b1VUQ1p5RWhMeHMzVHg3SmRyZGJRcEdOdnE4VUFBWHdDZytuM3hremN2ZjE0Zk9qYitBU0dXRVpmQUlSV3Jjc2ZjeWRSdG1JTjFCb1hlZ3kzdnZGVWE3UTBmM3dnUWVXclduNk9TdldhVTdGT1V4VGw5dE81U25VZW92UGdzVGJidjJIUnh3WCtmSTdJa1dNMHAzcHR1dUVUR0Z5b3ZpaTdRa1dySjUrMzJ2N1lDeE5zZjBEaXROUTVTNXlXRk9rL2hYQmVrbkFRd2s0OEtDV3lDbElseDVPSGJCVnJONlZpN2FZQWRIdHBvdFUrVzhrR2dDZUd2blA3bkFVa0d3cXpYMWh6bGpoVkZNVXEyWkJUZHJLaG1DZTJ1bGkrRTNkdlB3Q3IxZFN6K1FTRzVEdDNHTWgzNUVYMmlLRnMrVjBzMzJtZm8zS1dHRzNXdGYrOU83bkVhYWx6bGpndFVSS1hRamlsQjIrQ2toQkNpRUxwVkM5TTc1ZHVsQkpad3E1Sm5BcDdKekVxSElIRXFiaFhKT0VnaEJEQ3B0YlZ5K2w5cFVTV3NITVNwOExlU1l3S1J5QnhLdTRWU1RnSUlZU3dLYnRFVm1tM1E0aUNTSndLZXljeEtoeUJ4S200VnlUaElJU2RjTFlTV2NMeDdUb1hwVW5LZGZFaGNTcnNUZTQ0bFJnVjlrYjZVdUVJYk1XcEVDVkJFZzVDMklsYkpiS0VzR3NTcDhMZVNZd0tSeUJ4S29SNFVFakNRUWc3VVpRU1dTcEZubzJJa3FGUkZTMldDaHVuUlQydkVBVlJGNkhQazc1VWxBYnBTNFVqS0VwZktrUkprWVNERUhaaTlPN2paUXQ3ckorSFZMUVZkMDlSd04remFMRlUyRGdOOHBaUm1hSmtLRXJSK2p6cFM4WDlKbjJwY0FSRjdVdUZLQ2xPSDNWcGFJaFFlNUtrdUdDVXJONDlvV0RDeDZRajFKQ0dwMGtXdDcwZkdwYjNaUFBwaE5KdWhuQndWWVBjY1ZIbm4zZnVWQzlNdjNmSmlXS1Z5R3BTMFlzMVI2VzZscmg3OWNJODBhanovL3Q5TjNFcWZha29DZEtYQ2tkd0wvdFNXNUl6OUZ5TXlTQWhUWWVoS0VQUFJLRzVhVlNFQmJnUjV1OXExNk5YbkRyaGtLSm9PS1h4TCsxbU9EMFRDb21LbGtTTmxocjZSSHhNV2FYZEpLZFhPY2dkcll1S3cxZFRpRTZXamx3VW5xS0FqNXVHdW1HZTFBaDJML0RZMXRYTDZjOFVzMFJXc0srVzdnM0xjUEJ5RXBGSkVxT2lhQlFGL0QwMDFDL3ZUZVV5cmdVZWV6ZHhLbjJwS0M3cFM0VWp1Rjk5YVc3eHFUb09YVTB1aVZPSkFtVG9qWnkvbVVaTWNoYU53MzNzZGpGYXAwNDRSS2c4UzdzSkQ1d0lsUWMrQmtrNEZJZkpaTUpvTWhWNlRuR1lueXRoZmdYLzhSRGliaXpiY2NZbDBWWHQ0cHRwc0Z5QUZDVk95M3E3MExWZTREMXRveEM1NDFUNlVtRnZwQzhWanNCV25CYlhwZGowa21pU0tLVEVkRDJKYVhxN25UTGoxR3M0cEtoY1Nyc0pENXhVeFQ0RDNSRzRvREptWk9wTHV4bENBSkNhbnNYaWpTZFY3bnFqSWVkMmlWTmhUMnpGcWNTb3NDZlNsd3BIa0YrY0ZsZHllb21jUmhSQlVycjlUbXQzNm9TRDBXNEhsamd2azZJZzFhV0xaNXhud0RVUE4wbVNDZnZ3MWMvN0NJek5UTkVhVE1hYzJ5Vk9oVDJ4RmFjU284S2VTRjhxSEVGK2NWcGNCcE5NL2JuZjdQbDNMbytqaGJBVGwzZGNTbDgwZFYzOGxXQTMveWZiMTZKR2VDQnVydksvcUxpLzBqUDFUSnUvbGMwYlQrbTZYc21JeXIxZjRsVFlnNExpVkdKVTJBUHBTNFVqdUZPY0NsRVNwR2NUd281Y1hub3M5bkNJbG8yL0gzZFBkRk81bWxRb3pjc0habzFzVVNOMTIrV2IybS8ybmJkYW1LUkJzSi91dncvWFR0a2ZFZWZ5eGM3VFhvWGRWelhBVy85T2gzckpwMjRtYWFadk8rNXRhOStWK0ZUMTIzOGY4Y201TDh6YjNmQitsMFpKdHZZRnVHdU5uejNlTkRFNk5WTTFkdTBCMzhMdWM5T29UVi8zYko2UW1xVlhSdnl4MTgvV1BvRG5mdG1aWndYWWhiMWJ4ZDk1M3c3LzNLTnVDdHEzb0ZlcmVFWEpaOS9UcmVJVlZmSDNQZi9MVHYvY2p3NEsydmZkMHkzajFTcmx2dTM3OXFrVzhmSG40elBQYmpxdWZUd3lJMVpyeE9hVERvbFRpZE9jN0RGT0pVWWxSbk95eHhnRmlWT0pVMnYyR3FkQzNDMkhIL3ZlOEptNXBrV3Z0TEs1YjU5TDBIMXVqUUJvcG9zQjhnN3JtYkx5S0dlaVVsb2YvWG40em1hOXZvcm9lelE1NmY2M1RnZ2hoQkJDQ0ZGVTYycDQra1Y1YWRvY1d6YnNmTU5uNXBwV3pSbGk4N2pOcCtMdWI4TUVsY3E0VWJtTWg4MTlyN3k3a212UjhkV1Avenp5M0gxdUZ1RGthemdJSVlRUVFnZ2hoQkNpZEVqQzRRNXVYamxMY3B4TWFSSkNDQ0dFRUVJSVoyZlE2OURyc3ZKczEyV21ZeXlaUWg0UEZGbkRBZEJsWnJCbS9oUnFOZTlJNWZvdDJmelRGMVJ2M0k2cWpkcnc4eWV2VTZ0NVJ6b09mSjNkYTM1QVVhbHAxclVmaXFMQ2RHc2gxNHlVSkJhL054Uy9vREI2alo2QlNuUDcxNnBTcVFHNGZHSWZBU0VWOEE0SUpqN3FXcjV0Y2ZQMHh0M0xsNzkvL0p5YlY4L1JiOXdzbEVMVWFONys2N2VGK2xsck5HdFBVUG1xVnR2MnJsMUsvTTFydE9veEJHOS9tWVlpaEJCQ0NDR0VjRDdYeng0aEx2SUs5ZHQydDMyQXljU3FXUk5vK2NTemxLL1IwTEk1SVRxQ2xaKy93Y0NKODNCMTk3VDlXV0dUSkJ3QWs4bUlTcVZtMDVMUGVPejVDZWl6TWxtLzZDTzY1d2ltL1J0K1p0LzZaVlNwM3hKTUpuYXRXY2lCalN1c3poTjk3VHhmdjlIYmF0dkltYXRKVDA1ZzQrSlAwYnA1MFB2MWovbngvZUg1dHFWUmg2ZHAxZU01TGg3Ymc0dXJHd2MzbWIvRHQwd29WMDd1NThTdTlWYkgxMm5aaFE0RFh1WFE1bFdGK2xuTGxLOWlsWEE0dU9rWDl2eTFoQW8xRzFuKzU0bTZmSWF5RmFzWEt0RWhoQkJDQ0NHRUVQZkw3TmQ2V0Qwa1RZNlB6dlBRTkRNOWxhRWZMTXZ6MllCeTRXejZjU1pWR3oyTWg3ZGZudjM3Ti81TVdsSWMveXlmamF1SGVZM1ZrTXExaWJsMkhsY1BMMVo4OGpxdUh0NllUQ2JTa3VQUloyWGc0VzFleDFTWGxXRzVuNHFQdklwL1NBVkxXd2EvKzEzSi9QQU9TQklPZ05iTmd5ZUd2Y3Z4Zi8ra2FzUFdoTmQ5aUIyL2ZVZGd1WXFXWTd6OHkxQ25aUmNlNlRmU01tb0JZTUQ0MlRiUGVYRHpLazd0M2dpQXU3Y2ZUN3o4RGx0WHpDWDY2amxHZlA0SEd4ZC9Ra3A4TkZVYXRDTGkzREZTaytLcDJyQTFOWnAxNE95QnJXU2tKcEdSbXNUT1B4WUNFRjczSVR4dkJYT1RUbjBBckJJZS9kLzhraXNuOTlPNG96bmhzV1RhY0JKdVhtUGt6TlVBUkY0OFNWemtGV28yNndDQXlXUmkxeDhMT0xEcEYycTM3RXo3dmlOUnFUVmNPM09ZMzJhL1JjMW1IZWc0OEhVVWxjeTZFVUlJSVlRUVF0Z0hyWnVIMVEzOC9QSDk4dHpRengvZnovSjZ6bXM5OEEwS3M3eFhhMXhZOWNWNHkvdkU2T3VNK1B3UG9pNmZKdUxjTVFaTW1NUDZoVE9vM2J3VGZtWERPUGozU3NMck5LTisyKzZzL25vUzdmb01KNkJjT0FDTEpyL0FnQWx6TEsvN2pac0Z3T0twUXkydkYwMStvWVIvQTQ1RkVnNUFWa1lhbTVkK1FmUEhCNEdpOFBYWVhnQWMzV2ErV1QrMVp4T245bXdDSU9MQ0NRYStOZGZ5MmFVZmpDelVkNFJVcWtYZnNaK1RrWnJFbk5kNldMWkhuRDl1ZVIxMStUU3VIbDZjTy9ndlBvRWhOT3J3RkZ0WHpPWC8vamNYLytEeWJGNzZCUUN0ZWd3QnJCTU9wL2R0NXVDbVgvRHlENko2azNaVzM1MmVrc2k2QlIrU21aWkNXUFVHcURVdS9QM2pUSzZlT1VTekx2Mm8yNlliU1hFM01laXljSEYxSjZ4NkEwN3YyNHpSYUtEenMyUHZSZEpCVWZJV3NSQkNDQ0dFRUVMWUthT0NvdWdORG5jVjcrTG1ZWFgvbGx0MmNpSTR2Q1pweVFtcyttSThSb09lZmV2Tkl5U2lyNTBuTUxRU1p3OXV3MmpRczNISlo3aDcrdERqbFNsNXpyWDg0OWNBU0VtSXNieCswRW5DQVlpUHVzckZZN3U1ZXZvZ1Q3LzZJUUFlM240ODFHMmcxWEgvTE04N21tSDR4eXR0bm5QbjZvVWMzdkliQUh2KytwRzlhMzhFNE1YM3pmOXU4OVJMVkt6ZGhLWFRSOUNoL3loQ0t0ZG02ZlFSQUxUc1BwallpRXVrcHlRQ2tKR2FSRnBTZklFL1E0dkhCM0g1eEQ0Mi96U0xvQXJWTE52MVdabXNtVGVGMU1SWUhudnhMWHpMbEdQL2hwKzVldm9nQVB2V0w3UDh6NVNUU3FYbTdJR3RxTlFhT2cwYVUrQjNGMVhUcGw5clZDWXA5U3VFRUVJSUlZUWp5RlFycWhRWFZZcjJrdXBxYWJkRmw1SEdrbW5EODMxL045S1M0bmordmNWM1BPNzdpWU5zYnU4NzluUEFQTUloKzdXTWNCQUVoOWVrMDZBeDdQNXpNVDVsUWdEUWFGMEpxMWIvanArZGUyczBSRUhLVmE1TmFOVzZWcU1adHYvNkRkdC9OYi9lL05Nc3ErTjMvckdBYTJjT1c5NnZuRGtPTUsvWGtCKzF4b1ZIQjR4bXpiekpWbFUxRW1OdWtCaHpnM1o5aHB2WG53QWF0T3RPUUxtS3VMcDc0ZXJ1aVl1ck95NWFWOVF1V2pRdVdsUnFEU2FUaVMzTHZpelU3NkNvOXU4ZnBtc2EvdFdSV0E5MXpjQTBRMmFKZjRFUVFnZ2hoQkNpeEp3SmN2WFdxNVNGQi9jUDA1Vm1PMHhHWTU0UkMvUEg5OHN6Z2lGNzFJTEpaTHBqUWtLWGtXWjVQZUIvWDdGNDZsQThmUHh0SHB1V0ZNK2d0K2N6Y09JOFZzNGNSMnBpSEV1bmo4RE55d2VBWlROR0FaQVNIMjE1L2FDVGhNTXRvVlhyMFgzWUpGeTBiZ0FreFVZVnVMaGpVVlNvMVpqb2ErZXNFZzZQOUIxSjVYck5XZkRPYzNRWi9BYWgxZXF4NEozbkFHalNzUTgxbTNYZ3lOWS9pSTI0UklmKzVtQzljZUdFemZOSFhUN0R1WVBiQUtqYXFBMVhUaDRnNDlib2lGTjdObEdsZmtzU1l5SXRsU3phUFBVaWwwL3M0L2oydndwc2Q5MDIzYWpSclAxZC9lejV5VUQ5OXM2SzdyODB1SkhwR1p5aVMzYzFJRU1laEJCQ0NDR0VzQ09aYWtWMXVvelc1MVNReTdrc2xXWkdhYmRIcjh0RXJTNzhMYXd1SXczdmdMSUZUcW5ZOXN2WGx0ZHVIdDdvZFZuMEdtMzdSODIrWDlPNmVkQnI5QXhadzZFUUpPRnd5NG1kNjlpN2Rpa0RKNW9Eemljd21PN0RKbHNka3pNQlViRldFMm8rOUNnSjBSRzR1bmx3L3ZBT1R1eGN4eE5EMzhITFA0aXNqRlNPYmx1RHlXaTB1UWJDUDh0blc2Wm9yRi8wMGUwZGlrS0ZXbzB4R3ZUcytHTUJScE1SRTFDN1JhZDhFdzZ4RVJmenJWSmhhM3VicDE2MHZHN2QwL2IvQUR0K3U3Y3JxUjVmK2ZMZUJzL002YndqM0gyTXh1alcxVjFuY3RlWVRBNDNKMHdJSVlRUVFnaG5aRlJRVWwxVWFYcUZoWmxxbHcrUC8veFNYR20zS1RVcG5xek05RUpQcVVpT2o4WXJWd1dMM05yMkhwWm5XL1lJODl6Y1BMM3pQVS8vTjc4czB2WUhoU1FjYm9tOGRBb1hWemQ4QW9LQmdrYzRHQTE2MW40M25VcjFXM0JxOTBacU5lOUlqYWJ0T2ZidkdzNGUrSWZxVFI4aE5TR1cwM3YvSnJSYVBlcTA3RUp5ZkF4Z1hvOEJvRVAvVVZScDBJcHYvL2QvVktuZmtvdkhkcU9vMUpRSnJReVlSeWFrSnllZ2R0R3llZWxNdEc3dStiYTlUcXV1MUduVjFXcGI3aW9WK1duOHFPMHBJZmM2NFFCdzVPY1JwNEZodEora3FSMVFKa3p0NGlMeEtJUVFRZ2doaEIxUTlBYVRObEIxOWNDODBwMUdrVlBNdGZOVXFOR0lKMTUreDdLdG9Da1ZOeTZlSkNTOFpvbDl2OWJOZzcrK25VYTNGOSt5YkRNYTlNUkZYbVhYbWtVa3g1cW50cWZFUjF2VzV3TXNveUFlUkhLRGgzbHVUK1RGa3dSWHFnV0tBb0JmMmZKV2dadVNFTVBDZDRlZ0tIRCt5RTR5MHBLcDBiUTlwL1pzSWlNMW1mSTFHOUZqK0JROC9RSlovdkZyVktyN0VFRVZxckgzcng5eGNYWG4yTDlyQUZpLzZHTzZ2L3d1ZnNIbDBldXllRzd5QW93R0F3MDdQSTJiaHhjYXJSc0pONit4NDdmdmNQZjI0Nm1SMC9qOXE3ZlorTU1uaEZWdkFNRHMwZDFMN0djLytMZnRSUy92cXkyVDlDZmhjbWszUXdnaGhCQkNDR0cvVHUzWlJNVmFUUW84UnBlVmdhSW9ZREp4Y3RkNjJ2VjVwY2pmazkrVUNqQlBxOGpLU0dQdjJoOUpUMDdncHcvL1ExQ0ZhancyWkR3YXJTdGdubEx4SUNjWmNwS0VBM0R6eWxreTAxTXBWN2wybm4wWGp1emtyKy9ldDd6M0NRekJ6Y09MV2kwNlVhRm1JOExyTk9QUzhUMVdwUzVkWE4xbzBLNEhhbzBXbFVwRlVsd1VyaDVlTk92U24zM3Jscko2M3VRODM1TXRNTFFTdm1YS29jdktwUHZ6RXdnb0YwNjNGOThpTFRtQlMwZDNBOUNrVXgvQXVpeG1jZDJQa1F4MzFINlNoaTJURElCTXFSQkNDQ0dFRU1JK0tFMmJmcTNaWDhvTFJXWkxTWWdoTHZJS1hZZU10OXFldlFiZmhoOCs1dkx4dlJpTkJxbzFlcGlMeC9lZ2RmTWdPTHhHa2IvclRpVXR0YTd1aEZTdVRlTkhlK0hoRTREQm9HZjVqRmR2dHpYWENBZDRjRWM1U01JQjhBc0twZVAvdldZcEo5bmk4VUc0ZWZrQ0VGYTlBUTNhZGtkUkZOeTkvYW5kc2pNZTNuNVVxTmtZZ080dnYwdEtRZ3k2ekF3QUZKVUtMNzh5YUZ5MGx2TUhsQXVuKzdCSmhGU3FSYjAyM2JoNTlTenBLWWtZalVZd0dqR1pUSmhNNW4vN0IxZkF5NjhNOVI1K2dnbzFHd0htS2hvQTdsNitoRmF2VDgxbUhRQW9WNlVPM3Y1bGJmNU1EZHYzdEN3Y2FVdmxlaTN3OGcya1dkZitOdmZ2Vy9lVFZYbk5lMEJwMUd2T0FBM0tTTFdSeXNhbnY4S2szTXV2RTBJSUlZUVFRaFNXWWdLVnlValQ4SytPWktCKysvaktsL2VXWm51OC9NclEvODB2Y1hGMXM5bytaTXBDQURvL094Wk1Ka3lBb2lpWWpFYUNLMVl2OHZlMDZ6T2NLZzFhNWJ2L3dwR2RvQ2hVYmRqR3NrMnQxanl3Q1lVN2tZUUQ0SHByeEVLMm5EZmhydTZlTmhjU3ljbkxyMHlCKzlVYUYwSXExUUxNNVRaRHE5YTdZNXM4ZlFQeWJBdXBWTXR5SG9CS2Radm4rL2w2YmJvVmVQN3dPczBJcjlNczMvMzVKU0pLU3FOZWN3WlVTRFo4M3ZSYVpxS0gzcGgwVDc5TUNDR0VFRUlJVVN5eEh1cWFPeXU2LzlMZ21UbWRiNjNCVm1xMGJoNEZINkFvWkQvRFZGUXFQSHp5M2xQZFNVSEpoc0xzRjlieWxrOFE0ajdRd01oYnlRWkRhYmRGQ0NHRUVFSUlZVnRnbWlHendZMU1SV05ValNudHRnakhJd2tIY2YrMW42UlJHNVhLa213UVFnZ2hoQkRDL2dXbjZOSTFSbE5YMmsrU0VmS2lTQ1RoSU82L0xaTU1SbG12UVFnaGhCQkNDSWZnYXNEb3JqTzUxdzRvRTFiYWJSR09SUklPb2pTWVpJRklJWVFRUWdnaEhJZkdaREtwWFZ4a2hJTW9FcWRPT0NnbXFiSjQzOTJxdUNHRUVFSUlJWVI0OENqeVlQRytVeW4yZTF0dnZ5MHJBWjdJRWdIM213Y0dGT2xsaEJCQ0NDR0VlQ0I1dWNvZ2lQdk55MDFkMmszSWwxTkhRNGd4bFhOcTM5SnV4Z01sMkpoVzJrMFFkc1FFWFBOMThZd3M3K0g3VXIxS0tTZmlVMXdXM0x4cFZVYzIxTVVsYTBUWjRPaExXWm5hYjZLamczTHVLK09pMGIxV051Um1oQzdMWmM3Tm0yVno3dk5UcS9WalE4cEZ4UmgwbXM4am80Sno3bk5YS2NhM3lvWGRTRFlaVkI5RzNDaVhjNThMaXVuZHNMQ0lMS05SbVhJaklqUjNtOThMSzM4ZFlPTDFhM25tS0U0T0RZdFFLNHJwbld2WFE0Mks5Y1NnZDBQRElsd1V4VFRwK3ZWUVBiYjNUWW00WGk3TFpMSks5TDRWV3U2R3U2STJ2bmZqZXJrTW8vVys4YUhsYm5ncGF1TUhOMjZFcEJnTlZuOUozZ2dwRittclZodHM3UnNURWh3Wm9IWXh6SWk4RVpKa3VMMVBaVkpNci9nR1JLYnV2WjZzUzljNTlCQXdFM0RGVCtNVlY5N1RlMGpkU3FtSDRwSzFQMFpIQitZOHBwcXJhOGFRTWtHeHh6TFMzWDZLalpWOXBieHZkV0s4Nys3a1ZFL1BMSk91MmZXTXFMQWsvUVB4QitOdSs4RjcwVWRtNzdQVlI5NnIvak43bjYzK3M3aDlhM2IvV1ZEZmFtdGZkdDlxcTk4dHFHL04zcGU3YjRYOCsxMkExNEpEb3Nwb05QcUoxNitGS1NaTS9tbUdqT2JYTXFNQzB3Mlp1WDlQemtpdUJhejNQUWpYQWhVQ1hEa1JvYjhYcHhZMmVMcXFDZkN3Mzl0NmgzOFUzZkNadWFaRnIrUmZDelZlMFhKTjdVV21ZcjlaSDJmZ1lqSlEwWmlHdnpFajMyT21yRHpLbWFpVTFrZC9IcjZ6V2Erdkl2b2VUVTY2ajAwVXBlQ3luOGJyU0YyL3NNbXZ0S2REODhxbDNad0hYbWFXSGhlTm1yMmJ6cVF2bWZCbmJJVWtmV3BwdDZtNExnUzRlSitzNnhjNmRlU2p0RzFTc2JTYkl3ckJaSUxNTEIzYkQxMWwwbGRiYUh3ODhWcUZSTWVOd2NLU2ZsQmtNNWxNcEdYb1dMbnBKTE9XN0tiTHNlU0x2cG5Hck5KdTE3MG0vdy9ZbDd1NUZsaFh3OU12eWt2VDV0aXlZZWNiUGpQWHRHck9rSHlQdlptY3hZV2JhYVRyWktyMXZhSW9FT3lqcFVyUS83ZDMzL0ZSbFBrZndEOHoyNU5zZWllRUpLUkFDRjJRSXFBaUFsSlVFRGxQYktjZWlNZFBPVVE5R3piMEZCVEZ4b21BaDFnUWlSd29WckJRQmVrSktSRFNTRUtTVGR0Tk50dm45MGRNVEVnaEtNbG1ONS8zNjhYclJlYVo3RDZiZVdiMk85OTVpZ2RVOHRZSEx0eTNKQmxuU3l2aVVqZmRmN29UcTllZzY2WkNMaEUveVFJL1d6a2NFT0VRWFBxQlhwY2xTSUFNL050U2M4ZERWWUhQenI4S1Z3NkxjblpWQ0lCS1dYZkoxL2IyMSt5TlVvZmZkS0xtdEV4eXpjbHVqb2VxQXBmOTMzaU1HdGpUMlZXaGRoSUVRSzFTWVB6bE1WQXA1WGo4cWExQjNTSGh3T3NnMVJNRUFaNGFKVzZiT2hBT0NmaGw5Uy9lUHVsVk9tZlhxNlB4SE9oYU9pc1dDTllxRWF4Vnd1NlE0SERKU0tOcmt5UkFMZ0tpMlBYN0Q3aDl3cUdlQ0FkRU5uYWlUbFdqRWhYRCszUDFwSzRtTVNZSXZXT0N4TEtzV2xWd2piMzFia2xkV0swY2lzRUpvYzZ1QnYxQm93ZEZZdTAvSjF1UzV5WTd1eW9kanRkQmFza2Qwd2Fpbjg2S0gxNzh3ZGxWNlhBOEI3cW16b29GWktJQTlqUHYzdHg2MGtpaWl5Vlh5MXRORS9ZWTBrTVRPU0xTQXdBVUdnWFBuWFp3U0JEVVNuN05kRVVKdlFKUVNLY1VOZ0FBSUFCSlJFRlVycEdwbkYyUFA4b2hRS2gvU2tPdVJ4QUFqM0J2cFYxdy8wV1NlUjJrMWxUN0t6MXE1ZTQvNXBmblFOZmw2ckVBdVFaR2ErUzJvcTZJOHBRY2tuVDIxN08xQWIwRGxJM0x5ckxLTEhhTFhRS0F5UzlORHMzNEtzTWdPU1JNV1Q0bGJQZUszYnFqSHgrdFBQLzFKcjA0S2RRL3lsOTVlTVBoaXVneDBaNmZ6UGtrdjdxa21qUGl0RUVTSVlnaWN6TmRrVWFqZ0YyVVhQZmdDSUpMZENPazFyMzEzUWxWU1lCU0c2ZXp1dlY4UHJ3T1VtdldIRGl0Q1ZhSlNvM05YdXZzdW5Ra25nTmRsOHZIQXVRU21IQWd0eVRLUldIaTBva2gybUN0NHVDNmcrWEQ3eG51MzdoOHphUTEyUW1URXJSSFB6NWFtWFJqa2s5NVZya2wvWXQwZzBLdEVNYy9OVDY0TEt2TWtuOGd2OGtNNmc2clE0SUFwSDZlcXU5L1UzK2ZwQmxKUHZ0WDdTL3IzRS9tV2diNmVOVUMwTFJVcHF1MjRraGVOWXFxekxEWk9kN3BVaElBYURWeUpJVjdJalpFQTNrTE4rYlhqNDNIUjY4ZHFPNzgybDBhVHcrS0xRTVFjUDcyc3QvYVZXR2xHVFlPR25VS1VRQ0N0RW9NNmFWRm1JL3l3ci9nNXBTQ0tLR05TYnJaWnQyTEFNRFBVNEgrRVo2SUNkU0FLNFczSGdzd0R1ZzQ3WWtEQU5lUEJjZzFNT0ZBYnNsaGMwaWI3OTFjY09QYk4vYXdHdXVteC8xZ3hnZTVBSEJiOG0yOUFPQ0tCNjhJelBnNncxRC9PMVdGVmRaZjMvKzFmTkF0ZzN5OWdyM2tkMzl6ZDVPcGxIMTYrQ2dBWU1vclU4SnNacHZVNzhaKzNrdzR0TzNXOE9BcXRCQmtuS3V5WVBzSi91azZpZ1JBWDJ2RDNxd3FGRmFaY1hVZnYyYjc5STBPa254TWRtdm4xKzdTQ0ZDcjdPZHZLelZZc08wWTI1V3pPU1NnV0cvQlZ5ZktNRGJlRjdIQkxlWWN1NDNuKzBRVkEyaHh3aEcyV2ZjakFTaXZzZUtuakVxVVZWc3hQTnJiMlZWeXVwWmlBY1lCSGFzOWNRRGcrckVBdVFaMm9TRzNaVFZaSFdzbXJjbE8zNTV1QUFCenRkbHg4Mzl2Ym5OSyt3T3JENVMvUCszOW5LeWRXZFgrMGY3S3h2OWtTcGtBQVA3Ui9rcU5yMGJtSCszUFIzY1hjTXhnYkhGYzRPRThRMHVicVFQazZFelFtNXJkbTJQcnp4bEN2cmZjMHdsVnVpU2VPcFRackhmRGtUeTNYL0RBNVJ6SzVibmUxcmc3dGxuM2xsSlFBeE9YQkd3eEZtQWMwSGxhaXdNQTE0OEZ5RFd3aHdPNXBjRDRRTldjVFhNaXMzN0lxam13K2tBNUFBaWlBSlZXMVdxU2JjSXpFMEtVbmtvUkFMNTg2TXVpWmZITE1ocVh6MW8zS3lKcWRKVG5PNlBmeWFvdTVkd043ZkhoMlhOK2kxdllyak13bWQ2WlNnMFdlS3ViUG1VK21hMkRYaTBvb1lkTDN2RlVXSzNOWmlBN3B6YzdveXJVaGhxekhTYXJBK29XNXRtVml5SzZ3MXBwajZXZENiMnVsVEsyV2ZkWGFiUWh0SldoUlNIZUdvZGNndHRuSkZxS0JSZ0hkSzZXNGdEQTlXTUJjZzFNT0pCYnFzeXJ0T1R0enpQMnVhNlB0alN0dEYwUlhjTGtCSzNHVnlNRGdGMnY3dEtOK2VlWXdNYmxsaHFMQXdBVW5nb1JwWmUrenQwSnh5bDNydTR5TnJhN2ZFNVhZMi9sZkY4NGJiRGwzZGNPdXZXRWtSZkNOdXYrV212L0FQREFWVW0xbjZ4SjZaWlpKOFlCbll2WEduSW1KaHpJTGRsTU5tbkwvQzJGY2RmR2VaVm1sSnJITEJvVEtNcEZBVzFNM2ZYbThEZFAzLzNOM2RIKzBmNUt0WTlhVEp5ZTJHVGc1WW5OSjZvQXRObExnb2lJMnNkbWQwQVNBSUZ4TUhWVFJWVkcwU0pLb3RJaHVIMHZCeUxxdm5qalJHNUxWSWdJVFFwViswYjZLZ0JBNDYrUldkczVtTElrcmNTOExINVpocjVBYnkwNlZtUmFGcjhzbzdhaTFnNEFIZ0VlWEV5YWlPaFBXdkhGRWVYcEFBVm4xS051NjQwZlV6WGxHbm1MY3gwUkVia0xKaHpJYllVa2hxaUgzenZjUDJaY2pGZHhTckVwckgrWXVycTQycGE3TDlkWXYzSkZhMFM1S0NpOWxFM09qNXJTR2h0UXQxcUZWNGlYdkg0U1NXcGRiMDkxdCt3cWVyN3NFL3VkWFlWbUpvL3FqWEM5M1dYSGJENVZ0eXhtbC9SbmpyZmRaa1ZseWRsTFdKdXUyZjY2RTFmNG9yQlp6REJVdVA5WVFaNEx6c0ZZb091MlBWZVBCY2cxTU9GQWJxdkhrQjRhQURpNTlhUit3NndOZWYxbjl2Y0JnSVB2SFN3M25ETzBPZW5qN1AvTzdoaytJTHhoZGgyMWoxcFdvNnV4QTRCL2IzL2x3TmtEZmUvZmUzK3NWNUFYaHlXMVlXNWtlSVV6Mzk5b3FNU255eDZBMVdKcWM3L0NyRlRzK0hBRmdMb2J2bnFySDUzZFpEOVRqUjY2Z213QXdIZnJsd01BeWdwellMZGFrSFZzRDA3cytxTEYxOSt6WmMwZi9nd2RaV0JjcU9SbmNsaWNYWTgvS3FpRlpURXZOV2NjNy9LaVhIeSs4bEZVbGhaMmlmclFuL2RTMzVoem5mMmVlV21IVUpKM3F0MzdaNmNlUVBKcmkyR3ViZnUrdzJhcHUyODBWSlJpODJ1TElUbCt6OTJiYWk0OEhjZlhhMTlzZDUwQVlOMFRjMXJjem5QQnRUZzdGbWpMeGJZbGQydDdyaDRMa0d2Z3pSSzVyWWhoRVJxYnlTWVZweGFicm5uNm1tRC9HSDlsMXM2czZta3Jwb1YvTVBPRDNCVURWbVFxTkUyblRoZEVvZUYzaDkwenpFL2pyNUZwdzdTS0JRY1h4Q2JQU3k0QWdNamhrUjVsWjhvc01wVk1NSlliTy95bXg1VmwxNW9Vem54L0Q2MHZmQUxEa0pOeUFIRkR4cmE2WC9hSi9mQU9DQUVBL1BqcFcralJPd2w5THIrbTJYNVdjeTIrWHZzQ3JydjNTUlRuWnFDeXRCQS9mN1lLMTkvL1BNNW1Ia2V2eEtGdDF1ZlQ1US9DYnJOQ0ZKdm1laXVLejJMZUs1Ly9nVS80eDMyOTc3UlFxSlY3aEJ0c3hrNTk0MHZrNmNPWkFUc3dwa1Bmb3pPTzk2WlhGc0ppcW0zNnZoWXp2bnozR1RSK05uN2RQVTlBcmxDNFRmdWpqblh3NjQ4eCtzWjdXaTMvZE5rRE1CbWJMa3RZYTZqRXhwY1hOTm1tOXREaTVzV3ZONVJ2ZXZXZnVIM0pXbWo5Z3FCUXFwSDJ5M2RJSERrUkRvY2Q2NS8rRys1YXVnRUtwUm9Bc09xaEdmQVBqWVRWWEl0YkgvOFBBS0NzS0JjQThQR0w4eUhLWktnb0tjQzg1Y2tYL2ZuYzZWcmNIVGdqRnRqdzNMMHRiamNicTJFeUdqQi94VllJb25qUmJjbmQycDZyeHdMa0dwaHdJTGNreWtTaDU3Q2VIdWRPbkRPTmUyaGMwTURaQTMxVFBrK3AydkhzanBKNVA4L3JQZlRPb1g0eFY4WjQrdlR3VVFDQXVjYnNVSG9vUmU5d2J3VUFaR3pQTUNSY2w2QUZBSWZOSVpXZktiZnFNblhta3ZRU2MzQ2ZZRlZnZktBcWQxK3UwZEhXOU5PRWQzSUtBK1oyNHZ1dGYrWnZBQUJMYlEwVUtnMEVVWVRrY0tBNEx4UDd0cjBQVTQwQmFnOHZRQkJ3N1IwUEl6U3FEeVJKd3VranUzRDkvYzhEa29TekdVY3g5SnBaTGI2KzFqOEUxOS8vUEx6OGdnRUFudDUrR0hmemZJZ3lPZkxURDZQdzlBbjg4dVVIQUFEZjRBaDRCNFRpelBGOU1GU1U0c09sODZCUXFYSGpnaGVoOW13NmJQM0RwZk02OEsvU3NxT1p4YWpRQ0twd0Exd3l5Q2l6TkY4VzgxTHJqT05kV1ZxSWUvKzlzZUhuM1ordlJwL2g0eEhZSTZiRk9ybEwrK3RPSGs0N0UzcHRKN3pQNmtkbncwUHIxL0R6amc5ZmExSmVWVnFBK2E5dEF3QVlLa3B3OXdzZlgvQTExengyUzhQL05WcGZ5QlZLbEJYbUlDQThDc01tM1lJZk43Nkp4SkVUb1R0N0J2NWhrUTNKQmdEd0NRakZ6USs5aG8wdkw4Q3BRei9oeUErZncxQlJnaytYUHdnQW1QM3dHL2o0eGZrQUFLTytBcCt0V05Ua3ZTV0hBN1hWVlZqLzlGMkEwSFJneXUxTDFyckZ1YUNXeXlVUmNQczRvck5qQVFDNDlZbDNBVW1DOE51TmZjSHBFemk1OXh0QUFBWmRkV1BEOW91OXprKzg4eEczYUh2MVhEMFdJTmZBaEFPNUpaVzNTc3plbFYxVGtsNWl6dHFSVmUwZDRhMzQ5c2x2aSswV3U3VGwvaTBGK1FmempZSW9oUFFZMGtOVG5sMXVTZHVXcHJjWUxZNDlyKy9SVmVSV1dFL3ZPRjJkOFUyR1FYZGFaNjdJcnJBNmZsdS9hZWZ6TzB1bXZqSTFURlNJd3A3WDkraWMvVG1wcWR1WHJBVUFmTHQrR1JJdXV3cTlFaTlyS0xQVTF1Q0Q1KzdCYlV2V1FtZ1V2T2FsSFlMTmFvWnZjQVRPNWFURFlqTGlxelZMQVFCV2s3RWhJSTVLdWh6NnNuT29MRGtMaTZrVytySnpTSDc5WVFEQTJKdnVnMzlZTDF4M3p4T1FKQW1ySDU2Rm14ZXZoQ0FJR0RudERteDQ3bDdjK3ZncWZMcjhRWHoreHI4YW5tem9DcklSMkNNYWh2TGlUdm43ME1YNTV2MlhPdlY0Ry9YbFNObTlIVVBHMzlRbDZ0UFJGbDgvMVBMdXlrUGRlbG5NUyszV3gxZTFXdFo0aU5oVmYvbS9kcjNlbFRmL284blB2UWRkZ2ZRRE96RDZocnNSRnBPSUd4OTRDUUNRbmZKTGsrdnQrZUtHamtQYzBISDRjT2s4M1B6UWF3M1gxWG9lM240TjErOTZYL3puYVJnTmxZZ2RQQWFqcnY5Ymt6SjNPUmVlbWpMWStNbkhHVzJQK2FPTHR2clIyUmovMXdkeFpHY3lycjM5SVdqOVEvRFZlOC9qcGtVclVGR2NqeU03TmlNMzdSRHUvZmZHaTI1TDd0TDJpRG9URXc3a2xtb3JhdTFiSDlqYU1BaDZ5L3d0QmZYL3o5dWZad1NBNzVaODErenEvc3U3djVUWC96L2pxd3pEK2VYNUIvS043NHg1Sit2UzE1Z3VwVjZKbHlFbjlVQ1RBRGcvNHloNnhBMW9rbXdBZ01NN1BtdjRmOHJ1N1JoKzNSd01IRGNkUUYzUWNzdS8zbTZ5djY3Z0RIWWx2d3R6YlRXQ0lucGp4TlE3OFAySHI4SnNyQVlBVkZmcTRPbmozK3g5NmpWK3N2SGgwbm1ZL2ZBYnlEaTQ4ODkvYUxya0p0NzVTS2NjNzZJeko3SHo0NVV3VkpSQTVhSEY1Mi84cTlucjNQcjRxazZyRDdtdTgyL2tHN09hZm4rQXVmdnoxZGo5K2VwMnZXWndaQnkwL25WUGN4TkhUTUNtVi82SjRkZmRDb1ZTRGJXSEZuYTdEUmtIZHVERy8zdXB5ZS9weTg3aHMxY1h3V2E5K09IaEtidTNJNmhuTEVyelQ4TlVvMGR4YmlaQ2VzVTNsTHZMdVdDeTJBUkpFQ0JJYnQvSm9kUEZEQmdKcThXRXoxWThoRm1MVmtDdVZLUGlYQjcyYlhzZlUrYytnOXkwUXdBdXZpMjVTOXNqNmt4TU9CQ1IyNGtkT0JvSHRtK0FxVWJmOEtWK1l2ZVhHREorWnBQOTh0SVB3L3JiK0htN3pZcHoyV2tZTzdQMWpwOUhkbXpHdWR3TVRMcnpVV3grYlRFR2o3OEplLzYzQmttanI4T1BHOStFM1c2RDdtd1dBaU42Ti95TzFWd0xjMjAxZnZoNEpTQkpUWjVzR01xTEc4Wk1GMlduNGNxYjc3K2tmd2Y2Y3pycmVJZkZKR0w0NUwvaStNL2JNSDMrYzFBbzFWajk2T3dtUXkwNnN6NmQ1YlV2amlnTC9SWGVzZVZXOW5LNFJNNVBrRGJXdUlmRDdVdld3bHhiQTFFVW9WRFZ6WSs4YXRHTkZ4eERydlVQUVdTZklUajA3VWFNbUhvSEFDQmwxNWNJaStuWGtKU281eDBRaXB2KytRbzJ2cndBMzYxZmp0S3pwMkUwVkRRTXFXak51Wngwbk56M0RXWTh1QXduOTM2TkVWTnZ4N1pWU3pCdDNqUHc4UFlINEQ3bndyTmZIZkVJOWhBMW9UWDIyZ3Z2VFJjcjRiS3JFTklyQVhKRjNjcWpmaUU5TWVPQmw1c01aN2pZdHVRdWJZK29NekhoUU4yU0lCTWcyZmxFb2FPRnFaVldBSjArV1pSTW9jVGdxMmZpNTAzdjRObzdIOEdwSTdzZ09leUk3TnQwTXFlOHRFTzRZc2E5K0dyTlVzamtDc3grNUkwbVk1RFBGemQwSEFhUG40bXYzbnNlMTk3eE1QeENJakRodG9jQUFDZjNmWU9DekdQSVN6K01IckZKQUlDZlAxdUZzcUljQ0tJTWZTNi9Ca1haSi9HWFI5NkVLS3U3OU5ZLzJYQ0dxeStMUXRYS0F5NDdabk54VW5RNUFQK09mSS9PT043MXMveC90MzRaUEgwQzhPbXl1cHN4cThuWU1LWTN2SGMvWFBXWEJXN1YvZ0RBYW5kQTRscFpUcE82NXl1WWpRYU1uSDdYUmYzZWlHbDM0Tk5sRHlCbXdDZ28xUm9jM3ZFWlppMWEwZWJ2VExqOUlSejlZUXZzTml1R1RwalZhaytNc3NJY2ZMZCtPYWJPZlJweWhSSUE0T0h0ajh1bjNJYi92ZjBrcHQvM0hEeDkvTjN1WEhCM3pvb0ZDck5Tc1d2ektzUU52UklBc08rTC84TFQyeDlYTkpwUTlXTGJrcnUxUFZlUEJjZzFNT0ZBYmttVWljTGdPWU45VTdlazZtLzU2SmFlVnFOVjJ2ejN6V2Y3eit6dmMraS9oeW9tTHAwWUdqOHgzbXZ0NUxVNStrSjl3enFJa1NNaVBiUmhXbm5xNTZsNmxWWWxlZ1o1dG5xTzZBdjFWcHZKeHF4Rkd4WkdSNVFCQ0hYR2UvY2JQUms1cVFmdy9ZWlhVWERxT0s3L3h3dk45cm44dXR1Z1VOVWxHS3AwUmRpKytya201WTNuY0FEcXVtaW03djBhZ2lqaWgwOVdBZ0RLaS9KdzM0ci9JVzdJV0J6OWNRdDBCZGtZTnJGdW9yV3hNK2NDZ29BTno5MkxzSmhFU0JMdzdYK1hRZi9iV00zNkNkU1VLZzF1V0hCeHk4WDlXY1A3OVpCK050cGRkbTMwU0MrUE5wZTJ2UlJTOTM2TjFEMWZkZGp4Tmh1cm9kSjRBa0REWkg3MVZqODZ1OWw0L0k2dUQzV001L3ZFRkFNSTZZejNhbXZpdWNaREtvQzY0V0c5QjQ1dXN1MzhtZjFuTFZvQmxZZFhrMjFldm9FWWU5TThiSC92ZVNpVUtveWJOUjlldm9GTjlySGJiZENYRi84K3BFS1NrTGIvVzR5Ni9tODRkV1JYaS9VcnpzM0ExMnRmeElUYkg0SmZTRVNUc3FoK3c2RXZLOGJtMXhaajRwMFBJeWYxSU04RkYrS01XT0Q3RGEraU5QODB4czJhai9EWUpCei9hU3V1dmVOaC9MenBIV3g5KzhtRy9TNzJ1dXB1MTJGWGp3WElOVERoUUc3Skk4QkRObmJSMktEUXBOQ0d4OVVUbGt3SWlia3F4dlBrMXBQNlhxTjZlZFRvYXV5Tmt3MEEwTy9HZnQ3Ulk2STlVejlQMWNkTmlOTk8vdmZrVnI4Z1A3cmxvN3lDUXdYc0J0bUdQQ2N1aXlsSkRnUkh4dVBnMXg4aEluNGdsR3FQWnZ2VUp4c0F3Q2N3ckZsMzVQUG5jREFicTVIMnkvZTRaczQvRVJFL0VPbS9mSStDckJRQVFOeVFzZGk3ZFIxNkpneUNoL2R2TThVM0dyOXBORlJDNnhlSXNxTGNaamVTenBpZGVzZUJNMEtSVnE0Sk05aGNzZzIvZVBTMC81Z09YaFp6MEpVM0lHMy9keDEydk1zS2MrQWIzS1BGNDkrNGh3TUFUSnYzVElmWGh6cUdVdWk4VlFqYU8ybWt6V0pHWHRvaGFQMkQwWHZRNzBtSE9VKzJiMTRIVDU4QU9PdzJHS3ROTFk1VHJ6VlVJaWlpTjJZODhESTJ2cndBNlFkM0lpQ3NGOEpqazdEem83cGxOdlZseGJEYjZyNkNEZVhGK0hMMWM3ajI5c1g0NmRQZnI3bW1Ha05EMG5mRTFOc3g5SnFiOFAwSHIrQ0dCUy95WEhBaHpvZ0ZCbDU1UGZ5Q0l5Q0lJbXFxeWlCWEtDR1R5WEhWWHhhZ0pPOFUvdmYyRXdBdS9qcnZidGRoVjQ4RnlEVXc0VUJ1eVdxeU9qSy96VFRrN3MwMWhnME1VenRVRGhRY0thaXRyYXExZTRkN0s3eUN2ZVFBc0RoemNRSUFWQmRYMjFLU1U2b2loa1o0cUxRcTJlU1hKb2ZtLzVKZkN3RHJwcTdMMFdYcUdySy9DWk1TdE5OWFRnOTN6aWR6TFcvbUZBYTB2aEo4eDdDYWE1SHg2NDg0dWpNWnZpRVJ1UFh4VlVqZCt3MCtYRG9YY1lQSG9NL3c4UWlONnROc21iWDJVSGw0WWZ4Zkg4VGg3ei9Ea1ozSjBPdUtNT3VodXFYbnpoemZCMEVRY1RiekdNcUxjdUVmMWd0QVhXQXZDQUx5MGc2aFYrSXdwT3o1NnBKKzNqL3FZRm9SeWpXQ09zd0Fsd3d5Q2szbUR2Lys2dWpqZmViRVBvVDM3b2Roay83YXJLeWxIZzRBM0tiOWRTZlBaT1lHZDhheW1CZmo2STliMEgvc05KVGtabUozOHJzWWRQV01kdjFlU2Q0cEhObVpqTkw4MDVoNDV5T1FKQWsvYm53VFIzWW1vLy9ZYVloSnVod3loUkxuc3RQZ0hWQ1hyNWNrQ2JxQ2JJZ3lPZlpzV1lQYTZpcElrZ081Snc5aThHL3o2bWo5US9DWFI5NkVoOWEzU1pKMzNSTnptaVdDKzR5WUFKbE03aGJuZ2tyV1BaYkZkRVlzRUJUUkc0YnlZbXg1OHpHSU1qa0dOMnJqd1pGeERmKy8yT3U4TzhVQmdPdkhBdVFhbUhBZ3Q5UjNTbC92eE9tSjNvblRFeHRtQnJyNjhhdnJaclQ2N2F2OTJNWmpsWEtWWE94M1F6L3Z2Ri95akxIWHhIcjVSdm9xQUNEcHhpU2Yrb1REWFYvY0ZkWEoxYWMvUUpJazdQem9OV1FkMjR1SXVBRVlmK3RDaE1Va0FnQkczM0EzQm95ZGlxTS9iTUcyVlV1ZzBuaGkxcUlWMEdoOUwrbzk3SFliSEhZYklBQWFUMjg0N0RiOHVQRk5SUGNmZ1FOZmZZU1pDNWNqUCtNSWtsYytnakV6L283eWMvazR1ZThiOUIweEFhZVA3c2FFT1l1UXN1ZXJacE9tbVdvNFoxNVgxSkhIMjF4Ymc3VDkzK0hteGE5M2lmbzR3MzBUQjFqWHYzRzQyV3BBN3FiR2J1KzBtU3JhTTZUQ1VGNk1yS043TU9QQmx5R1R5WEhzcDYzNDh0MW5JY3BrV1Bma2JaQitXekZCc3R0aHQ5c3cvYjVuVWFVcndwR2R5YkNhVFJoMDFRMjQ1clpGa1AwMkJ2MnZqNzJEOUFNNzhPdlhIMlBuaHl0dzJjUmJZQ2d2aGt3bXg4Zi92aDkrd1JGTnhzeExEZ2MrZWVrZjZEOW1hcFA2ZWJUemVpeVR5ZDNtWEZneWRiRHhrMCs0TE9hbDVyQlpzZjZaMzVkU3RkdXNPUFQ5Smh6NmZsUEROc3R2NThQRnRxWFlJV1Bkb3UwUmRTWW1ITWd0SGQ5MHZNcGhkMGhqSHhvYnBQSFZ5Q3B5S2l5bnZqdFZuYm9sVlgvcnBsc2pBV0R2eXIxbFFYMkNWUDF1Nk9kOTRyTVRWWG43ODR5VFg1b2NHajBtMnZQdFVXOW5KYzFJOGdHQTVIbkpCUlU1RlphN3Y3NDdPbjE3dW1IUHlqMDZvRzRPQjJkK1JtcEtFQVQwR3pVSmwwKzVyZGw0WXFEdUNkcVltWE14Y3ZwZHFDd3BhSkpzR0RIbDloWmZjL1I1YTcvdittd1ZsQnBQakowNUY3N0JkV09NRGVYRjJMdjFmY3g4Y0JuVW5sb2tqcmdXV3Q4Z0ZPZG1ZT1MwT3pCeVd0MU03ZzZISGFJb2E3UExNM1V0SFgyOHI3bHRFWHdDdzFvczZ6ZHFVcWZYcDdONXFSV1NYT0o2Z0plSzJrUGI1dkg5NE5tNm0zNHYzeUJNK2Z0VERSUGtEcjU2UnBPbnYwQmRBaGVTQkFnQ0JFR0FVdTJCMGRmZmpZaUVRYzJHVUlneU9SSkhUa1RpeUlrb1Bac0ZyVjh3VERWNmFQMkNJSk1ybXZVbUUwUVJVVW1YdCtzejlSayt2c1h0N25JdW1LdzJRUUp3OGYzdHFDMXpseWRmY0o5ZnY2MWJCZWhpMjVLN3REMml6c1NFQTdtbDhVK09EeDQ0ZTZEdjNyZjI2aEltSldoVldwVXNlbXkwNTdDN2gva0xZdDFYZTFDZklGVlFRcEFLQU1yUGxEZFpLTndyMEVzdXl1c2VTdGt0ZHNsdXFsdlNRckpMRGY5WGU2dGwxYWJxRHArNGp0b3ZOTHJ2QmZlUks1UUk3QkhkWkZ1LzBaTmIzRGR4NU1RbVAxODUreC9OOXRINmgyRGluWTgwMmRhenoyRDA3RE80eVRaUmxGMndidFMxZFBUeGptN2pwbXRVQ3lzSHVGdjdlKy83RkVXT244SXJxc0phN2V5NnVJUGJubnF2WGVXQ0tMYVlsRzFNRUlRbWlRTC9zRjROM2NQYkV2VGJVb0JxVDIyYis5WGZnRjFJYXl0b3VNdTU4T3oySXg3Qm5qSXVpK2tFbDExYk42ZkpuMmxMRjd0L1YycDdSSjJKQ1FkeVM4YzJIcXRNM1pLcXYvenZsL3Y3UlBnb2t1Y21GK1FmekRjRzl3MVd4MThiN3pWZzFnRGZxQ3VpUElNU2dsU0dJb090dXFUYU51SytFUUU5aHZUUWVBWjZ5dS9iZTEvdm41YjlWQW9BczliT2FwZ3V1KyswdnQ1OXAvWDFCZ0RkS1oxNTNaUjFPVTc2aUM0aFdDbTNnZGVaTG1say93am9hZzY0YkZmZWUrSjZWZ0h3Y1hZOTZJK3JxREVMVmhtNE1DYVJtMk1zMEhXNWVpeEFyb0VuUDdtbHhPbUozc1ArTnN5Ly91Zlo2MmYzQklDaVkwV21EYk0yNUdwRHRZcitNL3Y3S0wyVTR0R1BqMVlDd0pBNVEzelZQbXFadGRicTJQSHNqaEsvYUQ4bEFMdzE4cTNURm9QRnNUQmxZZnp4VGNlcmRqeXpveGdBMkJQNHdoN3FIYWxEQzB0aGlRTGc0Sit2MDRndDlOY2RONlNYZE5DRm42b05EUEJ1dG95WEtBcHdzR0YxT1g5Z2ZsYTM4a2hzWkNtQW9KYksyR2JkbjlqU0JiaWJhU2tXWUJ6UXVWcHJocTRlQzVCcjRKTUZja3NIM2oxUVhuUzh5R1NxTXRuZm4vcCt6amRQZkhNT0FITDM1dFlBd0xGTnh5cFYzaXBSRUFVYysvaFlKUUNzbWJ3bU8rM0xOTDJseHVJNHNmbEVWVkJDa01wU1kzSGN2Ky8rMklVcEMrTUJZTUNzQVQ0TFV4YkdMMHhaR0crMzJ2bFZlUUVGWmt1TFNVMC9UNmV0bHRrdCtYazBQd3g3anVVSkpaNHlkUXU3dTRTMzAzS2E5VzRJOEdRT3ZhdFJ5a1ZvRk4wNzFBaFF5TzJ0bHJITnVqMnRtdDNvVzRvRkdBZDBycGJpQU1EMVl3RnlEZDA3Q2lDM0pVa1NyRWFyUSsyamxzMThiMmJFdU1YamduU1pPdk8rdC9hVmlUSlJHSExyRUwvNmZXT3ZpZlVDQUxQZTdLamZwdEFveEo3RGUycEswa3JNQUpDeFBjT3diZUcyd20wTHR4Vm1iTTl3KzFuVkw1WFh6NXh0Y2FCd1lwaEhaMWVsMndyMFVpQkFxMnkyZmRmUmZKUjZpaG9uVk9tU1NLdXFVWjIvTFNuYzB4bFZvVFlraG5rMG0yU3d1MW1lbGQvcWhBbHNzKzZ0cDc4S1hxcldFdzRLbVlqdXNDeG1TN0VBNDRETzAxb2NBTGgrTEVDdWdRa0hja3YrMGY3S3ZQMTVSbjJSM3FvTjFjclZQbXBaWUZ5Z2FzcXJVOExtZkRZbnNzOTFmYlJsV1dXVzJzcGEreFVQWGhFNGNlbkVVS0F1MFFBQVNUT1N2QlVhaFppM1A4OElBTldsMWJhU3RCSnpTVnFKdWJxVUUwWCtXWEVoSGhnZDZ3T2x2SHZmaUhTMHFFQTFKaVQ2ZFpzWjBLT0ROQmdUN3d1Vm5GOXR6aWFYQ1JqYVM0dEJrYTFQSG5qSFZZblduaFcybWs2c2xsT1VXS3l0ZG1OZ20zVlBnaUNnVDVnSHhzVzN2ZFRuTTFPSDFnVFgyTHZsK0huR0FaMmp1OFVCMURXeEx4KzVwYUNFSU5VVkQxNFJXSlpWWnZuMnlXK0w4dy9rRzBmOVkxUkFTWHFKT1g1Q3ZMYm9XSkVwZVc3eVdaOElIOFdNZDJkRVpQMlFWVDNuc3ptOXdnYUVxZlVGZW12NDRIQU5KT0RrMXBQNlVmOFlGVEQwanFGK1ErOFk2bmZoZDZiMlNnajFRSHlJQjB3MkIrZkR1T1FFS0dSMS83cWJ1R0FOWW9NMU1Ga2NrTnovd1dHWEpBZ0NWSElCNGdWNk5nUjdheVMxWFdwMXVFRjN3VGJyZmxSeUViSjJ6TjFndFRyUW5aZkZaQnpRa2JwdkhFQmREeE1PNUpaU3Q2VHE4L2JuR2N1emYxL3U4b3RGWHhRQlFOR0pJdFBaZzJlTmtsMkNzZHhvWHp0NWJYWnRSYTA5cEcrSVdxRldDTWMzSDY4Ni9zbnhxdEwwVW5ORlRvVUZBSGEvdGx1MzcrMTlaUUF3Y3Y3SWdDc2V2S0x0TmNXb1hRUUIzWDU4TjExNkFnQ05rdTJxcS90d1Y3b2kzMGZoMmJQSzZ2YTlIQzZFYmJaN1dyTDlrR2QzWHhhVGNRQ1IrMlBDZ2R5U3RkYnFhSnhzYUN4L2Y3Nng4YysxRmJWMkFOanp4aDdkbmpmMjZPcTNIM2p2UURrQUxJdGZsdEY0LzMxdjd5dXJUejVRMndKVkNyc2tTYkx1UG9hN0s3cThiNWhVWkVhTDU0Z3JtQlViWGczQXk5bjFvRDh1SlZzblNOMWhXVXhKZ3NNaGNiVUNhcWJTWUVLNEE0NEw3K25hR0F0MFhhNGVDNUJyY1A4dmVpSnltc2Y3eEpReXdPaWFldHZsTmE3OFpQbktzSUJ1KzBUUUhSaE5WaHcrV1lpSUt2ZWZ3MkZCYkNRVDFOUk0xdGtLbEJUbzdRRW1lN01sZnQwTlk0R3V5OVZqQVhJTlREZ1FVWWM1dFQvSC9MOGYwcDFkRFRyUHV2OGR3YnJYZnpSZWVNK3U2OHZ2MHh5ck54OXlkalhvRDNyOXcxOFFVR1l5S08yUzJ6L2RsYWZxOUdZTDV4cW0zMGtTOE84MXV4QlZicWtVdXNIVUJZd0Z1aVozaUFYSU5YQklCUkYxbUlJejViWjFiL3hnL1hyUGFjWHNTVWtZM3E4SFBEUmNlOXNaSkFsSU8xT0tOVnNPWSsrZU03YnhwNHpWenE3VG55RS9VMVd6WnNNdnRxTVo1K1N6SnlaaFdMOXdhTlJzVzEyWlE1SWdDZ0p5eitqc1gyNDlacjgyejFMczdEcDFoc0xNVXV2a09lc3NmUWVGSzNrZDdONXNOanZzRGdtMXBVWnJ4WjY4bXFGRmxtN1IrNFd4UU5maGJyRUF1UVltSElpb3czaFpIYlpwSjJ0eU1rdE8rN3l3TjllejFGUG1NU0xBdC9hbThDRDlqN3B5ajIzbnlyd2I3ei9TMzlkNFUzaVFmbDlGbGVhemdoS2Z4bVZEZkxXMXQwYUVWaDJwTXFnMzVKOXJzdFpZUDI5UDA5OGl3eXRURGRXcXRibEZUVllUaWZQeU1NK0w2bEhSVWxta2g5cjZRRXpQc2l5alVmSDJtWUpRTHBpRkFBQUZZVWxFUVZTQXhtWEJLcVh0a2JoZXVrS3pXZjdLcWJ3bWs0UUdxUlMyUitPaWRFVm1zM3o1ZVdXQktxWHRYM0c5ZE9mTUp2bXlVL2xOeWdLVUN2dGo4VkdsSlJhTDdLWE0zS0RHWlg0S2hmMkpoS2hTbmNVaWU3R1ZzaktMVmZaQ1prNkxaWlZXbS9oY1JuWnc0eklmaGNMK1ZLTXlUNHRraWFxdzZLZVVXQ3RVTHY1a1dXdDJXS2VsR2JNemRhZDhudCtkNDFYcUtkTTgwU2U2MUZjaGR6eWJrUjFVWmJYSkd1Ly9aRUowQ2N1Y1g3YkFPNkNvK2xCaDlYU2p4ZEVkbnV3Q2dOd2hTZGVtNkhNenp4a2Jyb01lQ2xGNnRrL3ZFcjNOSmo2VDN2Uzg5WkRKSE0vMWpTbXB0dHZGSldsbm1wU3BaVExIMHI0eEpiVjJoL0JFV2xaSWU4dVVvaWk5bU5pNzJHUjNDSStmVnlZWEJlbWx4TmhpaStRUS9wWGFjcGxka3ZCdzZ1blF4bVVpZ0dWSmNlZGFLZ09BVjVMaXpnSEFvcFJUemNxVzl1MWRySmFKMG1NbnMwTE1Eb2ZRVXRtUzlEUEIxVFo3azU2NFR5VkVsL2dvNUk2V3loNko2MVVhckZMYVg4ak1DU3c3YnluU0IySWl5aUk5Tk5ibFdYa0JSYlZtUlV0bEs4L2srK2NhVGNyR1pmZEY5eWlQOWZTd3RGUjJWNit3aWlTdGwvay9PUVYrbWRWR1ZVdGw2M0lMZlZNTU5lcUdBZ21Zb2ZZczFSN1JWVnh1c1hXVE00Q3hBR01CNnU1Y2ZrRFZ3Rm1ycFBYM2pYUjJOYWdkbmswK2djemk2bEVuTnMzYmQ5bU1kd3B2UG1IUU83dE9SRVJFUkVSMFlkL0VlL29XZThsSHAyeWNtelZ3MWlycDg3ZnZkSGFWcUIzdVc1S01zNlVWY2FtYjdqL3RqUGZuSEE1RVJFUkVSRVJFZE1reDRVQ2R4dEZ0T2c4U0VSRVJFYm1ycDBVdVBPSTZUR1lyN0ZiUmFiTVh1M1RDb2Qrc1Q1VnlHVnU3SzVBZ1FXY3dRN0lLSmM2dUN4RVJFUkVSL1RGRGg0YkpaRExSSVVsOG10alZGWmNaVUtHdkxVL2ZVcHpuckRxNGRNSWhkZFBORnB0ZEtxa3lXcDFkRmJxQWxMd3E2STNXMUpRdGM3T2NYUmNpSWlJaUlybzREZ2tDekdZY09qVFhhclBadjl0M0pOZlpWYUkyU0JLd1B2bFhRSkRlQUo1MjJnU2hMcDF3QUFBNHNHVFZqbE9vTVhPTjY2NHFWMWVETlQrZGtRUUJDd0VnZHZKS2xZeHo0aElSRVJFUnVRU2JLQWcxS3RGY3FiQVZBb0RGSVN4WXVYNTM4ZVp2anVOVWpnNW1DKy9GdWdxYjNZR003Qks4K0o4ZDJIc2tkMWQ1ZnUxTHpxeVBHNHhIZUZvY2VGUG9ZcVZDOW1Sc2lLZG5WS0FYVkFyWHo2TzRBN3NrNFV4eE5VNFc2c3NkRG1uK3NVM3pOdGFYWFRiem5UMlQwbXRDdkMwT1hwMklpSWlJaUxxd3pBQ2w5bkM0WnR2aDVMbno2cmZGVC90UG9Gb2xQUTVCbWloQWlBV2dhT01scVBQWUFXUklrdU5EZTFySjh0VFVweTNPckl3YkpCenFKRXgvU2F0VStJNFhCSHNpSUdOajd3SUVRWkxzRGlsZEtuTnNULzN4L3VyR1pRTnVYRFVweEdULzcyVUZ0VFcrdFE2TDJ6UkVJaUlpSWlJM0lRSEk4Vk40SFE1WFYxVXJ4TW1wbStZNmJTNEFjazI4enlPbkdUampQMWNwNEhoTWJaVUcrWmtjRHBtRDYxZ1FFUkVSRVhVRmRsRVVLalNpVUtzVWY3Sklqa2RPYko1L3h0bDFJdGZEaEFNNVhiOVpiNFdLZ2l3ZUVKWE9yZ3NSRVJFUkVRR0NaSGRZN1dKYVd2TGNJbWZYaF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TJ1UC9BUlhmZFVCUCsvS1VBQUFBQUVsRlRrU3VRbUNDIiwKCSJUeXBlIiA6ICJmbG93Igp9Cg=="/>
    </extobj>
  </extobjs>
</s:customData>
</file>

<file path=customXml/itemProps3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6824</Words>
  <Application>WPS 演示</Application>
  <PresentationFormat>自定义</PresentationFormat>
  <Paragraphs>991</Paragraphs>
  <Slides>55</Slides>
  <Notes>0</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55</vt:i4>
      </vt:variant>
    </vt:vector>
  </HeadingPairs>
  <TitlesOfParts>
    <vt:vector size="88" baseType="lpstr">
      <vt:lpstr>Arial</vt:lpstr>
      <vt:lpstr>宋体</vt:lpstr>
      <vt:lpstr>Wingdings</vt:lpstr>
      <vt:lpstr>Helvetica Neue</vt:lpstr>
      <vt:lpstr>Helvetica Neue Medium</vt:lpstr>
      <vt:lpstr>Helvetica Neue Light</vt:lpstr>
      <vt:lpstr>Calibri</vt:lpstr>
      <vt:lpstr>Helvetica</vt:lpstr>
      <vt:lpstr>方正黑体简体</vt:lpstr>
      <vt:lpstr>Times New Roman Bold</vt:lpstr>
      <vt:lpstr>黑体</vt:lpstr>
      <vt:lpstr>汉仪中黑KW</vt:lpstr>
      <vt:lpstr>微软雅黑</vt:lpstr>
      <vt:lpstr>Trebuchet MS</vt:lpstr>
      <vt:lpstr>Trebuchet MS Bold</vt:lpstr>
      <vt:lpstr>宋体</vt:lpstr>
      <vt:lpstr>汉仪书宋二KW</vt:lpstr>
      <vt:lpstr>Times New Roman</vt:lpstr>
      <vt:lpstr>Helvetica Neue</vt:lpstr>
      <vt:lpstr>汉仪旗黑</vt:lpstr>
      <vt:lpstr>微软雅黑</vt:lpstr>
      <vt:lpstr>Arial Unicode MS</vt:lpstr>
      <vt:lpstr>Times New Roman Regular</vt:lpstr>
      <vt:lpstr>Apple Braille</vt:lpstr>
      <vt:lpstr>宋体</vt:lpstr>
      <vt:lpstr>Songti SC Bold</vt:lpstr>
      <vt:lpstr>Apple Braille Outline 6 Dot</vt:lpstr>
      <vt:lpstr>source-han-sans-simplified-c</vt:lpstr>
      <vt:lpstr>Thonburi</vt:lpstr>
      <vt:lpstr>Lato Regular</vt:lpstr>
      <vt:lpstr>等线</vt:lpstr>
      <vt:lpstr>汉仪中等线KW</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李学军</cp:lastModifiedBy>
  <cp:revision>71</cp:revision>
  <dcterms:created xsi:type="dcterms:W3CDTF">2023-09-12T03:59:37Z</dcterms:created>
  <dcterms:modified xsi:type="dcterms:W3CDTF">2023-09-12T03:59:37Z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0F5BD07F2833ED404BACB464D88F7363_43</vt:lpwstr>
  </property>
  <property fmtid="{D5CDD505-2E9C-101B-9397-08002B2CF9AE}" pid="3" name="KSOProductBuildVer">
    <vt:lpwstr>2052-6.0.2.8225</vt:lpwstr>
  </property>
</Properties>
</file>